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notesMasterIdLst>
    <p:notesMasterId r:id="rId10"/>
  </p:notesMasterIdLst>
  <p:sldIdLst>
    <p:sldId id="256" r:id="rId2"/>
    <p:sldId id="260" r:id="rId3"/>
    <p:sldId id="257" r:id="rId4"/>
    <p:sldId id="267" r:id="rId5"/>
    <p:sldId id="263" r:id="rId6"/>
    <p:sldId id="268" r:id="rId7"/>
    <p:sldId id="269" r:id="rId8"/>
    <p:sldId id="266" r:id="rId9"/>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2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a Morgan" initials="LM" lastIdx="3" clrIdx="0">
    <p:extLst>
      <p:ext uri="{19B8F6BF-5375-455C-9EA6-DF929625EA0E}">
        <p15:presenceInfo xmlns:p15="http://schemas.microsoft.com/office/powerpoint/2012/main" userId="S::Lynda.Morgan@wellingtonwater.co.nz::ff77cb88-6980-4a95-ad39-ed32120c0b6c" providerId="AD"/>
      </p:ext>
    </p:extLst>
  </p:cmAuthor>
  <p:cmAuthor id="2" name="Kevin Locke" initials="KL" lastIdx="1" clrIdx="1">
    <p:extLst>
      <p:ext uri="{19B8F6BF-5375-455C-9EA6-DF929625EA0E}">
        <p15:presenceInfo xmlns:p15="http://schemas.microsoft.com/office/powerpoint/2012/main" userId="S::Kevin.Locke@wellingtonwater.co.nz::f8bb90bd-a59b-4261-ba27-5b43100569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712" autoAdjust="0"/>
  </p:normalViewPr>
  <p:slideViewPr>
    <p:cSldViewPr snapToGrid="0">
      <p:cViewPr varScale="1">
        <p:scale>
          <a:sx n="46" d="100"/>
          <a:sy n="46" d="100"/>
        </p:scale>
        <p:origin x="3072" y="72"/>
      </p:cViewPr>
      <p:guideLst>
        <p:guide orient="horz" pos="512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19E23-0234-4153-86AE-6D26613F3BF2}" type="datetimeFigureOut">
              <a:rPr lang="en-NZ" smtClean="0"/>
              <a:t>11/05/2022</a:t>
            </a:fld>
            <a:endParaRPr lang="en-NZ"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0BF92-F584-401C-AF8A-73FA328F65F4}" type="slidenum">
              <a:rPr lang="en-NZ" smtClean="0"/>
              <a:t>‹#›</a:t>
            </a:fld>
            <a:endParaRPr lang="en-NZ" dirty="0"/>
          </a:p>
        </p:txBody>
      </p:sp>
    </p:spTree>
    <p:extLst>
      <p:ext uri="{BB962C8B-B14F-4D97-AF65-F5344CB8AC3E}">
        <p14:creationId xmlns:p14="http://schemas.microsoft.com/office/powerpoint/2010/main" val="184070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20071"/>
            <a:ext cx="12228421" cy="16296142"/>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5699636"/>
            <a:ext cx="7768959" cy="3902345"/>
          </a:xfrm>
        </p:spPr>
        <p:txBody>
          <a:bodyPr anchor="b">
            <a:noAutofit/>
          </a:bodyPr>
          <a:lstStyle>
            <a:lvl1pPr algn="r">
              <a:defRPr sz="72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9601978"/>
            <a:ext cx="7768959" cy="2600057"/>
          </a:xfrm>
        </p:spPr>
        <p:txBody>
          <a:bodyPr anchor="t"/>
          <a:lstStyle>
            <a:lvl1pPr marL="0" indent="0" algn="r">
              <a:buNone/>
              <a:defRPr>
                <a:solidFill>
                  <a:schemeClr val="tx1">
                    <a:lumMod val="50000"/>
                    <a:lumOff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4086733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444978"/>
            <a:ext cx="8463619" cy="8067793"/>
          </a:xfrm>
        </p:spPr>
        <p:txBody>
          <a:bodyPr anchor="ctr">
            <a:normAutofit/>
          </a:bodyPr>
          <a:lstStyle>
            <a:lvl1pPr algn="l">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812800" y="10596504"/>
            <a:ext cx="8463619" cy="3723762"/>
          </a:xfrm>
        </p:spPr>
        <p:txBody>
          <a:bodyPr anchor="ctr">
            <a:normAutofit/>
          </a:bodyPr>
          <a:lstStyle>
            <a:lvl1pPr marL="0" indent="0" algn="l">
              <a:buNone/>
              <a:defRPr sz="2400">
                <a:solidFill>
                  <a:schemeClr val="tx1">
                    <a:lumMod val="75000"/>
                    <a:lumOff val="2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2980366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1444978"/>
            <a:ext cx="8096243" cy="7164681"/>
          </a:xfrm>
        </p:spPr>
        <p:txBody>
          <a:bodyPr anchor="ctr">
            <a:normAutofit/>
          </a:bodyPr>
          <a:lstStyle>
            <a:lvl1pPr algn="l">
              <a:defRPr sz="586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8609659"/>
            <a:ext cx="7226405" cy="903111"/>
          </a:xfrm>
        </p:spPr>
        <p:txBody>
          <a:bodyPr anchor="ctr">
            <a:noAutofit/>
          </a:bodyPr>
          <a:lstStyle>
            <a:lvl1pPr marL="0" indent="0">
              <a:buFontTx/>
              <a:buNone/>
              <a:defRPr sz="2133">
                <a:solidFill>
                  <a:schemeClr val="tx1">
                    <a:lumMod val="50000"/>
                    <a:lumOff val="5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10596504"/>
            <a:ext cx="8463620" cy="3723762"/>
          </a:xfrm>
        </p:spPr>
        <p:txBody>
          <a:bodyPr anchor="ctr">
            <a:normAutofit/>
          </a:bodyPr>
          <a:lstStyle>
            <a:lvl1pPr marL="0" indent="0" algn="l">
              <a:buNone/>
              <a:defRPr sz="2400">
                <a:solidFill>
                  <a:schemeClr val="tx1">
                    <a:lumMod val="75000"/>
                    <a:lumOff val="2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
        <p:nvSpPr>
          <p:cNvPr id="24" name="TextBox 23"/>
          <p:cNvSpPr txBox="1"/>
          <p:nvPr/>
        </p:nvSpPr>
        <p:spPr>
          <a:xfrm>
            <a:off x="643615" y="1873488"/>
            <a:ext cx="609759" cy="1386136"/>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6842207"/>
            <a:ext cx="609759" cy="1386136"/>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778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4579527"/>
            <a:ext cx="8463620" cy="6152201"/>
          </a:xfrm>
        </p:spPr>
        <p:txBody>
          <a:bodyPr anchor="b">
            <a:normAutofit/>
          </a:bodyPr>
          <a:lstStyle>
            <a:lvl1pPr algn="l">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812798" y="10731729"/>
            <a:ext cx="8463620" cy="3588537"/>
          </a:xfrm>
        </p:spPr>
        <p:txBody>
          <a:bodyPr anchor="t">
            <a:normAutofit/>
          </a:bodyPr>
          <a:lstStyle>
            <a:lvl1pPr marL="0" indent="0" algn="l">
              <a:buNone/>
              <a:defRPr sz="2400">
                <a:solidFill>
                  <a:schemeClr val="tx1">
                    <a:lumMod val="75000"/>
                    <a:lumOff val="2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2010253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1444978"/>
            <a:ext cx="8096243" cy="7164681"/>
          </a:xfrm>
        </p:spPr>
        <p:txBody>
          <a:bodyPr anchor="ctr">
            <a:normAutofit/>
          </a:bodyPr>
          <a:lstStyle>
            <a:lvl1pPr algn="l">
              <a:defRPr sz="586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9512770"/>
            <a:ext cx="8463621" cy="1218958"/>
          </a:xfrm>
        </p:spPr>
        <p:txBody>
          <a:bodyPr anchor="b">
            <a:noAutofit/>
          </a:bodyPr>
          <a:lstStyle>
            <a:lvl1pPr marL="0" indent="0">
              <a:buFontTx/>
              <a:buNone/>
              <a:defRPr sz="3200">
                <a:solidFill>
                  <a:schemeClr val="tx1">
                    <a:lumMod val="75000"/>
                    <a:lumOff val="2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10731729"/>
            <a:ext cx="8463620" cy="3588537"/>
          </a:xfrm>
        </p:spPr>
        <p:txBody>
          <a:bodyPr anchor="t">
            <a:normAutofit/>
          </a:bodyPr>
          <a:lstStyle>
            <a:lvl1pPr marL="0" indent="0" algn="l">
              <a:buNone/>
              <a:defRPr sz="240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
        <p:nvSpPr>
          <p:cNvPr id="24" name="TextBox 23"/>
          <p:cNvSpPr txBox="1"/>
          <p:nvPr/>
        </p:nvSpPr>
        <p:spPr>
          <a:xfrm>
            <a:off x="643615" y="1873488"/>
            <a:ext cx="609759" cy="1386136"/>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6842207"/>
            <a:ext cx="609759" cy="1386136"/>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09416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1444978"/>
            <a:ext cx="8455287" cy="7164681"/>
          </a:xfrm>
        </p:spPr>
        <p:txBody>
          <a:bodyPr anchor="ctr">
            <a:normAutofit/>
          </a:bodyPr>
          <a:lstStyle>
            <a:lvl1pPr algn="l">
              <a:defRPr sz="586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9512770"/>
            <a:ext cx="8463621" cy="1218958"/>
          </a:xfrm>
        </p:spPr>
        <p:txBody>
          <a:bodyPr anchor="b">
            <a:noAutofit/>
          </a:bodyPr>
          <a:lstStyle>
            <a:lvl1pPr marL="0" indent="0">
              <a:buFontTx/>
              <a:buNone/>
              <a:defRPr sz="3200">
                <a:solidFill>
                  <a:schemeClr val="accent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10731729"/>
            <a:ext cx="8463620" cy="3588537"/>
          </a:xfrm>
        </p:spPr>
        <p:txBody>
          <a:bodyPr anchor="t">
            <a:normAutofit/>
          </a:bodyPr>
          <a:lstStyle>
            <a:lvl1pPr marL="0" indent="0" algn="l">
              <a:buNone/>
              <a:defRPr sz="240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105515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305761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1444979"/>
            <a:ext cx="1305083" cy="12447884"/>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1444979"/>
            <a:ext cx="6926701" cy="12447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86209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316748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6402059"/>
            <a:ext cx="8463620" cy="4329673"/>
          </a:xfrm>
        </p:spPr>
        <p:txBody>
          <a:bodyPr anchor="b"/>
          <a:lstStyle>
            <a:lvl1pPr algn="l">
              <a:defRPr sz="5333" b="0" cap="none"/>
            </a:lvl1pPr>
          </a:lstStyle>
          <a:p>
            <a:r>
              <a:rPr lang="en-US"/>
              <a:t>Click to edit Master title style</a:t>
            </a:r>
            <a:endParaRPr lang="en-US" dirty="0"/>
          </a:p>
        </p:txBody>
      </p:sp>
      <p:sp>
        <p:nvSpPr>
          <p:cNvPr id="3" name="Text Placeholder 2"/>
          <p:cNvSpPr>
            <a:spLocks noGrp="1"/>
          </p:cNvSpPr>
          <p:nvPr>
            <p:ph type="body" idx="1"/>
          </p:nvPr>
        </p:nvSpPr>
        <p:spPr>
          <a:xfrm>
            <a:off x="812798" y="10731728"/>
            <a:ext cx="8463620" cy="2039467"/>
          </a:xfrm>
        </p:spPr>
        <p:txBody>
          <a:bodyPr anchor="t"/>
          <a:lstStyle>
            <a:lvl1pPr marL="0" indent="0" algn="l">
              <a:buNone/>
              <a:defRPr sz="2667">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388238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444978"/>
            <a:ext cx="8463619" cy="31307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5121396"/>
            <a:ext cx="4117479" cy="9198867"/>
          </a:xfrm>
        </p:spPr>
        <p:txBody>
          <a:bodyPr>
            <a:normAutofit/>
          </a:bodyPr>
          <a:lstStyle>
            <a:lvl1pPr>
              <a:defRPr sz="2400"/>
            </a:lvl1pPr>
            <a:lvl2pPr>
              <a:defRPr sz="2133"/>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5121400"/>
            <a:ext cx="4117480" cy="9198869"/>
          </a:xfrm>
        </p:spPr>
        <p:txBody>
          <a:bodyPr>
            <a:normAutofit/>
          </a:bodyPr>
          <a:lstStyle>
            <a:lvl1pPr>
              <a:defRPr sz="2400"/>
            </a:lvl1pPr>
            <a:lvl2pPr>
              <a:defRPr sz="2133"/>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336641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1444978"/>
            <a:ext cx="8463617" cy="3130785"/>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5122330"/>
            <a:ext cx="4120896" cy="1365954"/>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799" y="6488288"/>
            <a:ext cx="4120896" cy="783198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5122330"/>
            <a:ext cx="4120896" cy="1365954"/>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5155520" y="6488288"/>
            <a:ext cx="4120896" cy="783198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4798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1444978"/>
            <a:ext cx="8463619" cy="3130785"/>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155501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368995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3552246"/>
            <a:ext cx="3720243" cy="3030438"/>
          </a:xfrm>
        </p:spPr>
        <p:txBody>
          <a:bodyPr anchor="b">
            <a:normAutofit/>
          </a:bodyPr>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761701" y="1220564"/>
            <a:ext cx="4514716" cy="13099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6582683"/>
            <a:ext cx="3720243" cy="6126101"/>
          </a:xfrm>
        </p:spPr>
        <p:txBody>
          <a:bodyPr>
            <a:normAutofit/>
          </a:bodyPr>
          <a:lstStyle>
            <a:lvl1pPr marL="0" indent="0">
              <a:buNone/>
              <a:defRPr sz="1867"/>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366566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1379200"/>
            <a:ext cx="8463619" cy="1343379"/>
          </a:xfrm>
        </p:spPr>
        <p:txBody>
          <a:bodyPr anchor="b">
            <a:normAutofit/>
          </a:bodyPr>
          <a:lstStyle>
            <a:lvl1pPr algn="l">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1444978"/>
            <a:ext cx="8463619" cy="9115776"/>
          </a:xfrm>
        </p:spPr>
        <p:txBody>
          <a:bodyPr anchor="t">
            <a:normAutofit/>
          </a:bodyPr>
          <a:lstStyle>
            <a:lvl1pPr marL="0" indent="0" algn="ctr">
              <a:buNone/>
              <a:defRPr sz="2133"/>
            </a:lvl1pPr>
            <a:lvl2pPr marL="609585" indent="0">
              <a:buNone/>
              <a:defRPr sz="2133"/>
            </a:lvl2pPr>
            <a:lvl3pPr marL="1219170" indent="0">
              <a:buNone/>
              <a:defRPr sz="2133"/>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r>
              <a:rPr lang="en-US" dirty="0"/>
              <a:t>Click icon to add picture</a:t>
            </a:r>
          </a:p>
        </p:txBody>
      </p:sp>
      <p:sp>
        <p:nvSpPr>
          <p:cNvPr id="4" name="Text Placeholder 3"/>
          <p:cNvSpPr>
            <a:spLocks noGrp="1"/>
          </p:cNvSpPr>
          <p:nvPr>
            <p:ph type="body" sz="half" idx="2"/>
          </p:nvPr>
        </p:nvSpPr>
        <p:spPr>
          <a:xfrm>
            <a:off x="812799" y="12722579"/>
            <a:ext cx="8463619" cy="1597687"/>
          </a:xfrm>
        </p:spPr>
        <p:txBody>
          <a:bodyPr>
            <a:normAutofit/>
          </a:bodyPr>
          <a:lstStyle>
            <a:lvl1pPr marL="0" indent="0">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5AC8CC4-9758-47AD-BD28-7CC45CF223B7}" type="datetimeFigureOut">
              <a:rPr lang="en-NZ" smtClean="0"/>
              <a:t>11/05/2022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53AC0E5-9D25-47D9-87C1-BE2D95B8A5A8}" type="slidenum">
              <a:rPr lang="en-NZ" smtClean="0"/>
              <a:t>‹#›</a:t>
            </a:fld>
            <a:endParaRPr lang="en-NZ" dirty="0"/>
          </a:p>
        </p:txBody>
      </p:sp>
    </p:spTree>
    <p:extLst>
      <p:ext uri="{BB962C8B-B14F-4D97-AF65-F5344CB8AC3E}">
        <p14:creationId xmlns:p14="http://schemas.microsoft.com/office/powerpoint/2010/main" val="102890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20071"/>
            <a:ext cx="12228423" cy="16296142"/>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1444978"/>
            <a:ext cx="8463617" cy="313078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5121400"/>
            <a:ext cx="8463619" cy="91988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14320269"/>
            <a:ext cx="912176" cy="865481"/>
          </a:xfrm>
          <a:prstGeom prst="rect">
            <a:avLst/>
          </a:prstGeom>
        </p:spPr>
        <p:txBody>
          <a:bodyPr vert="horz" lIns="91440" tIns="45720" rIns="91440" bIns="45720" rtlCol="0" anchor="ctr"/>
          <a:lstStyle>
            <a:lvl1pPr algn="r">
              <a:defRPr sz="1200">
                <a:solidFill>
                  <a:schemeClr val="tx1">
                    <a:tint val="75000"/>
                  </a:schemeClr>
                </a:solidFill>
              </a:defRPr>
            </a:lvl1pPr>
          </a:lstStyle>
          <a:p>
            <a:fld id="{C5AC8CC4-9758-47AD-BD28-7CC45CF223B7}" type="datetimeFigureOut">
              <a:rPr lang="en-NZ" smtClean="0"/>
              <a:t>11/05/2022</a:t>
            </a:fld>
            <a:endParaRPr lang="en-NZ" dirty="0"/>
          </a:p>
        </p:txBody>
      </p:sp>
      <p:sp>
        <p:nvSpPr>
          <p:cNvPr id="5" name="Footer Placeholder 4"/>
          <p:cNvSpPr>
            <a:spLocks noGrp="1"/>
          </p:cNvSpPr>
          <p:nvPr>
            <p:ph type="ftr" sz="quarter" idx="3"/>
          </p:nvPr>
        </p:nvSpPr>
        <p:spPr>
          <a:xfrm>
            <a:off x="812799" y="14320269"/>
            <a:ext cx="6163964" cy="86548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8592902" y="14320269"/>
            <a:ext cx="683517" cy="865481"/>
          </a:xfrm>
          <a:prstGeom prst="rect">
            <a:avLst/>
          </a:prstGeom>
        </p:spPr>
        <p:txBody>
          <a:bodyPr vert="horz" lIns="91440" tIns="45720" rIns="91440" bIns="45720" rtlCol="0" anchor="ctr"/>
          <a:lstStyle>
            <a:lvl1pPr algn="r">
              <a:defRPr sz="1200">
                <a:solidFill>
                  <a:schemeClr val="accent1"/>
                </a:solidFill>
              </a:defRPr>
            </a:lvl1pPr>
          </a:lstStyle>
          <a:p>
            <a:fld id="{153AC0E5-9D25-47D9-87C1-BE2D95B8A5A8}" type="slidenum">
              <a:rPr lang="en-NZ" smtClean="0"/>
              <a:t>‹#›</a:t>
            </a:fld>
            <a:endParaRPr lang="en-NZ" dirty="0"/>
          </a:p>
        </p:txBody>
      </p:sp>
    </p:spTree>
    <p:extLst>
      <p:ext uri="{BB962C8B-B14F-4D97-AF65-F5344CB8AC3E}">
        <p14:creationId xmlns:p14="http://schemas.microsoft.com/office/powerpoint/2010/main" val="109684482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Lst>
  <p:txStyles>
    <p:titleStyle>
      <a:lvl1pPr algn="l" defTabSz="609585" rtl="0" eaLnBrk="1" latinLnBrk="0" hangingPunct="1">
        <a:spcBef>
          <a:spcPct val="0"/>
        </a:spcBef>
        <a:buNone/>
        <a:defRPr sz="48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609585" rtl="0" eaLnBrk="1" latinLnBrk="0" hangingPunct="1">
        <a:spcBef>
          <a:spcPts val="1333"/>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ts val="1333"/>
        </a:spcBef>
        <a:spcAft>
          <a:spcPts val="0"/>
        </a:spcAft>
        <a:buClr>
          <a:schemeClr val="accent1"/>
        </a:buClr>
        <a:buSzPct val="80000"/>
        <a:buFont typeface="Wingdings 3" charset="2"/>
        <a:buChar char=""/>
        <a:defRPr sz="2133" kern="1200">
          <a:solidFill>
            <a:schemeClr val="tx1">
              <a:lumMod val="75000"/>
              <a:lumOff val="25000"/>
            </a:schemeClr>
          </a:solidFill>
          <a:latin typeface="+mn-lt"/>
          <a:ea typeface="+mn-ea"/>
          <a:cs typeface="+mn-cs"/>
        </a:defRPr>
      </a:lvl2pPr>
      <a:lvl3pPr marL="1523962" indent="-304792" algn="l" defTabSz="609585" rtl="0" eaLnBrk="1" latinLnBrk="0" hangingPunct="1">
        <a:spcBef>
          <a:spcPts val="1333"/>
        </a:spcBef>
        <a:spcAft>
          <a:spcPts val="0"/>
        </a:spcAft>
        <a:buClr>
          <a:schemeClr val="accent1"/>
        </a:buClr>
        <a:buSzPct val="80000"/>
        <a:buFont typeface="Wingdings 3" charset="2"/>
        <a:buChar char=""/>
        <a:defRPr sz="1867" kern="1200">
          <a:solidFill>
            <a:schemeClr val="tx1">
              <a:lumMod val="75000"/>
              <a:lumOff val="25000"/>
            </a:schemeClr>
          </a:solidFill>
          <a:latin typeface="+mn-lt"/>
          <a:ea typeface="+mn-ea"/>
          <a:cs typeface="+mn-cs"/>
        </a:defRPr>
      </a:lvl3pPr>
      <a:lvl4pPr marL="2133547"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743131"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emf"/><Relationship Id="rId1" Type="http://schemas.openxmlformats.org/officeDocument/2006/relationships/slideLayout" Target="../slideLayouts/slideLayout4.xml"/><Relationship Id="rId6" Type="http://schemas.openxmlformats.org/officeDocument/2006/relationships/image" Target="cid:17fbeeccd3cbc99a231"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31D19F-A277-49E3-A5F7-702AD80AC009}"/>
              </a:ext>
            </a:extLst>
          </p:cNvPr>
          <p:cNvSpPr>
            <a:spLocks noGrp="1"/>
          </p:cNvSpPr>
          <p:nvPr>
            <p:ph type="subTitle" idx="1"/>
          </p:nvPr>
        </p:nvSpPr>
        <p:spPr>
          <a:xfrm>
            <a:off x="385708" y="3169969"/>
            <a:ext cx="10267186" cy="2347117"/>
          </a:xfrm>
        </p:spPr>
        <p:txBody>
          <a:bodyPr>
            <a:noAutofit/>
          </a:bodyPr>
          <a:lstStyle/>
          <a:p>
            <a:pPr algn="ctr"/>
            <a:endParaRPr lang="en-US" sz="7200" b="1" dirty="0">
              <a:solidFill>
                <a:schemeClr val="accent2">
                  <a:lumMod val="75000"/>
                </a:schemeClr>
              </a:solidFill>
              <a:latin typeface="Arial" panose="020B0604020202020204" pitchFamily="34" charset="0"/>
              <a:cs typeface="Arial" panose="020B0604020202020204" pitchFamily="34" charset="0"/>
            </a:endParaRPr>
          </a:p>
          <a:p>
            <a:pPr algn="ctr"/>
            <a:r>
              <a:rPr lang="en-US" sz="7200" b="1" dirty="0">
                <a:solidFill>
                  <a:schemeClr val="accent2">
                    <a:lumMod val="75000"/>
                  </a:schemeClr>
                </a:solidFill>
                <a:latin typeface="Arial" panose="020B0604020202020204" pitchFamily="34" charset="0"/>
                <a:cs typeface="Arial" panose="020B0604020202020204" pitchFamily="34" charset="0"/>
              </a:rPr>
              <a:t>Dispatch</a:t>
            </a:r>
            <a:br>
              <a:rPr lang="en-US" sz="7200" b="1" dirty="0">
                <a:solidFill>
                  <a:schemeClr val="accent2">
                    <a:lumMod val="75000"/>
                  </a:schemeClr>
                </a:solidFill>
                <a:latin typeface="Arial" panose="020B0604020202020204" pitchFamily="34" charset="0"/>
                <a:cs typeface="Arial" panose="020B0604020202020204" pitchFamily="34" charset="0"/>
              </a:rPr>
            </a:br>
            <a:r>
              <a:rPr lang="en-US" sz="7200" b="1" dirty="0">
                <a:solidFill>
                  <a:schemeClr val="accent2">
                    <a:lumMod val="75000"/>
                  </a:schemeClr>
                </a:solidFill>
                <a:latin typeface="Arial" panose="020B0604020202020204" pitchFamily="34" charset="0"/>
                <a:cs typeface="Arial" panose="020B0604020202020204" pitchFamily="34" charset="0"/>
              </a:rPr>
              <a:t>April/May 2022</a:t>
            </a:r>
            <a:endParaRPr lang="en-NZ" sz="6637" b="1" dirty="0">
              <a:solidFill>
                <a:schemeClr val="accent2">
                  <a:lumMod val="75000"/>
                </a:schemeClr>
              </a:solidFill>
              <a:latin typeface="Arial" panose="020B0604020202020204" pitchFamily="34" charset="0"/>
              <a:cs typeface="Arial" panose="020B0604020202020204" pitchFamily="34" charset="0"/>
            </a:endParaRPr>
          </a:p>
        </p:txBody>
      </p:sp>
      <p:pic>
        <p:nvPicPr>
          <p:cNvPr id="304" name="Picture 4" descr="Wellington Water Logo">
            <a:extLst>
              <a:ext uri="{FF2B5EF4-FFF2-40B4-BE49-F238E27FC236}">
                <a16:creationId xmlns:a16="http://schemas.microsoft.com/office/drawing/2014/main" id="{A8BDB40B-E729-436F-8372-C7AA2C47B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3" y="-128767"/>
            <a:ext cx="7581086" cy="2949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637CCC-8689-49D4-9D65-CE9C7CF18A7C}"/>
              </a:ext>
            </a:extLst>
          </p:cNvPr>
          <p:cNvSpPr txBox="1"/>
          <p:nvPr/>
        </p:nvSpPr>
        <p:spPr>
          <a:xfrm>
            <a:off x="2759413" y="2585194"/>
            <a:ext cx="6673174" cy="584775"/>
          </a:xfrm>
          <a:prstGeom prst="rect">
            <a:avLst/>
          </a:prstGeom>
          <a:noFill/>
        </p:spPr>
        <p:txBody>
          <a:bodyPr wrap="square" rtlCol="0">
            <a:spAutoFit/>
          </a:bodyPr>
          <a:lstStyle/>
          <a:p>
            <a:r>
              <a:rPr lang="en-US" sz="3200" b="1" dirty="0">
                <a:solidFill>
                  <a:schemeClr val="accent2">
                    <a:lumMod val="75000"/>
                  </a:schemeClr>
                </a:solidFill>
                <a:latin typeface="Arial" panose="020B0604020202020204" pitchFamily="34" charset="0"/>
                <a:cs typeface="Arial" panose="020B0604020202020204" pitchFamily="34" charset="0"/>
              </a:rPr>
              <a:t>Customer Operations Group</a:t>
            </a:r>
            <a:endParaRPr lang="en-NZ" sz="3200" b="1" dirty="0">
              <a:solidFill>
                <a:schemeClr val="accent2">
                  <a:lumMod val="75000"/>
                </a:schemeClr>
              </a:solidFill>
              <a:latin typeface="Arial" panose="020B0604020202020204" pitchFamily="34" charset="0"/>
              <a:cs typeface="Arial" panose="020B0604020202020204" pitchFamily="34" charset="0"/>
            </a:endParaRPr>
          </a:p>
        </p:txBody>
      </p:sp>
      <p:pic>
        <p:nvPicPr>
          <p:cNvPr id="2050" name="Picture 2" descr="Image result for easter bunny pictures">
            <a:extLst>
              <a:ext uri="{FF2B5EF4-FFF2-40B4-BE49-F238E27FC236}">
                <a16:creationId xmlns:a16="http://schemas.microsoft.com/office/drawing/2014/main" id="{E92338B5-1164-4240-9E16-5EF873911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296" y="14481136"/>
            <a:ext cx="1491007" cy="17309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zac day poppy from collections.tepapa.govt.nz">
            <a:extLst>
              <a:ext uri="{FF2B5EF4-FFF2-40B4-BE49-F238E27FC236}">
                <a16:creationId xmlns:a16="http://schemas.microsoft.com/office/drawing/2014/main" id="{E658475F-7A2B-4A6A-A880-0B22011CF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729" y="14501919"/>
            <a:ext cx="1726858" cy="1624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chool holidays image">
            <a:extLst>
              <a:ext uri="{FF2B5EF4-FFF2-40B4-BE49-F238E27FC236}">
                <a16:creationId xmlns:a16="http://schemas.microsoft.com/office/drawing/2014/main" id="{B229AE28-3223-42DF-8C84-FA229D139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61" y="14481136"/>
            <a:ext cx="1565227" cy="1730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F8BEE3-8E99-43AF-8B26-790394D256E5}"/>
              </a:ext>
            </a:extLst>
          </p:cNvPr>
          <p:cNvSpPr txBox="1"/>
          <p:nvPr/>
        </p:nvSpPr>
        <p:spPr>
          <a:xfrm>
            <a:off x="4293851" y="13301474"/>
            <a:ext cx="8524872" cy="400110"/>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There’s lots going on …</a:t>
            </a:r>
          </a:p>
        </p:txBody>
      </p:sp>
      <p:pic>
        <p:nvPicPr>
          <p:cNvPr id="1026" name="Picture 2" descr="Ryman Healthcare COVID Orange update - December 1">
            <a:extLst>
              <a:ext uri="{FF2B5EF4-FFF2-40B4-BE49-F238E27FC236}">
                <a16:creationId xmlns:a16="http://schemas.microsoft.com/office/drawing/2014/main" id="{B8018122-528D-49B2-8E58-1667BB280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947" y="14501920"/>
            <a:ext cx="1491007" cy="1603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6 Daylight Savings Nz Stock Photos, Pictures &amp; Royalty-Free Images - iStock">
            <a:extLst>
              <a:ext uri="{FF2B5EF4-FFF2-40B4-BE49-F238E27FC236}">
                <a16:creationId xmlns:a16="http://schemas.microsoft.com/office/drawing/2014/main" id="{2D919C91-7E7E-4F49-81B5-C88AAAC178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0431" y="14501919"/>
            <a:ext cx="1666388" cy="1562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lington Region Water Supply - Wellington Water">
            <a:extLst>
              <a:ext uri="{FF2B5EF4-FFF2-40B4-BE49-F238E27FC236}">
                <a16:creationId xmlns:a16="http://schemas.microsoft.com/office/drawing/2014/main" id="{795446E5-37EB-4D02-9F83-0320D2986E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954" y="7875263"/>
            <a:ext cx="7927971" cy="4625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u Vaccines 2021 - Family Medicine Birkenhead">
            <a:extLst>
              <a:ext uri="{FF2B5EF4-FFF2-40B4-BE49-F238E27FC236}">
                <a16:creationId xmlns:a16="http://schemas.microsoft.com/office/drawing/2014/main" id="{CA81AD6E-8188-4A0D-ADC2-BAD352B285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6925" y="14479839"/>
            <a:ext cx="2071282" cy="165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4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17E9966-5E06-452E-B0B7-65205BEC3449}"/>
              </a:ext>
            </a:extLst>
          </p:cNvPr>
          <p:cNvSpPr>
            <a:spLocks noGrp="1"/>
          </p:cNvSpPr>
          <p:nvPr>
            <p:ph type="title"/>
          </p:nvPr>
        </p:nvSpPr>
        <p:spPr>
          <a:xfrm>
            <a:off x="496063" y="276943"/>
            <a:ext cx="3403606" cy="946926"/>
          </a:xfrm>
        </p:spPr>
        <p:txBody>
          <a:bodyPr>
            <a:normAutofit/>
          </a:bodyPr>
          <a:lstStyle/>
          <a:p>
            <a:r>
              <a:rPr lang="en-NZ" sz="3200" dirty="0">
                <a:solidFill>
                  <a:schemeClr val="tx1"/>
                </a:solidFill>
                <a:latin typeface="Trebuchet MS" panose="020B0603020202020204" pitchFamily="34" charset="0"/>
              </a:rPr>
              <a:t>Night Calls</a:t>
            </a:r>
          </a:p>
        </p:txBody>
      </p:sp>
      <p:sp>
        <p:nvSpPr>
          <p:cNvPr id="8" name="Content Placeholder 7">
            <a:extLst>
              <a:ext uri="{FF2B5EF4-FFF2-40B4-BE49-F238E27FC236}">
                <a16:creationId xmlns:a16="http://schemas.microsoft.com/office/drawing/2014/main" id="{8964AE15-3060-4361-94BF-3363A6200607}"/>
              </a:ext>
            </a:extLst>
          </p:cNvPr>
          <p:cNvSpPr>
            <a:spLocks noGrp="1"/>
          </p:cNvSpPr>
          <p:nvPr>
            <p:ph sz="half" idx="2"/>
          </p:nvPr>
        </p:nvSpPr>
        <p:spPr>
          <a:xfrm>
            <a:off x="57857" y="1223869"/>
            <a:ext cx="4880401" cy="580029"/>
          </a:xfrm>
        </p:spPr>
        <p:txBody>
          <a:bodyPr>
            <a:normAutofit/>
          </a:bodyPr>
          <a:lstStyle/>
          <a:p>
            <a:pPr marL="0" indent="0">
              <a:lnSpc>
                <a:spcPct val="107000"/>
              </a:lnSpc>
              <a:buNone/>
            </a:pPr>
            <a:r>
              <a:rPr lang="en-US" sz="2000" dirty="0">
                <a:latin typeface="Arial Black" panose="020B0A04020102020204" pitchFamily="34" charset="0"/>
              </a:rPr>
              <a:t> </a:t>
            </a:r>
          </a:p>
          <a:p>
            <a:pPr marL="0" indent="0">
              <a:lnSpc>
                <a:spcPct val="107000"/>
              </a:lnSpc>
              <a:buNone/>
            </a:pPr>
            <a:endParaRPr lang="en-NZ" sz="2000" dirty="0"/>
          </a:p>
        </p:txBody>
      </p:sp>
      <p:sp>
        <p:nvSpPr>
          <p:cNvPr id="16" name="Content Placeholder 15">
            <a:extLst>
              <a:ext uri="{FF2B5EF4-FFF2-40B4-BE49-F238E27FC236}">
                <a16:creationId xmlns:a16="http://schemas.microsoft.com/office/drawing/2014/main" id="{5D36B8AB-6003-422C-8033-B801EB578182}"/>
              </a:ext>
            </a:extLst>
          </p:cNvPr>
          <p:cNvSpPr>
            <a:spLocks noGrp="1"/>
          </p:cNvSpPr>
          <p:nvPr>
            <p:ph sz="quarter" idx="4"/>
          </p:nvPr>
        </p:nvSpPr>
        <p:spPr>
          <a:xfrm>
            <a:off x="1287080" y="25536234"/>
            <a:ext cx="16795941" cy="9332444"/>
          </a:xfrm>
        </p:spPr>
        <p:txBody>
          <a:bodyPr>
            <a:noAutofit/>
          </a:bodyPr>
          <a:lstStyle/>
          <a:p>
            <a:pPr marL="0" indent="0">
              <a:buNone/>
            </a:pPr>
            <a:endParaRPr lang="en-NZ" sz="1800" dirty="0">
              <a:effectLst/>
              <a:latin typeface="Arial" panose="020B0604020202020204" pitchFamily="34" charset="0"/>
              <a:ea typeface="Calibri" panose="020F0502020204030204" pitchFamily="34" charset="0"/>
              <a:cs typeface="Arial" panose="020B0604020202020204" pitchFamily="34" charset="0"/>
            </a:endParaRPr>
          </a:p>
          <a:p>
            <a:pPr marL="0" indent="0" algn="ctr">
              <a:lnSpc>
                <a:spcPct val="107000"/>
              </a:lnSpc>
              <a:buNone/>
            </a:pPr>
            <a:endParaRPr lang="en-NZ"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DE9ECA-D6CE-4330-9816-347181D69046}"/>
              </a:ext>
            </a:extLst>
          </p:cNvPr>
          <p:cNvSpPr txBox="1"/>
          <p:nvPr/>
        </p:nvSpPr>
        <p:spPr>
          <a:xfrm>
            <a:off x="1186774" y="6536987"/>
            <a:ext cx="184731" cy="369332"/>
          </a:xfrm>
          <a:prstGeom prst="rect">
            <a:avLst/>
          </a:prstGeom>
          <a:noFill/>
        </p:spPr>
        <p:txBody>
          <a:bodyPr wrap="square" rtlCol="0">
            <a:spAutoFit/>
          </a:bodyPr>
          <a:lstStyle/>
          <a:p>
            <a:endParaRPr lang="en-NZ" dirty="0"/>
          </a:p>
        </p:txBody>
      </p:sp>
      <p:pic>
        <p:nvPicPr>
          <p:cNvPr id="6" name="Picture 5" descr="A picture containing sky, grass, outdoor&#10;&#10;Description automatically generated">
            <a:extLst>
              <a:ext uri="{FF2B5EF4-FFF2-40B4-BE49-F238E27FC236}">
                <a16:creationId xmlns:a16="http://schemas.microsoft.com/office/drawing/2014/main" id="{20E99AC1-4F73-4726-9E7C-1787373D3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63" y="1149024"/>
            <a:ext cx="4880402" cy="4215770"/>
          </a:xfrm>
          <a:prstGeom prst="rect">
            <a:avLst/>
          </a:prstGeom>
        </p:spPr>
      </p:pic>
      <p:pic>
        <p:nvPicPr>
          <p:cNvPr id="9" name="Picture 8" descr="A bridge over a body of water&#10;&#10;Description automatically generated with low confidence">
            <a:extLst>
              <a:ext uri="{FF2B5EF4-FFF2-40B4-BE49-F238E27FC236}">
                <a16:creationId xmlns:a16="http://schemas.microsoft.com/office/drawing/2014/main" id="{48640431-15FB-4C18-AFD8-10149DFA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369" y="1149024"/>
            <a:ext cx="4675762" cy="4215770"/>
          </a:xfrm>
          <a:prstGeom prst="rect">
            <a:avLst/>
          </a:prstGeom>
        </p:spPr>
      </p:pic>
      <p:sp>
        <p:nvSpPr>
          <p:cNvPr id="10" name="TextBox 9">
            <a:extLst>
              <a:ext uri="{FF2B5EF4-FFF2-40B4-BE49-F238E27FC236}">
                <a16:creationId xmlns:a16="http://schemas.microsoft.com/office/drawing/2014/main" id="{CEE6DA0D-1465-47FB-A9AC-131A88801985}"/>
              </a:ext>
            </a:extLst>
          </p:cNvPr>
          <p:cNvSpPr txBox="1"/>
          <p:nvPr/>
        </p:nvSpPr>
        <p:spPr>
          <a:xfrm flipH="1">
            <a:off x="203411" y="5439639"/>
            <a:ext cx="9701719" cy="707886"/>
          </a:xfrm>
          <a:prstGeom prst="rect">
            <a:avLst/>
          </a:prstGeom>
          <a:noFill/>
        </p:spPr>
        <p:txBody>
          <a:bodyPr wrap="square" rtlCol="0">
            <a:spAutoFit/>
          </a:bodyPr>
          <a:lstStyle/>
          <a:p>
            <a:r>
              <a:rPr lang="en-NZ" sz="2000" b="1" i="1" dirty="0">
                <a:latin typeface="Arial" panose="020B0604020202020204" pitchFamily="34" charset="0"/>
                <a:cs typeface="Arial" panose="020B0604020202020204" pitchFamily="34" charset="0"/>
              </a:rPr>
              <a:t>The roof has been poured at the </a:t>
            </a:r>
            <a:r>
              <a:rPr lang="en-NZ" sz="2000" b="1" i="1" dirty="0">
                <a:effectLst/>
                <a:latin typeface="Arial" panose="020B0604020202020204" pitchFamily="34" charset="0"/>
                <a:ea typeface="Calibri" panose="020F0502020204030204" pitchFamily="34" charset="0"/>
                <a:cs typeface="Arial" panose="020B0604020202020204" pitchFamily="34" charset="0"/>
              </a:rPr>
              <a:t>Omāroro Reservoir .  The pour started at 3am and was completed 24 hours later – great effort by the site team!</a:t>
            </a:r>
            <a:endParaRPr lang="en-NZ" sz="2000" b="1" i="1" dirty="0">
              <a:latin typeface="Arial" panose="020B0604020202020204" pitchFamily="34" charset="0"/>
              <a:cs typeface="Arial" panose="020B0604020202020204" pitchFamily="34" charset="0"/>
            </a:endParaRPr>
          </a:p>
        </p:txBody>
      </p:sp>
      <p:pic>
        <p:nvPicPr>
          <p:cNvPr id="1026" name="Picture 5">
            <a:extLst>
              <a:ext uri="{FF2B5EF4-FFF2-40B4-BE49-F238E27FC236}">
                <a16:creationId xmlns:a16="http://schemas.microsoft.com/office/drawing/2014/main" id="{C25DEAD0-2080-4C0A-9230-C7B35FC23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63" y="6713033"/>
            <a:ext cx="4587748" cy="345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FB51FC6-5FB9-4E3B-B39A-E2CEF081C80A}"/>
              </a:ext>
            </a:extLst>
          </p:cNvPr>
          <p:cNvSpPr txBox="1"/>
          <p:nvPr/>
        </p:nvSpPr>
        <p:spPr>
          <a:xfrm>
            <a:off x="5229369" y="6713033"/>
            <a:ext cx="5096660" cy="1754326"/>
          </a:xfrm>
          <a:prstGeom prst="rect">
            <a:avLst/>
          </a:prstGeom>
          <a:noFill/>
        </p:spPr>
        <p:txBody>
          <a:bodyPr wrap="square" rtlCol="0">
            <a:spAutoFit/>
          </a:bodyPr>
          <a:lstStyle/>
          <a:p>
            <a:pPr algn="just"/>
            <a:r>
              <a:rPr lang="en-NZ" dirty="0">
                <a:latin typeface="Arial" panose="020B0604020202020204" pitchFamily="34" charset="0"/>
                <a:cs typeface="Arial" panose="020B0604020202020204" pitchFamily="34" charset="0"/>
              </a:rPr>
              <a:t>Another night time call out - teams locate a burst pipe in Boar Bush Road Featherston.  Determining it was unsafe to undertake the repair at night the team isolated the area so the rest of the town would maintain normal pressure returning to undertake repairs in daylight.</a:t>
            </a:r>
          </a:p>
        </p:txBody>
      </p:sp>
      <p:pic>
        <p:nvPicPr>
          <p:cNvPr id="1027" name="Picture 3">
            <a:extLst>
              <a:ext uri="{FF2B5EF4-FFF2-40B4-BE49-F238E27FC236}">
                <a16:creationId xmlns:a16="http://schemas.microsoft.com/office/drawing/2014/main" id="{83B43227-CC33-4BEE-AD59-81659DA73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63" y="10290126"/>
            <a:ext cx="4733305" cy="48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F317C0B-6497-46A4-84C3-99D6D7A34BC5}"/>
              </a:ext>
            </a:extLst>
          </p:cNvPr>
          <p:cNvSpPr txBox="1"/>
          <p:nvPr/>
        </p:nvSpPr>
        <p:spPr>
          <a:xfrm>
            <a:off x="5422438" y="10778504"/>
            <a:ext cx="4903591" cy="3970318"/>
          </a:xfrm>
          <a:prstGeom prst="rect">
            <a:avLst/>
          </a:prstGeom>
          <a:noFill/>
        </p:spPr>
        <p:txBody>
          <a:bodyPr wrap="square" rtlCol="0">
            <a:spAutoFit/>
          </a:bodyPr>
          <a:lstStyle/>
          <a:p>
            <a:pPr algn="just"/>
            <a:r>
              <a:rPr lang="en-NZ" dirty="0">
                <a:latin typeface="Arial" panose="020B0604020202020204" pitchFamily="34" charset="0"/>
                <a:cs typeface="Arial" panose="020B0604020202020204" pitchFamily="34" charset="0"/>
              </a:rPr>
              <a:t>Responding to a burst water main in Buckley Road Southgate the crew discover it affects around 100 properties and that service will be interrupted for at least 8 hours.  They arranged for a bulk water tanker to be on site for residents within the hour. </a:t>
            </a:r>
            <a:r>
              <a:rPr lang="en-NZ" sz="1800" dirty="0">
                <a:effectLst/>
                <a:latin typeface="Arial" panose="020B0604020202020204" pitchFamily="34" charset="0"/>
                <a:ea typeface="Calibri" panose="020F0502020204030204" pitchFamily="34" charset="0"/>
                <a:cs typeface="Arial" panose="020B0604020202020204" pitchFamily="34" charset="0"/>
              </a:rPr>
              <a:t>The team excavated the site with the assistance of a Hydrovac truck,  encountering some thick, steel reinforced, concrete above the pipe which caused difficulty in uncovering the fracture. They believed it to be a horizontal crack in the pipe and replaced the whole section from collar to collar.  Their target was to have the work completed by 2200 hours!</a:t>
            </a:r>
            <a:r>
              <a:rPr lang="en-NZ" dirty="0">
                <a:latin typeface="Arial" panose="020B0604020202020204" pitchFamily="34" charset="0"/>
                <a:cs typeface="Arial" panose="020B0604020202020204" pitchFamily="34" charset="0"/>
              </a:rPr>
              <a:t> </a:t>
            </a:r>
          </a:p>
        </p:txBody>
      </p:sp>
      <p:pic>
        <p:nvPicPr>
          <p:cNvPr id="1029" name="Picture 5" descr="Alarm Clock Funny Cartoon Day And Night Royalty Free Cliparts, Vectors, And  Stock Illustration. Image 15129370.">
            <a:extLst>
              <a:ext uri="{FF2B5EF4-FFF2-40B4-BE49-F238E27FC236}">
                <a16:creationId xmlns:a16="http://schemas.microsoft.com/office/drawing/2014/main" id="{B35FC117-CAED-4D9E-A95B-EB6101695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3175" y="8744358"/>
            <a:ext cx="2091684" cy="175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48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99FA-891F-4BFF-80FB-85581B24B3FD}"/>
              </a:ext>
            </a:extLst>
          </p:cNvPr>
          <p:cNvSpPr>
            <a:spLocks noGrp="1"/>
          </p:cNvSpPr>
          <p:nvPr>
            <p:ph type="title"/>
          </p:nvPr>
        </p:nvSpPr>
        <p:spPr>
          <a:xfrm>
            <a:off x="450648" y="353957"/>
            <a:ext cx="7440134" cy="1590261"/>
          </a:xfrm>
        </p:spPr>
        <p:txBody>
          <a:bodyPr>
            <a:noAutofit/>
          </a:bodyPr>
          <a:lstStyle/>
          <a:p>
            <a:r>
              <a:rPr lang="en-US" dirty="0">
                <a:solidFill>
                  <a:schemeClr val="tx1"/>
                </a:solidFill>
              </a:rPr>
              <a:t>Out in the Field</a:t>
            </a:r>
            <a:br>
              <a:rPr lang="en-US" sz="4741" dirty="0">
                <a:latin typeface="Copperplate Gothic Bold" panose="020E0705020206020404" pitchFamily="34" charset="0"/>
              </a:rPr>
            </a:br>
            <a:endParaRPr lang="en-NZ" sz="4741" dirty="0">
              <a:latin typeface="Copperplate Gothic Bold" panose="020E0705020206020404" pitchFamily="34" charset="0"/>
            </a:endParaRPr>
          </a:p>
        </p:txBody>
      </p:sp>
      <p:sp>
        <p:nvSpPr>
          <p:cNvPr id="16" name="TextBox 15">
            <a:extLst>
              <a:ext uri="{FF2B5EF4-FFF2-40B4-BE49-F238E27FC236}">
                <a16:creationId xmlns:a16="http://schemas.microsoft.com/office/drawing/2014/main" id="{0C1D4BF5-4C99-42E8-B4DA-771E52FACD4E}"/>
              </a:ext>
            </a:extLst>
          </p:cNvPr>
          <p:cNvSpPr txBox="1"/>
          <p:nvPr/>
        </p:nvSpPr>
        <p:spPr>
          <a:xfrm rot="10800000" flipV="1">
            <a:off x="450649" y="4274013"/>
            <a:ext cx="6543610" cy="338554"/>
          </a:xfrm>
          <a:prstGeom prst="rect">
            <a:avLst/>
          </a:prstGeom>
          <a:noFill/>
        </p:spPr>
        <p:txBody>
          <a:bodyPr wrap="square" rtlCol="0">
            <a:spAutoFit/>
          </a:bodyPr>
          <a:lstStyle/>
          <a:p>
            <a:r>
              <a:rPr lang="en-NZ" sz="1600" i="1" dirty="0">
                <a:latin typeface="Calibri" panose="020F0502020204030204" pitchFamily="34" charset="0"/>
                <a:cs typeface="Calibri" panose="020F0502020204030204" pitchFamily="34" charset="0"/>
              </a:rPr>
              <a:t>*Progress at Omaroro Reservoir</a:t>
            </a:r>
          </a:p>
        </p:txBody>
      </p:sp>
      <p:sp>
        <p:nvSpPr>
          <p:cNvPr id="21" name="TextBox 20">
            <a:extLst>
              <a:ext uri="{FF2B5EF4-FFF2-40B4-BE49-F238E27FC236}">
                <a16:creationId xmlns:a16="http://schemas.microsoft.com/office/drawing/2014/main" id="{804F60ED-68BD-4C4E-9FBE-1CE7B3D6B575}"/>
              </a:ext>
            </a:extLst>
          </p:cNvPr>
          <p:cNvSpPr txBox="1"/>
          <p:nvPr/>
        </p:nvSpPr>
        <p:spPr>
          <a:xfrm flipH="1">
            <a:off x="6182197" y="5515836"/>
            <a:ext cx="4599355" cy="400110"/>
          </a:xfrm>
          <a:prstGeom prst="rect">
            <a:avLst/>
          </a:prstGeom>
          <a:noFill/>
        </p:spPr>
        <p:txBody>
          <a:bodyPr wrap="square" rtlCol="0">
            <a:spAutoFit/>
          </a:bodyPr>
          <a:lstStyle/>
          <a:p>
            <a:r>
              <a:rPr lang="en-NZ" sz="2000" b="1" i="1" dirty="0">
                <a:latin typeface="Arial" panose="020B0604020202020204" pitchFamily="34" charset="0"/>
                <a:cs typeface="Arial" panose="020B0604020202020204" pitchFamily="34" charset="0"/>
              </a:rPr>
              <a:t>Boar Bush Road Featherston</a:t>
            </a:r>
          </a:p>
        </p:txBody>
      </p:sp>
      <p:sp>
        <p:nvSpPr>
          <p:cNvPr id="22" name="TextBox 21">
            <a:extLst>
              <a:ext uri="{FF2B5EF4-FFF2-40B4-BE49-F238E27FC236}">
                <a16:creationId xmlns:a16="http://schemas.microsoft.com/office/drawing/2014/main" id="{AC5D0FB0-8EF9-420F-A326-000C60CD655E}"/>
              </a:ext>
            </a:extLst>
          </p:cNvPr>
          <p:cNvSpPr txBox="1"/>
          <p:nvPr/>
        </p:nvSpPr>
        <p:spPr>
          <a:xfrm flipH="1">
            <a:off x="388280" y="5515837"/>
            <a:ext cx="4599355" cy="707886"/>
          </a:xfrm>
          <a:prstGeom prst="rect">
            <a:avLst/>
          </a:prstGeom>
          <a:noFill/>
        </p:spPr>
        <p:txBody>
          <a:bodyPr wrap="square" rtlCol="0">
            <a:spAutoFit/>
          </a:bodyPr>
          <a:lstStyle/>
          <a:p>
            <a:r>
              <a:rPr lang="en-NZ" sz="2000" b="1" i="1" dirty="0">
                <a:latin typeface="Arial" panose="020B0604020202020204" pitchFamily="34" charset="0"/>
                <a:cs typeface="Arial" panose="020B0604020202020204" pitchFamily="34" charset="0"/>
              </a:rPr>
              <a:t>Crossing the by-pass sewer Atkinson Road Newlands</a:t>
            </a:r>
          </a:p>
        </p:txBody>
      </p:sp>
      <p:pic>
        <p:nvPicPr>
          <p:cNvPr id="5" name="Picture 4" descr="A picture containing ground, outdoor, sky, dirt&#10;&#10;Description automatically generated">
            <a:extLst>
              <a:ext uri="{FF2B5EF4-FFF2-40B4-BE49-F238E27FC236}">
                <a16:creationId xmlns:a16="http://schemas.microsoft.com/office/drawing/2014/main" id="{C3A54D63-6055-4076-BA60-AF272B73C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17" y="1530755"/>
            <a:ext cx="5008638" cy="3898618"/>
          </a:xfrm>
          <a:prstGeom prst="rect">
            <a:avLst/>
          </a:prstGeom>
        </p:spPr>
      </p:pic>
      <p:pic>
        <p:nvPicPr>
          <p:cNvPr id="12" name="Picture 11" descr="A close-up of a pipe&#10;&#10;Description automatically generated with low confidence">
            <a:extLst>
              <a:ext uri="{FF2B5EF4-FFF2-40B4-BE49-F238E27FC236}">
                <a16:creationId xmlns:a16="http://schemas.microsoft.com/office/drawing/2014/main" id="{D776CF57-E580-455E-9481-3492D02C7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14939" y="5954733"/>
            <a:ext cx="3887897" cy="4882743"/>
          </a:xfrm>
          <a:prstGeom prst="rect">
            <a:avLst/>
          </a:prstGeom>
        </p:spPr>
      </p:pic>
      <p:pic>
        <p:nvPicPr>
          <p:cNvPr id="15" name="Picture 14" descr="A picture containing outdoor, stone, dirty&#10;&#10;Description automatically generated">
            <a:extLst>
              <a:ext uri="{FF2B5EF4-FFF2-40B4-BE49-F238E27FC236}">
                <a16:creationId xmlns:a16="http://schemas.microsoft.com/office/drawing/2014/main" id="{10B5275E-EEFA-448A-AD28-3E1E477A9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059" y="6414920"/>
            <a:ext cx="5207494" cy="3887898"/>
          </a:xfrm>
          <a:prstGeom prst="rect">
            <a:avLst/>
          </a:prstGeom>
        </p:spPr>
      </p:pic>
      <p:pic>
        <p:nvPicPr>
          <p:cNvPr id="25" name="Picture 24">
            <a:extLst>
              <a:ext uri="{FF2B5EF4-FFF2-40B4-BE49-F238E27FC236}">
                <a16:creationId xmlns:a16="http://schemas.microsoft.com/office/drawing/2014/main" id="{E559F2BE-582F-4403-809B-01654991F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54177" y="8654778"/>
            <a:ext cx="3887898" cy="8021782"/>
          </a:xfrm>
          <a:prstGeom prst="rect">
            <a:avLst/>
          </a:prstGeom>
        </p:spPr>
      </p:pic>
      <p:sp>
        <p:nvSpPr>
          <p:cNvPr id="27" name="TextBox 26">
            <a:extLst>
              <a:ext uri="{FF2B5EF4-FFF2-40B4-BE49-F238E27FC236}">
                <a16:creationId xmlns:a16="http://schemas.microsoft.com/office/drawing/2014/main" id="{1997673A-8A33-403E-8176-AA9796BEAA5E}"/>
              </a:ext>
            </a:extLst>
          </p:cNvPr>
          <p:cNvSpPr txBox="1"/>
          <p:nvPr/>
        </p:nvSpPr>
        <p:spPr>
          <a:xfrm>
            <a:off x="1144614" y="14899042"/>
            <a:ext cx="9187546" cy="1015663"/>
          </a:xfrm>
          <a:prstGeom prst="rect">
            <a:avLst/>
          </a:prstGeom>
          <a:noFill/>
        </p:spPr>
        <p:txBody>
          <a:bodyPr wrap="square" rtlCol="0">
            <a:spAutoFit/>
          </a:bodyPr>
          <a:lstStyle/>
          <a:p>
            <a:r>
              <a:rPr lang="en-NZ" sz="2000" b="1" i="1" dirty="0">
                <a:latin typeface="Arial" panose="020B0604020202020204" pitchFamily="34" charset="0"/>
                <a:cs typeface="Arial" panose="020B0604020202020204" pitchFamily="34" charset="0"/>
              </a:rPr>
              <a:t>Moa Point - The repair of the scraper drive in Clarifier 3 – complex work owing to the engineering involved and the constraints it imposes on the capacity of the plant </a:t>
            </a:r>
          </a:p>
        </p:txBody>
      </p:sp>
      <p:pic>
        <p:nvPicPr>
          <p:cNvPr id="13" name="Picture 2" descr="A picture containing outdoor, ground, dirt&#10;&#10;Description automatically generated">
            <a:extLst>
              <a:ext uri="{FF2B5EF4-FFF2-40B4-BE49-F238E27FC236}">
                <a16:creationId xmlns:a16="http://schemas.microsoft.com/office/drawing/2014/main" id="{93F04EC0-4A23-426F-8C33-1A6E24D4D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899" y="1541473"/>
            <a:ext cx="4608383" cy="388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303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13A3-F988-43B4-9FBB-08A1CF2D6879}"/>
              </a:ext>
            </a:extLst>
          </p:cNvPr>
          <p:cNvSpPr>
            <a:spLocks noGrp="1"/>
          </p:cNvSpPr>
          <p:nvPr>
            <p:ph type="title"/>
          </p:nvPr>
        </p:nvSpPr>
        <p:spPr>
          <a:xfrm flipH="1">
            <a:off x="290945" y="1064491"/>
            <a:ext cx="10202770" cy="868216"/>
          </a:xfrm>
        </p:spPr>
        <p:txBody>
          <a:bodyPr>
            <a:normAutofit/>
          </a:bodyPr>
          <a:lstStyle/>
          <a:p>
            <a:r>
              <a:rPr lang="en-NZ" dirty="0">
                <a:solidFill>
                  <a:schemeClr val="tx1"/>
                </a:solidFill>
              </a:rPr>
              <a:t>The Tauherenikau Pipeline</a:t>
            </a:r>
          </a:p>
        </p:txBody>
      </p:sp>
      <p:sp>
        <p:nvSpPr>
          <p:cNvPr id="4" name="Text Placeholder 3">
            <a:extLst>
              <a:ext uri="{FF2B5EF4-FFF2-40B4-BE49-F238E27FC236}">
                <a16:creationId xmlns:a16="http://schemas.microsoft.com/office/drawing/2014/main" id="{046B8A27-DE90-45E7-8C53-30A0C620559B}"/>
              </a:ext>
            </a:extLst>
          </p:cNvPr>
          <p:cNvSpPr>
            <a:spLocks noGrp="1"/>
          </p:cNvSpPr>
          <p:nvPr>
            <p:ph type="body" sz="half" idx="2"/>
          </p:nvPr>
        </p:nvSpPr>
        <p:spPr>
          <a:xfrm>
            <a:off x="290945" y="12464474"/>
            <a:ext cx="11141788" cy="2354147"/>
          </a:xfrm>
        </p:spPr>
        <p:txBody>
          <a:bodyPr>
            <a:normAutofit lnSpcReduction="10000"/>
          </a:bodyPr>
          <a:lstStyle/>
          <a:p>
            <a:r>
              <a:rPr lang="en-NZ" sz="2000" b="1" i="1" dirty="0">
                <a:effectLst/>
                <a:latin typeface="Arial" panose="020B0604020202020204" pitchFamily="34" charset="0"/>
                <a:ea typeface="Calibri" panose="020F0502020204030204" pitchFamily="34" charset="0"/>
                <a:cs typeface="Arial" panose="020B0604020202020204" pitchFamily="34" charset="0"/>
              </a:rPr>
              <a:t>The Wellington Water team have now completed the repair to a leaking joint on the drinking water pipeline that crosses the Tauherenikau river. </a:t>
            </a:r>
          </a:p>
          <a:p>
            <a:r>
              <a:rPr lang="en-NZ" sz="2000" b="1" i="1" dirty="0">
                <a:effectLst/>
                <a:latin typeface="Arial" panose="020B0604020202020204" pitchFamily="34" charset="0"/>
                <a:ea typeface="Calibri" panose="020F0502020204030204" pitchFamily="34" charset="0"/>
                <a:cs typeface="Arial" panose="020B0604020202020204" pitchFamily="34" charset="0"/>
              </a:rPr>
              <a:t>The pipeline is important asset as it is the sole source of supply for drinking water to Featherston. </a:t>
            </a:r>
          </a:p>
          <a:p>
            <a:r>
              <a:rPr lang="en-NZ" sz="2000" b="1" i="1" dirty="0">
                <a:effectLst/>
                <a:latin typeface="Arial" panose="020B0604020202020204" pitchFamily="34" charset="0"/>
                <a:ea typeface="Calibri" panose="020F0502020204030204" pitchFamily="34" charset="0"/>
                <a:cs typeface="Arial" panose="020B0604020202020204" pitchFamily="34" charset="0"/>
              </a:rPr>
              <a:t>The repair is the first step in a longer term project and allows Wellington Water and the South Wairarapa District Council time to consider long-term investment and moving the pipeline to a more stable environment. </a:t>
            </a:r>
            <a:endParaRPr lang="en-NZ" sz="2000" b="1" dirty="0">
              <a:effectLst/>
              <a:latin typeface="Arial" panose="020B0604020202020204" pitchFamily="34" charset="0"/>
              <a:ea typeface="Calibri" panose="020F0502020204030204" pitchFamily="34" charset="0"/>
              <a:cs typeface="Arial" panose="020B0604020202020204" pitchFamily="34" charset="0"/>
            </a:endParaRPr>
          </a:p>
          <a:p>
            <a:endParaRPr lang="en-NZ" sz="2000" dirty="0"/>
          </a:p>
        </p:txBody>
      </p:sp>
      <p:pic>
        <p:nvPicPr>
          <p:cNvPr id="11" name="Picture Placeholder 10" descr="A picture containing outdoor, rock, snow, nature&#10;&#10;Description automatically generated">
            <a:extLst>
              <a:ext uri="{FF2B5EF4-FFF2-40B4-BE49-F238E27FC236}">
                <a16:creationId xmlns:a16="http://schemas.microsoft.com/office/drawing/2014/main" id="{91E6ED69-6F20-4C90-A97A-58E058B93B4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160" r="15160"/>
          <a:stretch>
            <a:fillRect/>
          </a:stretch>
        </p:blipFill>
        <p:spPr bwMode="auto">
          <a:xfrm>
            <a:off x="468174" y="6629400"/>
            <a:ext cx="5256618"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588623F3-8E9F-4813-8A38-CA5F10646751}"/>
              </a:ext>
            </a:extLst>
          </p:cNvPr>
          <p:cNvSpPr txBox="1">
            <a:spLocks noChangeAspect="1" noChangeArrowheads="1"/>
          </p:cNvSpPr>
          <p:nvPr/>
        </p:nvSpPr>
        <p:spPr bwMode="auto">
          <a:xfrm>
            <a:off x="-10529653" y="-1175510"/>
            <a:ext cx="8463619" cy="9115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0" indent="0" algn="ctr"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1pPr>
            <a:lvl2pPr marL="609585"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2pPr>
            <a:lvl3pPr marL="1219170"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3pPr>
            <a:lvl4pPr marL="1828754"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4pPr>
            <a:lvl5pPr marL="2438339"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5pPr>
            <a:lvl6pPr marL="3047924"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6pPr>
            <a:lvl7pPr marL="3657509"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7pPr>
            <a:lvl8pPr marL="4267093"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8pPr>
            <a:lvl9pPr marL="4876678" indent="0" algn="l" defTabSz="609585" rtl="0" eaLnBrk="1" latinLnBrk="0" hangingPunct="1">
              <a:spcBef>
                <a:spcPts val="1333"/>
              </a:spcBef>
              <a:spcAft>
                <a:spcPts val="0"/>
              </a:spcAft>
              <a:buClr>
                <a:schemeClr val="accent1"/>
              </a:buClr>
              <a:buSzPct val="80000"/>
              <a:buFont typeface="Wingdings 3" charset="2"/>
              <a:buNone/>
              <a:defRPr sz="2133" kern="1200">
                <a:solidFill>
                  <a:schemeClr val="tx1">
                    <a:lumMod val="75000"/>
                    <a:lumOff val="25000"/>
                  </a:schemeClr>
                </a:solidFill>
                <a:latin typeface="+mn-lt"/>
                <a:ea typeface="+mn-ea"/>
                <a:cs typeface="+mn-cs"/>
              </a:defRPr>
            </a:lvl9pPr>
          </a:lstStyle>
          <a:p>
            <a:endParaRPr lang="en-NZ"/>
          </a:p>
        </p:txBody>
      </p:sp>
      <p:sp>
        <p:nvSpPr>
          <p:cNvPr id="9" name="AutoShape 8">
            <a:extLst>
              <a:ext uri="{FF2B5EF4-FFF2-40B4-BE49-F238E27FC236}">
                <a16:creationId xmlns:a16="http://schemas.microsoft.com/office/drawing/2014/main" id="{081BFF1E-F2BF-466A-8DAD-936FFBB39AF3}"/>
              </a:ext>
            </a:extLst>
          </p:cNvPr>
          <p:cNvSpPr>
            <a:spLocks noChangeAspect="1" noChangeArrowheads="1"/>
          </p:cNvSpPr>
          <p:nvPr/>
        </p:nvSpPr>
        <p:spPr bwMode="auto">
          <a:xfrm>
            <a:off x="5943600" y="797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3" name="Picture 12" descr="A picture containing outdoor, sky, water, rock&#10;&#10;Description automatically generated">
            <a:extLst>
              <a:ext uri="{FF2B5EF4-FFF2-40B4-BE49-F238E27FC236}">
                <a16:creationId xmlns:a16="http://schemas.microsoft.com/office/drawing/2014/main" id="{C9A70653-0ED5-4235-85DE-94BA37BC3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74" y="2140526"/>
            <a:ext cx="5256618" cy="4281055"/>
          </a:xfrm>
          <a:prstGeom prst="rect">
            <a:avLst/>
          </a:prstGeom>
        </p:spPr>
      </p:pic>
      <p:pic>
        <p:nvPicPr>
          <p:cNvPr id="15" name="Picture 14" descr="A picture containing outdoor, ground, orange, raft&#10;&#10;Description automatically generated">
            <a:extLst>
              <a:ext uri="{FF2B5EF4-FFF2-40B4-BE49-F238E27FC236}">
                <a16:creationId xmlns:a16="http://schemas.microsoft.com/office/drawing/2014/main" id="{DC0905E9-28C3-430C-98E1-B3A0C0805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595918"/>
            <a:ext cx="4397717" cy="5694219"/>
          </a:xfrm>
          <a:prstGeom prst="rect">
            <a:avLst/>
          </a:prstGeom>
        </p:spPr>
      </p:pic>
      <p:pic>
        <p:nvPicPr>
          <p:cNvPr id="17" name="Picture 16" descr="A picture containing rock, outdoor, ground, rocky&#10;&#10;Description automatically generated">
            <a:extLst>
              <a:ext uri="{FF2B5EF4-FFF2-40B4-BE49-F238E27FC236}">
                <a16:creationId xmlns:a16="http://schemas.microsoft.com/office/drawing/2014/main" id="{B22F132A-719E-4297-BF2A-1F2066EC0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0526"/>
            <a:ext cx="4397716" cy="4281056"/>
          </a:xfrm>
          <a:prstGeom prst="rect">
            <a:avLst/>
          </a:prstGeom>
        </p:spPr>
      </p:pic>
    </p:spTree>
    <p:extLst>
      <p:ext uri="{BB962C8B-B14F-4D97-AF65-F5344CB8AC3E}">
        <p14:creationId xmlns:p14="http://schemas.microsoft.com/office/powerpoint/2010/main" val="309580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FEA8-F0CB-4646-B21B-17E484AA9170}"/>
              </a:ext>
            </a:extLst>
          </p:cNvPr>
          <p:cNvSpPr>
            <a:spLocks noGrp="1"/>
          </p:cNvSpPr>
          <p:nvPr>
            <p:ph type="title"/>
          </p:nvPr>
        </p:nvSpPr>
        <p:spPr>
          <a:xfrm>
            <a:off x="178514" y="4873148"/>
            <a:ext cx="8596669" cy="1207299"/>
          </a:xfrm>
        </p:spPr>
        <p:txBody>
          <a:bodyPr>
            <a:normAutofit fontScale="90000"/>
          </a:bodyPr>
          <a:lstStyle/>
          <a:p>
            <a:br>
              <a:rPr lang="en-US" sz="4001" dirty="0"/>
            </a:br>
            <a:br>
              <a:rPr lang="en-US" sz="4001" dirty="0"/>
            </a:br>
            <a:br>
              <a:rPr lang="en-NZ" sz="4400" dirty="0"/>
            </a:br>
            <a:br>
              <a:rPr lang="en-US" sz="4001" dirty="0"/>
            </a:br>
            <a:endParaRPr lang="en-NZ" dirty="0"/>
          </a:p>
        </p:txBody>
      </p:sp>
      <p:sp>
        <p:nvSpPr>
          <p:cNvPr id="7" name="TextBox 6">
            <a:extLst>
              <a:ext uri="{FF2B5EF4-FFF2-40B4-BE49-F238E27FC236}">
                <a16:creationId xmlns:a16="http://schemas.microsoft.com/office/drawing/2014/main" id="{43A007A7-A188-4E60-9472-0E9EF0173405}"/>
              </a:ext>
            </a:extLst>
          </p:cNvPr>
          <p:cNvSpPr txBox="1"/>
          <p:nvPr/>
        </p:nvSpPr>
        <p:spPr>
          <a:xfrm>
            <a:off x="506371" y="487138"/>
            <a:ext cx="3982502" cy="584775"/>
          </a:xfrm>
          <a:prstGeom prst="rect">
            <a:avLst/>
          </a:prstGeom>
          <a:noFill/>
        </p:spPr>
        <p:txBody>
          <a:bodyPr wrap="square" rtlCol="0">
            <a:spAutoFit/>
          </a:bodyPr>
          <a:lstStyle/>
          <a:p>
            <a:pPr defTabSz="609585">
              <a:spcBef>
                <a:spcPct val="0"/>
              </a:spcBef>
            </a:pPr>
            <a:r>
              <a:rPr lang="en-NZ" sz="3200" dirty="0">
                <a:latin typeface="+mj-lt"/>
                <a:ea typeface="+mj-ea"/>
                <a:cs typeface="+mj-cs"/>
              </a:rPr>
              <a:t>Compliment Corner </a:t>
            </a:r>
            <a:endParaRPr lang="en-NZ" sz="3200" dirty="0">
              <a:solidFill>
                <a:schemeClr val="accent1"/>
              </a:solidFill>
              <a:latin typeface="+mj-lt"/>
              <a:ea typeface="+mj-ea"/>
              <a:cs typeface="+mj-cs"/>
            </a:endParaRPr>
          </a:p>
        </p:txBody>
      </p:sp>
      <p:pic>
        <p:nvPicPr>
          <p:cNvPr id="5" name="Picture 4" descr="A picture containing outdoor, ground, street, way&#10;&#10;Description automatically generated">
            <a:extLst>
              <a:ext uri="{FF2B5EF4-FFF2-40B4-BE49-F238E27FC236}">
                <a16:creationId xmlns:a16="http://schemas.microsoft.com/office/drawing/2014/main" id="{F59A81E3-28AB-4257-A947-B838F1472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05" y="1212575"/>
            <a:ext cx="4661435" cy="3447310"/>
          </a:xfrm>
          <a:prstGeom prst="rect">
            <a:avLst/>
          </a:prstGeom>
        </p:spPr>
      </p:pic>
      <p:sp>
        <p:nvSpPr>
          <p:cNvPr id="20" name="TextBox 19">
            <a:extLst>
              <a:ext uri="{FF2B5EF4-FFF2-40B4-BE49-F238E27FC236}">
                <a16:creationId xmlns:a16="http://schemas.microsoft.com/office/drawing/2014/main" id="{91DB9698-E1B0-4493-A815-B6EA74A87495}"/>
              </a:ext>
            </a:extLst>
          </p:cNvPr>
          <p:cNvSpPr txBox="1"/>
          <p:nvPr/>
        </p:nvSpPr>
        <p:spPr>
          <a:xfrm rot="10800000" flipV="1">
            <a:off x="496642" y="9503843"/>
            <a:ext cx="9961004" cy="2308324"/>
          </a:xfrm>
          <a:prstGeom prst="rect">
            <a:avLst/>
          </a:prstGeom>
          <a:noFill/>
        </p:spPr>
        <p:txBody>
          <a:bodyPr wrap="square">
            <a:spAutoFit/>
          </a:bodyPr>
          <a:lstStyle/>
          <a:p>
            <a:pPr algn="just"/>
            <a:r>
              <a:rPr lang="en-NZ" sz="1800" dirty="0">
                <a:effectLst/>
                <a:latin typeface="Arial" panose="020B0604020202020204" pitchFamily="34" charset="0"/>
                <a:ea typeface="Calibri" panose="020F0502020204030204" pitchFamily="34" charset="0"/>
                <a:cs typeface="Arial" panose="020B0604020202020204" pitchFamily="34" charset="0"/>
              </a:rPr>
              <a:t>Please pass on our thanks to the team who fixed the leak which had caused water to bubble up through the road surface outside our property at Singers Rd </a:t>
            </a:r>
            <a:r>
              <a:rPr lang="en-NZ" sz="1800" dirty="0" err="1">
                <a:effectLst/>
                <a:latin typeface="Arial" panose="020B0604020202020204" pitchFamily="34" charset="0"/>
                <a:ea typeface="Calibri" panose="020F0502020204030204" pitchFamily="34" charset="0"/>
                <a:cs typeface="Arial" panose="020B0604020202020204" pitchFamily="34" charset="0"/>
              </a:rPr>
              <a:t>Korokoro</a:t>
            </a:r>
            <a:r>
              <a:rPr lang="en-NZ" sz="1800" dirty="0">
                <a:effectLst/>
                <a:latin typeface="Arial" panose="020B0604020202020204" pitchFamily="34" charset="0"/>
                <a:ea typeface="Calibri" panose="020F0502020204030204" pitchFamily="34" charset="0"/>
                <a:cs typeface="Arial" panose="020B0604020202020204" pitchFamily="34" charset="0"/>
              </a:rPr>
              <a:t>.</a:t>
            </a:r>
          </a:p>
          <a:p>
            <a:pPr algn="just"/>
            <a:endParaRPr lang="en-NZ"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n-NZ" sz="1800" dirty="0">
                <a:effectLst/>
                <a:latin typeface="Arial" panose="020B0604020202020204" pitchFamily="34" charset="0"/>
                <a:ea typeface="Calibri" panose="020F0502020204030204" pitchFamily="34" charset="0"/>
                <a:cs typeface="Arial" panose="020B0604020202020204" pitchFamily="34" charset="0"/>
              </a:rPr>
              <a:t>In particular, to the person who had to lie on his front in the road with the upper part of his body almost down the hole to reach the pipework requiring fixing.</a:t>
            </a:r>
          </a:p>
          <a:p>
            <a:pPr algn="just"/>
            <a:r>
              <a:rPr lang="en-NZ" sz="1800" dirty="0">
                <a:effectLst/>
                <a:latin typeface="Arial" panose="020B0604020202020204" pitchFamily="34" charset="0"/>
                <a:ea typeface="Calibri" panose="020F0502020204030204" pitchFamily="34" charset="0"/>
                <a:cs typeface="Arial" panose="020B0604020202020204" pitchFamily="34" charset="0"/>
              </a:rPr>
              <a:t>Much appreciated,</a:t>
            </a:r>
          </a:p>
          <a:p>
            <a:pPr algn="just"/>
            <a:endParaRPr lang="en-NZ"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n-NZ" sz="1800" dirty="0">
                <a:effectLst/>
                <a:latin typeface="Arial" panose="020B0604020202020204" pitchFamily="34" charset="0"/>
                <a:ea typeface="Calibri" panose="020F0502020204030204" pitchFamily="34" charset="0"/>
                <a:cs typeface="Arial" panose="020B0604020202020204" pitchFamily="34" charset="0"/>
              </a:rPr>
              <a:t>Margaret and Paddy.</a:t>
            </a:r>
          </a:p>
        </p:txBody>
      </p:sp>
      <p:sp>
        <p:nvSpPr>
          <p:cNvPr id="22" name="TextBox 21">
            <a:extLst>
              <a:ext uri="{FF2B5EF4-FFF2-40B4-BE49-F238E27FC236}">
                <a16:creationId xmlns:a16="http://schemas.microsoft.com/office/drawing/2014/main" id="{0DD49AB5-6B87-4D64-B5E0-1A7376387B8B}"/>
              </a:ext>
            </a:extLst>
          </p:cNvPr>
          <p:cNvSpPr txBox="1"/>
          <p:nvPr/>
        </p:nvSpPr>
        <p:spPr>
          <a:xfrm>
            <a:off x="5018193" y="1212575"/>
            <a:ext cx="5610360" cy="1631216"/>
          </a:xfrm>
          <a:prstGeom prst="rect">
            <a:avLst/>
          </a:prstGeom>
          <a:noFill/>
        </p:spPr>
        <p:txBody>
          <a:bodyPr wrap="square">
            <a:spAutoFit/>
          </a:bodyPr>
          <a:lstStyle/>
          <a:p>
            <a:pPr>
              <a:spcAft>
                <a:spcPts val="1200"/>
              </a:spcAft>
            </a:pPr>
            <a:r>
              <a:rPr lang="en-NZ" sz="1800" dirty="0">
                <a:solidFill>
                  <a:srgbClr val="12344D"/>
                </a:solidFill>
                <a:effectLst/>
                <a:latin typeface="Arial" panose="020B0604020202020204" pitchFamily="34" charset="0"/>
                <a:ea typeface="Calibri" panose="020F0502020204030204" pitchFamily="34" charset="0"/>
                <a:cs typeface="Arial" panose="020B0604020202020204" pitchFamily="34" charset="0"/>
              </a:rPr>
              <a:t>Compliment for the crew for leak at 84 Brougham St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r>
              <a:rPr lang="en-NZ" sz="1800" dirty="0">
                <a:solidFill>
                  <a:srgbClr val="12344D"/>
                </a:solidFill>
                <a:effectLst/>
                <a:latin typeface="Arial" panose="020B0604020202020204" pitchFamily="34" charset="0"/>
                <a:ea typeface="Calibri" panose="020F0502020204030204" pitchFamily="34" charset="0"/>
                <a:cs typeface="Arial" panose="020B0604020202020204" pitchFamily="34" charset="0"/>
              </a:rPr>
              <a:t>It's all sorted!!!!</a:t>
            </a:r>
            <a:br>
              <a:rPr lang="en-NZ" sz="1800" dirty="0">
                <a:solidFill>
                  <a:srgbClr val="12344D"/>
                </a:solidFill>
                <a:effectLst/>
                <a:latin typeface="Arial" panose="020B0604020202020204" pitchFamily="34" charset="0"/>
                <a:ea typeface="Calibri" panose="020F0502020204030204" pitchFamily="34" charset="0"/>
                <a:cs typeface="Arial" panose="020B0604020202020204" pitchFamily="34" charset="0"/>
              </a:rPr>
            </a:br>
            <a:r>
              <a:rPr lang="en-NZ" sz="1800" dirty="0">
                <a:solidFill>
                  <a:srgbClr val="12344D"/>
                </a:solidFill>
                <a:effectLst/>
                <a:latin typeface="Arial" panose="020B0604020202020204" pitchFamily="34" charset="0"/>
                <a:ea typeface="Calibri" panose="020F0502020204030204" pitchFamily="34" charset="0"/>
                <a:cs typeface="Arial" panose="020B0604020202020204" pitchFamily="34" charset="0"/>
              </a:rPr>
              <a:t>Nice job at 84 Brougham St.</a:t>
            </a:r>
            <a:r>
              <a:rPr lang="en-NZ" sz="1800" dirty="0">
                <a:effectLst/>
                <a:latin typeface="Arial" panose="020B0604020202020204" pitchFamily="34" charset="0"/>
                <a:ea typeface="Calibri" panose="020F0502020204030204" pitchFamily="34" charset="0"/>
                <a:cs typeface="Arial" panose="020B0604020202020204" pitchFamily="34" charset="0"/>
              </a:rPr>
              <a:t>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r>
              <a:rPr lang="en-NZ" sz="1800" dirty="0">
                <a:solidFill>
                  <a:srgbClr val="12344D"/>
                </a:solidFill>
                <a:effectLst/>
                <a:latin typeface="Arial" panose="020B0604020202020204" pitchFamily="34" charset="0"/>
                <a:ea typeface="Calibri" panose="020F0502020204030204" pitchFamily="34" charset="0"/>
                <a:cs typeface="Arial" panose="020B0604020202020204" pitchFamily="34" charset="0"/>
              </a:rPr>
              <a:t>Thank you on behalf of other residents.</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r>
              <a:rPr lang="en-NZ" sz="1800" dirty="0">
                <a:solidFill>
                  <a:srgbClr val="12344D"/>
                </a:solidFill>
                <a:effectLst/>
                <a:latin typeface="Arial" panose="020B0604020202020204" pitchFamily="34" charset="0"/>
                <a:ea typeface="Calibri" panose="020F0502020204030204" pitchFamily="34" charset="0"/>
                <a:cs typeface="Arial" panose="020B0604020202020204" pitchFamily="34" charset="0"/>
              </a:rPr>
              <a:t>Nick</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Teamwork cartoon to convince you that working together produces results!">
            <a:extLst>
              <a:ext uri="{FF2B5EF4-FFF2-40B4-BE49-F238E27FC236}">
                <a16:creationId xmlns:a16="http://schemas.microsoft.com/office/drawing/2014/main" id="{B9767383-2940-4AE0-AABA-E33EA1ABD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500" y="12610167"/>
            <a:ext cx="5610360" cy="35935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191094ea-b254-411d-9684-ee3520ab30b2">
            <a:extLst>
              <a:ext uri="{FF2B5EF4-FFF2-40B4-BE49-F238E27FC236}">
                <a16:creationId xmlns:a16="http://schemas.microsoft.com/office/drawing/2014/main" id="{D1ECD917-DAC4-4288-BF97-FF8A70826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94" y="4952312"/>
            <a:ext cx="4792655" cy="336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9EFFA162-7238-410A-96F8-1D90B3C511E5}"/>
              </a:ext>
            </a:extLst>
          </p:cNvPr>
          <p:cNvSpPr txBox="1"/>
          <p:nvPr/>
        </p:nvSpPr>
        <p:spPr>
          <a:xfrm flipH="1">
            <a:off x="5103065" y="6080447"/>
            <a:ext cx="4398742" cy="1200329"/>
          </a:xfrm>
          <a:prstGeom prst="rect">
            <a:avLst/>
          </a:prstGeom>
          <a:noFill/>
        </p:spPr>
        <p:txBody>
          <a:bodyPr wrap="square" rtlCol="0">
            <a:spAutoFit/>
          </a:bodyPr>
          <a:lstStyle/>
          <a:p>
            <a:r>
              <a:rPr lang="en-NZ" sz="1800" dirty="0">
                <a:effectLst/>
                <a:latin typeface="Arial" panose="020B0604020202020204" pitchFamily="34" charset="0"/>
                <a:ea typeface="Calibri" panose="020F0502020204030204" pitchFamily="34" charset="0"/>
                <a:cs typeface="Arial" panose="020B0604020202020204" pitchFamily="34" charset="0"/>
              </a:rPr>
              <a:t>Hi PCC CC, Can you pass onto WW that their water leak repair job on </a:t>
            </a:r>
            <a:r>
              <a:rPr lang="en-NZ" sz="1800" dirty="0" err="1">
                <a:effectLst/>
                <a:latin typeface="Arial" panose="020B0604020202020204" pitchFamily="34" charset="0"/>
                <a:ea typeface="Calibri" panose="020F0502020204030204" pitchFamily="34" charset="0"/>
                <a:cs typeface="Arial" panose="020B0604020202020204" pitchFamily="34" charset="0"/>
              </a:rPr>
              <a:t>Mexted</a:t>
            </a:r>
            <a:r>
              <a:rPr lang="en-NZ" sz="1800" dirty="0">
                <a:effectLst/>
                <a:latin typeface="Arial" panose="020B0604020202020204" pitchFamily="34" charset="0"/>
                <a:ea typeface="Calibri" panose="020F0502020204030204" pitchFamily="34" charset="0"/>
                <a:cs typeface="Arial" panose="020B0604020202020204" pitchFamily="34" charset="0"/>
              </a:rPr>
              <a:t> Cres  looks great Thank you. </a:t>
            </a:r>
            <a:r>
              <a:rPr lang="en-NZ" sz="1800" dirty="0">
                <a:effectLst/>
                <a:latin typeface="Helvetica" panose="020B0604020202020204" pitchFamily="34" charset="0"/>
                <a:ea typeface="Calibri" panose="020F0502020204030204" pitchFamily="34" charset="0"/>
              </a:rPr>
              <a:t> </a:t>
            </a:r>
          </a:p>
          <a:p>
            <a:endParaRPr lang="en-NZ" i="1" dirty="0"/>
          </a:p>
        </p:txBody>
      </p:sp>
      <p:sp>
        <p:nvSpPr>
          <p:cNvPr id="23" name="TextBox 22">
            <a:extLst>
              <a:ext uri="{FF2B5EF4-FFF2-40B4-BE49-F238E27FC236}">
                <a16:creationId xmlns:a16="http://schemas.microsoft.com/office/drawing/2014/main" id="{B92F2A22-7A0D-49F9-8001-8E858F167781}"/>
              </a:ext>
            </a:extLst>
          </p:cNvPr>
          <p:cNvSpPr txBox="1"/>
          <p:nvPr/>
        </p:nvSpPr>
        <p:spPr>
          <a:xfrm>
            <a:off x="3240157" y="8549735"/>
            <a:ext cx="7712765" cy="400110"/>
          </a:xfrm>
          <a:prstGeom prst="rect">
            <a:avLst/>
          </a:prstGeom>
          <a:noFill/>
        </p:spPr>
        <p:txBody>
          <a:bodyPr wrap="square" rtlCol="0">
            <a:spAutoFit/>
          </a:bodyPr>
          <a:lstStyle/>
          <a:p>
            <a:r>
              <a:rPr lang="en-NZ" sz="2000" b="1" i="1" dirty="0">
                <a:latin typeface="Arial" panose="020B0604020202020204" pitchFamily="34" charset="0"/>
                <a:cs typeface="Arial" panose="020B0604020202020204" pitchFamily="34" charset="0"/>
              </a:rPr>
              <a:t>But wait …. There’s more</a:t>
            </a:r>
            <a:r>
              <a:rPr lang="en-NZ" sz="2000" dirty="0">
                <a:latin typeface="Arial" panose="020B0604020202020204" pitchFamily="34" charset="0"/>
                <a:cs typeface="Arial" panose="020B0604020202020204" pitchFamily="34" charset="0"/>
              </a:rPr>
              <a:t>…</a:t>
            </a:r>
          </a:p>
        </p:txBody>
      </p:sp>
      <p:pic>
        <p:nvPicPr>
          <p:cNvPr id="2055" name="Picture 7" descr="well done image from depositphotos.com">
            <a:extLst>
              <a:ext uri="{FF2B5EF4-FFF2-40B4-BE49-F238E27FC236}">
                <a16:creationId xmlns:a16="http://schemas.microsoft.com/office/drawing/2014/main" id="{20BE81F9-9278-4015-BA32-212EC8EA0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0662" y="4975142"/>
            <a:ext cx="8763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7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566A-8646-4F4D-A140-9DEBA06CD453}"/>
              </a:ext>
            </a:extLst>
          </p:cNvPr>
          <p:cNvSpPr>
            <a:spLocks noGrp="1"/>
          </p:cNvSpPr>
          <p:nvPr>
            <p:ph type="title"/>
          </p:nvPr>
        </p:nvSpPr>
        <p:spPr>
          <a:xfrm>
            <a:off x="1884362" y="-3675723"/>
            <a:ext cx="13266472" cy="3130785"/>
          </a:xfrm>
        </p:spPr>
        <p:txBody>
          <a:bodyPr/>
          <a:lstStyle/>
          <a:p>
            <a:endParaRPr lang="en-NZ" dirty="0"/>
          </a:p>
        </p:txBody>
      </p:sp>
      <p:sp>
        <p:nvSpPr>
          <p:cNvPr id="3" name="Content Placeholder 2">
            <a:extLst>
              <a:ext uri="{FF2B5EF4-FFF2-40B4-BE49-F238E27FC236}">
                <a16:creationId xmlns:a16="http://schemas.microsoft.com/office/drawing/2014/main" id="{A2944E87-2950-48A3-AA33-E248504323EF}"/>
              </a:ext>
            </a:extLst>
          </p:cNvPr>
          <p:cNvSpPr>
            <a:spLocks noGrp="1"/>
          </p:cNvSpPr>
          <p:nvPr>
            <p:ph sz="half" idx="1"/>
          </p:nvPr>
        </p:nvSpPr>
        <p:spPr>
          <a:xfrm>
            <a:off x="812800" y="5160861"/>
            <a:ext cx="9926535" cy="2957208"/>
          </a:xfrm>
        </p:spPr>
        <p:txBody>
          <a:bodyPr>
            <a:normAutofit fontScale="92500" lnSpcReduction="20000"/>
          </a:bodyPr>
          <a:lstStyle/>
          <a:p>
            <a:pPr marL="0" indent="0">
              <a:buNone/>
            </a:pPr>
            <a:r>
              <a:rPr lang="en-NZ" dirty="0"/>
              <a:t>The Health &amp; Safety Team are currently reviewing our Manual looking at improvements to critical areas such as working with asbestos, metallic pipework and updating processes around illness when working with water to name a few.  </a:t>
            </a:r>
          </a:p>
          <a:p>
            <a:pPr marL="0" indent="0">
              <a:buNone/>
            </a:pPr>
            <a:r>
              <a:rPr lang="en-NZ" dirty="0"/>
              <a:t>This manual is a great resource for all staff to utilise so keep it in the truck, your bag or somewhere handy so you can refer to.  </a:t>
            </a:r>
          </a:p>
          <a:p>
            <a:pPr marL="0" indent="0">
              <a:buNone/>
            </a:pPr>
            <a:r>
              <a:rPr lang="en-NZ" b="1" dirty="0"/>
              <a:t>Health and safety is</a:t>
            </a:r>
            <a:r>
              <a:rPr lang="en-NZ" b="1" dirty="0">
                <a:solidFill>
                  <a:srgbClr val="FF0000"/>
                </a:solidFill>
              </a:rPr>
              <a:t> always </a:t>
            </a:r>
            <a:r>
              <a:rPr lang="en-NZ" b="1" dirty="0"/>
              <a:t>worth your time and everyone has a duty of care to ensure safe practices in the workplace are at the forefront of all we do.     </a:t>
            </a:r>
          </a:p>
        </p:txBody>
      </p:sp>
      <p:pic>
        <p:nvPicPr>
          <p:cNvPr id="5" name="Picture 4">
            <a:extLst>
              <a:ext uri="{FF2B5EF4-FFF2-40B4-BE49-F238E27FC236}">
                <a16:creationId xmlns:a16="http://schemas.microsoft.com/office/drawing/2014/main" id="{2AD1B4C7-F1D6-4C7D-B22C-43B708E573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2800" y="914400"/>
            <a:ext cx="5049736" cy="4056360"/>
          </a:xfrm>
          <a:prstGeom prst="rect">
            <a:avLst/>
          </a:prstGeom>
          <a:noFill/>
          <a:ln>
            <a:noFill/>
          </a:ln>
        </p:spPr>
      </p:pic>
      <p:pic>
        <p:nvPicPr>
          <p:cNvPr id="1026" name="Picture 2" descr="Take Care Of Our Most Valuable Asset You! Banner NHE-19541 Worksite">
            <a:extLst>
              <a:ext uri="{FF2B5EF4-FFF2-40B4-BE49-F238E27FC236}">
                <a16:creationId xmlns:a16="http://schemas.microsoft.com/office/drawing/2014/main" id="{CE993560-23AB-41A7-9505-0D2791B1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00391"/>
            <a:ext cx="3359285" cy="2738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fety First | Engineering Techniques Services">
            <a:extLst>
              <a:ext uri="{FF2B5EF4-FFF2-40B4-BE49-F238E27FC236}">
                <a16:creationId xmlns:a16="http://schemas.microsoft.com/office/drawing/2014/main" id="{1F83E90D-6876-4589-B2B1-FF3977889E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34714"/>
            <a:ext cx="3125821"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790749-8A38-4E33-92C5-5C32CAE4A465}"/>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flipV="1">
            <a:off x="1101437" y="10370126"/>
            <a:ext cx="6691746" cy="4455016"/>
          </a:xfrm>
          <a:prstGeom prst="rect">
            <a:avLst/>
          </a:prstGeom>
          <a:noFill/>
          <a:ln>
            <a:noFill/>
          </a:ln>
        </p:spPr>
      </p:pic>
      <p:sp>
        <p:nvSpPr>
          <p:cNvPr id="6" name="TextBox 5">
            <a:extLst>
              <a:ext uri="{FF2B5EF4-FFF2-40B4-BE49-F238E27FC236}">
                <a16:creationId xmlns:a16="http://schemas.microsoft.com/office/drawing/2014/main" id="{84030D9D-06DA-46ED-A38B-73BCD450FDA6}"/>
              </a:ext>
            </a:extLst>
          </p:cNvPr>
          <p:cNvSpPr txBox="1"/>
          <p:nvPr/>
        </p:nvSpPr>
        <p:spPr>
          <a:xfrm>
            <a:off x="750300" y="9779915"/>
            <a:ext cx="7770245" cy="400110"/>
          </a:xfrm>
          <a:prstGeom prst="rect">
            <a:avLst/>
          </a:prstGeom>
          <a:noFill/>
        </p:spPr>
        <p:txBody>
          <a:bodyPr wrap="square" rtlCol="0">
            <a:spAutoFit/>
          </a:bodyPr>
          <a:lstStyle/>
          <a:p>
            <a:r>
              <a:rPr lang="en-NZ" sz="2000" b="1" dirty="0">
                <a:latin typeface="Arial" panose="020B0604020202020204" pitchFamily="34" charset="0"/>
                <a:cs typeface="Arial" panose="020B0604020202020204" pitchFamily="34" charset="0"/>
              </a:rPr>
              <a:t>The Graduates of the Inaugural Infrastructure Skills Centre</a:t>
            </a:r>
          </a:p>
        </p:txBody>
      </p:sp>
      <p:sp>
        <p:nvSpPr>
          <p:cNvPr id="7" name="TextBox 6">
            <a:extLst>
              <a:ext uri="{FF2B5EF4-FFF2-40B4-BE49-F238E27FC236}">
                <a16:creationId xmlns:a16="http://schemas.microsoft.com/office/drawing/2014/main" id="{39FFF4AC-F4DC-4164-8C43-9FCFC6388ED1}"/>
              </a:ext>
            </a:extLst>
          </p:cNvPr>
          <p:cNvSpPr txBox="1"/>
          <p:nvPr/>
        </p:nvSpPr>
        <p:spPr>
          <a:xfrm>
            <a:off x="1267691" y="14900564"/>
            <a:ext cx="7042727" cy="923330"/>
          </a:xfrm>
          <a:prstGeom prst="rect">
            <a:avLst/>
          </a:prstGeom>
          <a:noFill/>
        </p:spPr>
        <p:txBody>
          <a:bodyPr wrap="square" rtlCol="0">
            <a:spAutoFit/>
          </a:bodyPr>
          <a:lstStyle/>
          <a:p>
            <a:r>
              <a:rPr lang="en-NZ" dirty="0"/>
              <a:t>A proud moment for our first Graduates – their hard work has seen there confidence grow and opportunities open up for them.  Fabulous efforts by all involved </a:t>
            </a:r>
          </a:p>
        </p:txBody>
      </p:sp>
      <p:pic>
        <p:nvPicPr>
          <p:cNvPr id="1032" name="Picture 8" descr="Congratulation Images – Browse 1,488,437 Stock Photos, Vectors, and Video |  Adobe Stock">
            <a:extLst>
              <a:ext uri="{FF2B5EF4-FFF2-40B4-BE49-F238E27FC236}">
                <a16:creationId xmlns:a16="http://schemas.microsoft.com/office/drawing/2014/main" id="{49109EAE-1290-46C3-AA22-856F17915D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282" y="8201091"/>
            <a:ext cx="3821961" cy="150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2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FFD50-F41C-47D0-BCCC-C62A2A829486}"/>
              </a:ext>
            </a:extLst>
          </p:cNvPr>
          <p:cNvSpPr>
            <a:spLocks noGrp="1"/>
          </p:cNvSpPr>
          <p:nvPr>
            <p:ph sz="half" idx="1"/>
          </p:nvPr>
        </p:nvSpPr>
        <p:spPr>
          <a:xfrm>
            <a:off x="812799" y="7511836"/>
            <a:ext cx="8167928" cy="1657732"/>
          </a:xfrm>
        </p:spPr>
        <p:txBody>
          <a:bodyPr>
            <a:normAutofit/>
          </a:bodyPr>
          <a:lstStyle/>
          <a:p>
            <a:r>
              <a:rPr lang="en-NZ" sz="2000" dirty="0"/>
              <a:t>A day in the life of our Incident Coordinator Glenis Bruin</a:t>
            </a:r>
          </a:p>
        </p:txBody>
      </p:sp>
      <p:pic>
        <p:nvPicPr>
          <p:cNvPr id="1026" name="88AEF0E3-2EC2-4E3A-B608-BA03365BC2AE">
            <a:extLst>
              <a:ext uri="{FF2B5EF4-FFF2-40B4-BE49-F238E27FC236}">
                <a16:creationId xmlns:a16="http://schemas.microsoft.com/office/drawing/2014/main" id="{C865A06B-4007-45C1-A26B-0703A64A9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99" y="2721936"/>
            <a:ext cx="5500913" cy="434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E0803A11-9A9E-4DE5-A891-92657AAED11A}"/>
              </a:ext>
            </a:extLst>
          </p:cNvPr>
          <p:cNvSpPr>
            <a:spLocks noGrp="1"/>
          </p:cNvSpPr>
          <p:nvPr>
            <p:ph type="title"/>
          </p:nvPr>
        </p:nvSpPr>
        <p:spPr>
          <a:xfrm>
            <a:off x="809708" y="1444978"/>
            <a:ext cx="7666181" cy="1276958"/>
          </a:xfrm>
        </p:spPr>
        <p:txBody>
          <a:bodyPr>
            <a:normAutofit/>
          </a:bodyPr>
          <a:lstStyle/>
          <a:p>
            <a:r>
              <a:rPr lang="en-US" sz="20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Trucks worked until 11pm bringing water to the Martinborough reservoir during the </a:t>
            </a:r>
            <a:r>
              <a:rPr lang="en-US" sz="2000" dirty="0" err="1">
                <a:solidFill>
                  <a:schemeClr val="tx1"/>
                </a:solidFill>
                <a:latin typeface="Trebuchet MS" panose="020B0603020202020204" pitchFamily="34" charset="0"/>
                <a:ea typeface="Calibri" panose="020F0502020204030204" pitchFamily="34" charset="0"/>
                <a:cs typeface="Times New Roman" panose="02020603050405020304" pitchFamily="18" charset="0"/>
              </a:rPr>
              <a:t>Ruamahanga</a:t>
            </a:r>
            <a:r>
              <a:rPr lang="en-US" sz="20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Water Treatment Plant incident.</a:t>
            </a:r>
            <a:endParaRPr lang="en-NZ" sz="2000" dirty="0">
              <a:solidFill>
                <a:schemeClr val="tx1"/>
              </a:solidFill>
            </a:endParaRPr>
          </a:p>
        </p:txBody>
      </p:sp>
      <p:sp>
        <p:nvSpPr>
          <p:cNvPr id="2" name="Oval 1">
            <a:extLst>
              <a:ext uri="{FF2B5EF4-FFF2-40B4-BE49-F238E27FC236}">
                <a16:creationId xmlns:a16="http://schemas.microsoft.com/office/drawing/2014/main" id="{3EE8CA44-EB33-4A30-AF44-F88421CFB11A}"/>
              </a:ext>
            </a:extLst>
          </p:cNvPr>
          <p:cNvSpPr/>
          <p:nvPr/>
        </p:nvSpPr>
        <p:spPr>
          <a:xfrm>
            <a:off x="869745" y="8340702"/>
            <a:ext cx="8167929" cy="7915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800" dirty="0">
                <a:effectLst/>
                <a:latin typeface="Calibri" panose="020F0502020204030204" pitchFamily="34" charset="0"/>
                <a:ea typeface="Calibri" panose="020F0502020204030204" pitchFamily="34" charset="0"/>
              </a:rPr>
              <a:t>Kia Ora</a:t>
            </a:r>
          </a:p>
          <a:p>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A subcontractor undertaking a reactive maintenance repair in Mulberry Street shut the water main, not realising one of the valves he shut was the main supply to </a:t>
            </a:r>
            <a:r>
              <a:rPr lang="en-NZ" sz="1800" dirty="0" err="1">
                <a:effectLst/>
                <a:latin typeface="Calibri" panose="020F0502020204030204" pitchFamily="34" charset="0"/>
                <a:ea typeface="Calibri" panose="020F0502020204030204" pitchFamily="34" charset="0"/>
              </a:rPr>
              <a:t>Maungaraki</a:t>
            </a:r>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Once we were alerted to the extent of the shut area we undertook a reconnaissance to identify the source of the issue.</a:t>
            </a:r>
          </a:p>
          <a:p>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Unfortunately due to the hillside nature of the network it is taking time to recharge the network.</a:t>
            </a:r>
          </a:p>
          <a:p>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However all customers  now have service restored since 13:00.</a:t>
            </a:r>
          </a:p>
          <a:p>
            <a:r>
              <a:rPr lang="en-NZ" sz="18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Nga mihi</a:t>
            </a:r>
          </a:p>
          <a:p>
            <a:r>
              <a:rPr lang="en-NZ" sz="1800" dirty="0">
                <a:effectLst/>
                <a:latin typeface="Calibri" panose="020F0502020204030204" pitchFamily="34" charset="0"/>
                <a:ea typeface="Calibri" panose="020F0502020204030204" pitchFamily="34" charset="0"/>
              </a:rPr>
              <a:t>Glenis</a:t>
            </a:r>
          </a:p>
        </p:txBody>
      </p:sp>
      <p:pic>
        <p:nvPicPr>
          <p:cNvPr id="2051" name="Picture 3" descr="Image result for glenis bruin">
            <a:extLst>
              <a:ext uri="{FF2B5EF4-FFF2-40B4-BE49-F238E27FC236}">
                <a16:creationId xmlns:a16="http://schemas.microsoft.com/office/drawing/2014/main" id="{B9E2F808-6174-4FBA-9A51-38FC9A2CE85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387435" y="13799126"/>
            <a:ext cx="2708565" cy="222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45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408 Kiwi Bird Cartoons Illustrations &amp; Clip Art - iStock">
            <a:extLst>
              <a:ext uri="{FF2B5EF4-FFF2-40B4-BE49-F238E27FC236}">
                <a16:creationId xmlns:a16="http://schemas.microsoft.com/office/drawing/2014/main" id="{D55EE9BC-3EAC-4085-A1FB-867713188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650" y="13619926"/>
            <a:ext cx="1537342" cy="14251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8D922A4D-535C-4765-B7A5-7B58BBFFE9E2}"/>
              </a:ext>
            </a:extLst>
          </p:cNvPr>
          <p:cNvSpPr>
            <a:spLocks noGrp="1"/>
          </p:cNvSpPr>
          <p:nvPr>
            <p:ph type="body" sz="quarter" idx="3"/>
          </p:nvPr>
        </p:nvSpPr>
        <p:spPr>
          <a:xfrm>
            <a:off x="5155520" y="2534149"/>
            <a:ext cx="4120896" cy="3954135"/>
          </a:xfrm>
        </p:spPr>
        <p:txBody>
          <a:bodyPr/>
          <a:lstStyle/>
          <a:p>
            <a:endParaRPr lang="en-NZ" dirty="0"/>
          </a:p>
        </p:txBody>
      </p:sp>
      <p:graphicFrame>
        <p:nvGraphicFramePr>
          <p:cNvPr id="18" name="Content Placeholder 17">
            <a:extLst>
              <a:ext uri="{FF2B5EF4-FFF2-40B4-BE49-F238E27FC236}">
                <a16:creationId xmlns:a16="http://schemas.microsoft.com/office/drawing/2014/main" id="{3421E95A-DC99-4613-A78B-E9CDE044C152}"/>
              </a:ext>
            </a:extLst>
          </p:cNvPr>
          <p:cNvGraphicFramePr>
            <a:graphicFrameLocks noGrp="1"/>
          </p:cNvGraphicFramePr>
          <p:nvPr>
            <p:ph sz="quarter" idx="4"/>
            <p:extLst>
              <p:ext uri="{D42A27DB-BD31-4B8C-83A1-F6EECF244321}">
                <p14:modId xmlns:p14="http://schemas.microsoft.com/office/powerpoint/2010/main" val="1493126"/>
              </p:ext>
            </p:extLst>
          </p:nvPr>
        </p:nvGraphicFramePr>
        <p:xfrm>
          <a:off x="5066881" y="2305878"/>
          <a:ext cx="3244627" cy="7748221"/>
        </p:xfrm>
        <a:graphic>
          <a:graphicData uri="http://schemas.openxmlformats.org/drawingml/2006/table">
            <a:tbl>
              <a:tblPr>
                <a:tableStyleId>{5C22544A-7EE6-4342-B048-85BDC9FD1C3A}</a:tableStyleId>
              </a:tblPr>
              <a:tblGrid>
                <a:gridCol w="3244627">
                  <a:extLst>
                    <a:ext uri="{9D8B030D-6E8A-4147-A177-3AD203B41FA5}">
                      <a16:colId xmlns:a16="http://schemas.microsoft.com/office/drawing/2014/main" val="3253735707"/>
                    </a:ext>
                  </a:extLst>
                </a:gridCol>
              </a:tblGrid>
              <a:tr h="648293">
                <a:tc>
                  <a:txBody>
                    <a:bodyPr/>
                    <a:lstStyle/>
                    <a:p>
                      <a:pPr algn="l" fontAlgn="b"/>
                      <a:r>
                        <a:rPr lang="en-NZ" sz="1800" b="1" i="0" u="none" strike="noStrike" dirty="0">
                          <a:solidFill>
                            <a:srgbClr val="000000"/>
                          </a:solidFill>
                          <a:effectLst/>
                          <a:latin typeface="Arial" panose="020B0604020202020204" pitchFamily="34" charset="0"/>
                          <a:cs typeface="Arial" panose="020B0604020202020204" pitchFamily="34" charset="0"/>
                        </a:rPr>
                        <a:t>Base       </a:t>
                      </a:r>
                    </a:p>
                  </a:txBody>
                  <a:tcPr marL="0" marR="0" marT="0" marB="0" anchor="b"/>
                </a:tc>
                <a:extLst>
                  <a:ext uri="{0D108BD9-81ED-4DB2-BD59-A6C34878D82A}">
                    <a16:rowId xmlns:a16="http://schemas.microsoft.com/office/drawing/2014/main" val="1234028099"/>
                  </a:ext>
                </a:extLst>
              </a:tr>
              <a:tr h="1218411">
                <a:tc>
                  <a:txBody>
                    <a:bodyPr/>
                    <a:lstStyle/>
                    <a:p>
                      <a:pPr algn="l" fontAlgn="b"/>
                      <a:r>
                        <a:rPr lang="en-NZ" sz="1800" b="0" i="0" u="none" strike="noStrike" dirty="0">
                          <a:solidFill>
                            <a:srgbClr val="000000"/>
                          </a:solidFill>
                          <a:effectLst/>
                          <a:latin typeface="Arial" panose="020B0604020202020204" pitchFamily="34" charset="0"/>
                          <a:cs typeface="Arial" panose="020B0604020202020204" pitchFamily="34" charset="0"/>
                        </a:rPr>
                        <a:t>Very satisfied</a:t>
                      </a:r>
                    </a:p>
                  </a:txBody>
                  <a:tcPr marL="0" marR="0" marT="0" marB="0" anchor="b"/>
                </a:tc>
                <a:extLst>
                  <a:ext uri="{0D108BD9-81ED-4DB2-BD59-A6C34878D82A}">
                    <a16:rowId xmlns:a16="http://schemas.microsoft.com/office/drawing/2014/main" val="2293506167"/>
                  </a:ext>
                </a:extLst>
              </a:tr>
              <a:tr h="1288609">
                <a:tc>
                  <a:txBody>
                    <a:bodyPr/>
                    <a:lstStyle/>
                    <a:p>
                      <a:pPr algn="l" fontAlgn="b"/>
                      <a:endParaRPr lang="en-NZ" sz="1800" b="0" i="0" u="none" strike="noStrike" dirty="0">
                        <a:solidFill>
                          <a:srgbClr val="000000"/>
                        </a:solidFill>
                        <a:effectLst/>
                        <a:latin typeface="Arial" panose="020B0604020202020204" pitchFamily="34" charset="0"/>
                        <a:cs typeface="Arial" panose="020B0604020202020204" pitchFamily="34" charset="0"/>
                      </a:endParaRPr>
                    </a:p>
                    <a:p>
                      <a:pPr algn="l" fontAlgn="b"/>
                      <a:endParaRPr lang="en-NZ" sz="1800" b="0" i="0" u="none" strike="noStrike" dirty="0">
                        <a:solidFill>
                          <a:srgbClr val="000000"/>
                        </a:solidFill>
                        <a:effectLst/>
                        <a:latin typeface="Arial" panose="020B0604020202020204" pitchFamily="34" charset="0"/>
                        <a:cs typeface="Arial" panose="020B0604020202020204" pitchFamily="34" charset="0"/>
                      </a:endParaRPr>
                    </a:p>
                    <a:p>
                      <a:pPr algn="l" fontAlgn="b"/>
                      <a:r>
                        <a:rPr lang="en-NZ" sz="1800" b="0" i="0" u="none" strike="noStrike" dirty="0">
                          <a:solidFill>
                            <a:srgbClr val="000000"/>
                          </a:solidFill>
                          <a:effectLst/>
                          <a:latin typeface="Arial" panose="020B0604020202020204" pitchFamily="34" charset="0"/>
                          <a:cs typeface="Arial" panose="020B0604020202020204" pitchFamily="34" charset="0"/>
                        </a:rPr>
                        <a:t>Satisfied</a:t>
                      </a:r>
                    </a:p>
                    <a:p>
                      <a:pPr algn="l" fontAlgn="b"/>
                      <a:endParaRPr lang="en-NZ"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80276749"/>
                  </a:ext>
                </a:extLst>
              </a:tr>
              <a:tr h="648293">
                <a:tc>
                  <a:txBody>
                    <a:bodyPr/>
                    <a:lstStyle/>
                    <a:p>
                      <a:pPr algn="l" fontAlgn="b"/>
                      <a:r>
                        <a:rPr lang="en-NZ" sz="1800" b="0" i="0" u="none" strike="noStrike">
                          <a:solidFill>
                            <a:srgbClr val="000000"/>
                          </a:solidFill>
                          <a:effectLst/>
                          <a:latin typeface="Arial" panose="020B0604020202020204" pitchFamily="34" charset="0"/>
                          <a:cs typeface="Arial" panose="020B0604020202020204" pitchFamily="34" charset="0"/>
                        </a:rPr>
                        <a:t>Neither satisfied nor dissatisfied</a:t>
                      </a:r>
                    </a:p>
                  </a:txBody>
                  <a:tcPr marL="0" marR="0" marT="0" marB="0" anchor="b"/>
                </a:tc>
                <a:extLst>
                  <a:ext uri="{0D108BD9-81ED-4DB2-BD59-A6C34878D82A}">
                    <a16:rowId xmlns:a16="http://schemas.microsoft.com/office/drawing/2014/main" val="2793079743"/>
                  </a:ext>
                </a:extLst>
              </a:tr>
              <a:tr h="648293">
                <a:tc>
                  <a:txBody>
                    <a:bodyPr/>
                    <a:lstStyle/>
                    <a:p>
                      <a:pPr algn="l" fontAlgn="b"/>
                      <a:r>
                        <a:rPr lang="en-NZ" sz="1800" b="0" i="0" u="none" strike="noStrike" dirty="0">
                          <a:solidFill>
                            <a:srgbClr val="000000"/>
                          </a:solidFill>
                          <a:effectLst/>
                          <a:latin typeface="Arial" panose="020B0604020202020204" pitchFamily="34" charset="0"/>
                          <a:cs typeface="Arial" panose="020B0604020202020204" pitchFamily="34" charset="0"/>
                        </a:rPr>
                        <a:t>Dissatisfied</a:t>
                      </a:r>
                    </a:p>
                  </a:txBody>
                  <a:tcPr marL="0" marR="0" marT="0" marB="0" anchor="b"/>
                </a:tc>
                <a:extLst>
                  <a:ext uri="{0D108BD9-81ED-4DB2-BD59-A6C34878D82A}">
                    <a16:rowId xmlns:a16="http://schemas.microsoft.com/office/drawing/2014/main" val="4136475172"/>
                  </a:ext>
                </a:extLst>
              </a:tr>
              <a:tr h="648293">
                <a:tc>
                  <a:txBody>
                    <a:bodyPr/>
                    <a:lstStyle/>
                    <a:p>
                      <a:pPr algn="l" fontAlgn="b"/>
                      <a:r>
                        <a:rPr lang="en-NZ" sz="1800" b="0" i="0" u="none" strike="noStrike" dirty="0">
                          <a:solidFill>
                            <a:srgbClr val="000000"/>
                          </a:solidFill>
                          <a:effectLst/>
                          <a:latin typeface="Arial" panose="020B0604020202020204" pitchFamily="34" charset="0"/>
                          <a:cs typeface="Arial" panose="020B0604020202020204" pitchFamily="34" charset="0"/>
                        </a:rPr>
                        <a:t>Very dissatisfied</a:t>
                      </a:r>
                    </a:p>
                  </a:txBody>
                  <a:tcPr marL="0" marR="0" marT="0" marB="0" anchor="b"/>
                </a:tc>
                <a:extLst>
                  <a:ext uri="{0D108BD9-81ED-4DB2-BD59-A6C34878D82A}">
                    <a16:rowId xmlns:a16="http://schemas.microsoft.com/office/drawing/2014/main" val="504791832"/>
                  </a:ext>
                </a:extLst>
              </a:tr>
              <a:tr h="966457">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DO NOT READ: Don't know</a:t>
                      </a:r>
                    </a:p>
                    <a:p>
                      <a:pPr algn="l" fontAlgn="b"/>
                      <a:endParaRPr lang="en-US" sz="1800" b="0" i="0" u="none" strike="noStrike" dirty="0">
                        <a:solidFill>
                          <a:srgbClr val="000000"/>
                        </a:solidFill>
                        <a:effectLst/>
                        <a:latin typeface="Arial" panose="020B0604020202020204" pitchFamily="34" charset="0"/>
                        <a:cs typeface="Arial" panose="020B0604020202020204" pitchFamily="34" charset="0"/>
                      </a:endParaRPr>
                    </a:p>
                    <a:p>
                      <a:pPr algn="l" fontAlgn="b"/>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776762548"/>
                  </a:ext>
                </a:extLst>
              </a:tr>
              <a:tr h="1037267">
                <a:tc>
                  <a:txBody>
                    <a:bodyPr/>
                    <a:lstStyle/>
                    <a:p>
                      <a:pPr algn="l" fontAlgn="b"/>
                      <a:r>
                        <a:rPr lang="en-NZ" sz="1800" b="0" i="0" u="none" strike="noStrike" dirty="0">
                          <a:solidFill>
                            <a:srgbClr val="000000"/>
                          </a:solidFill>
                          <a:effectLst/>
                          <a:latin typeface="Arial" panose="020B0604020202020204" pitchFamily="34" charset="0"/>
                          <a:cs typeface="Arial" panose="020B0604020202020204" pitchFamily="34" charset="0"/>
                        </a:rPr>
                        <a:t>Nett - Very satisfied / satisfied</a:t>
                      </a:r>
                    </a:p>
                  </a:txBody>
                  <a:tcPr marL="0" marR="0" marT="0" marB="0" anchor="b"/>
                </a:tc>
                <a:extLst>
                  <a:ext uri="{0D108BD9-81ED-4DB2-BD59-A6C34878D82A}">
                    <a16:rowId xmlns:a16="http://schemas.microsoft.com/office/drawing/2014/main" val="3773526824"/>
                  </a:ext>
                </a:extLst>
              </a:tr>
              <a:tr h="644305">
                <a:tc>
                  <a:txBody>
                    <a:bodyPr/>
                    <a:lstStyle/>
                    <a:p>
                      <a:pPr algn="l" fontAlgn="b"/>
                      <a:r>
                        <a:rPr lang="en-NZ" sz="1800" b="0" i="0" u="none" strike="noStrike" dirty="0">
                          <a:solidFill>
                            <a:srgbClr val="000000"/>
                          </a:solidFill>
                          <a:effectLst/>
                          <a:latin typeface="Arial" panose="020B0604020202020204" pitchFamily="34" charset="0"/>
                          <a:cs typeface="Arial" panose="020B0604020202020204" pitchFamily="34" charset="0"/>
                        </a:rPr>
                        <a:t>Nett - Very dissatisfied </a:t>
                      </a:r>
                    </a:p>
                  </a:txBody>
                  <a:tcPr marL="0" marR="0" marT="0" marB="0" anchor="b"/>
                </a:tc>
                <a:extLst>
                  <a:ext uri="{0D108BD9-81ED-4DB2-BD59-A6C34878D82A}">
                    <a16:rowId xmlns:a16="http://schemas.microsoft.com/office/drawing/2014/main" val="1540094223"/>
                  </a:ext>
                </a:extLst>
              </a:tr>
            </a:tbl>
          </a:graphicData>
        </a:graphic>
      </p:graphicFrame>
      <p:sp>
        <p:nvSpPr>
          <p:cNvPr id="17" name="Content Placeholder 16">
            <a:extLst>
              <a:ext uri="{FF2B5EF4-FFF2-40B4-BE49-F238E27FC236}">
                <a16:creationId xmlns:a16="http://schemas.microsoft.com/office/drawing/2014/main" id="{77213D65-D815-4468-9411-8FCD5946B49C}"/>
              </a:ext>
            </a:extLst>
          </p:cNvPr>
          <p:cNvSpPr>
            <a:spLocks noGrp="1"/>
          </p:cNvSpPr>
          <p:nvPr>
            <p:ph sz="half" idx="2"/>
          </p:nvPr>
        </p:nvSpPr>
        <p:spPr>
          <a:xfrm>
            <a:off x="812799" y="1808922"/>
            <a:ext cx="4120896" cy="12511348"/>
          </a:xfrm>
        </p:spPr>
        <p:txBody>
          <a:bodyPr/>
          <a:lstStyle/>
          <a:p>
            <a:r>
              <a:rPr lang="en-US" sz="1800" b="1" i="0" u="none" strike="noStrike" dirty="0">
                <a:solidFill>
                  <a:srgbClr val="000000"/>
                </a:solidFill>
                <a:effectLst/>
                <a:latin typeface="Calibri" panose="020F0502020204030204" pitchFamily="34" charset="0"/>
              </a:rPr>
              <a:t>Customer Comments </a:t>
            </a:r>
            <a:r>
              <a:rPr lang="en-US" sz="1800" b="0" i="0" u="none" strike="noStrike" dirty="0">
                <a:solidFill>
                  <a:srgbClr val="000000"/>
                </a:solidFill>
                <a:effectLst/>
                <a:latin typeface="Calibri" panose="020F0502020204030204" pitchFamily="34" charset="0"/>
              </a:rPr>
              <a:t>…</a:t>
            </a:r>
          </a:p>
          <a:p>
            <a:r>
              <a:rPr lang="en-US" sz="1800" b="0" i="0" u="none" strike="noStrike" dirty="0">
                <a:solidFill>
                  <a:srgbClr val="000000"/>
                </a:solidFill>
                <a:effectLst/>
                <a:latin typeface="Calibri" panose="020F0502020204030204" pitchFamily="34" charset="0"/>
              </a:rPr>
              <a:t>It was a prompt service- they turned up they responded very </a:t>
            </a:r>
            <a:r>
              <a:rPr lang="en-US" sz="1800" b="0" i="0" u="none" strike="noStrike" dirty="0" err="1">
                <a:solidFill>
                  <a:srgbClr val="000000"/>
                </a:solidFill>
                <a:effectLst/>
                <a:latin typeface="Calibri" panose="020F0502020204030204" pitchFamily="34" charset="0"/>
              </a:rPr>
              <a:t>very</a:t>
            </a:r>
            <a:r>
              <a:rPr lang="en-US" sz="1800" b="0" i="0" u="none" strike="noStrike" dirty="0">
                <a:solidFill>
                  <a:srgbClr val="000000"/>
                </a:solidFill>
                <a:effectLst/>
                <a:latin typeface="Calibri" panose="020F0502020204030204" pitchFamily="34" charset="0"/>
              </a:rPr>
              <a:t> quickly they did a brilliant job I was very happy.</a:t>
            </a:r>
          </a:p>
          <a:p>
            <a:r>
              <a:rPr lang="en-US" sz="1800" b="0" i="0" u="none" strike="noStrike" dirty="0">
                <a:solidFill>
                  <a:srgbClr val="000000"/>
                </a:solidFill>
                <a:effectLst/>
                <a:latin typeface="Calibri" panose="020F0502020204030204" pitchFamily="34" charset="0"/>
              </a:rPr>
              <a:t>Just their response their quick response time and their ability to get it sorted out. and their ability to solve the issue- they just get it done quickly.</a:t>
            </a:r>
            <a:r>
              <a:rPr lang="en-US" dirty="0"/>
              <a:t>  </a:t>
            </a:r>
          </a:p>
          <a:p>
            <a:r>
              <a:rPr lang="en-US" sz="1800" b="0" i="0" u="none" strike="noStrike" dirty="0">
                <a:solidFill>
                  <a:srgbClr val="000000"/>
                </a:solidFill>
                <a:effectLst/>
                <a:latin typeface="Calibri" panose="020F0502020204030204" pitchFamily="34" charset="0"/>
              </a:rPr>
              <a:t>I was coming home and they were here They were very friendly and at the end of it, a Text was sent advising job completed and if we were satisfied.</a:t>
            </a:r>
            <a:r>
              <a:rPr lang="en-US" dirty="0"/>
              <a:t> </a:t>
            </a:r>
          </a:p>
          <a:p>
            <a:r>
              <a:rPr lang="en-US" sz="1800" b="0" i="0" u="none" strike="noStrike" dirty="0">
                <a:solidFill>
                  <a:srgbClr val="000000"/>
                </a:solidFill>
                <a:effectLst/>
                <a:latin typeface="Calibri" panose="020F0502020204030204" pitchFamily="34" charset="0"/>
              </a:rPr>
              <a:t>The communication from Call Centre is very effective. The workman kept me up to date with progress.</a:t>
            </a:r>
            <a:r>
              <a:rPr lang="en-US" sz="1800" dirty="0"/>
              <a:t> </a:t>
            </a:r>
          </a:p>
          <a:p>
            <a:r>
              <a:rPr lang="en-US" sz="1800" b="0" i="0" u="none" strike="noStrike" dirty="0">
                <a:solidFill>
                  <a:srgbClr val="000000"/>
                </a:solidFill>
                <a:effectLst/>
                <a:latin typeface="Calibri" panose="020F0502020204030204" pitchFamily="34" charset="0"/>
              </a:rPr>
              <a:t>Wellington Water keeps us informed on what happens, which is more the Wellington City Council does with other stuff reported to them. I am satisfied that when they complete the job well.</a:t>
            </a:r>
            <a:r>
              <a:rPr lang="en-US" dirty="0"/>
              <a:t> </a:t>
            </a:r>
            <a:endParaRPr lang="en-NZ" dirty="0"/>
          </a:p>
        </p:txBody>
      </p:sp>
      <p:graphicFrame>
        <p:nvGraphicFramePr>
          <p:cNvPr id="19" name="Table 18">
            <a:extLst>
              <a:ext uri="{FF2B5EF4-FFF2-40B4-BE49-F238E27FC236}">
                <a16:creationId xmlns:a16="http://schemas.microsoft.com/office/drawing/2014/main" id="{57121FC0-51D0-4202-A370-CB6AC7D040F3}"/>
              </a:ext>
            </a:extLst>
          </p:cNvPr>
          <p:cNvGraphicFramePr>
            <a:graphicFrameLocks noGrp="1"/>
          </p:cNvGraphicFramePr>
          <p:nvPr>
            <p:extLst>
              <p:ext uri="{D42A27DB-BD31-4B8C-83A1-F6EECF244321}">
                <p14:modId xmlns:p14="http://schemas.microsoft.com/office/powerpoint/2010/main" val="2519361875"/>
              </p:ext>
            </p:extLst>
          </p:nvPr>
        </p:nvGraphicFramePr>
        <p:xfrm>
          <a:off x="8245141" y="0"/>
          <a:ext cx="2107095" cy="10054109"/>
        </p:xfrm>
        <a:graphic>
          <a:graphicData uri="http://schemas.openxmlformats.org/drawingml/2006/table">
            <a:tbl>
              <a:tblPr>
                <a:tableStyleId>{5C22544A-7EE6-4342-B048-85BDC9FD1C3A}</a:tableStyleId>
              </a:tblPr>
              <a:tblGrid>
                <a:gridCol w="2107095">
                  <a:extLst>
                    <a:ext uri="{9D8B030D-6E8A-4147-A177-3AD203B41FA5}">
                      <a16:colId xmlns:a16="http://schemas.microsoft.com/office/drawing/2014/main" val="574582467"/>
                    </a:ext>
                  </a:extLst>
                </a:gridCol>
              </a:tblGrid>
              <a:tr h="935103">
                <a:tc>
                  <a:txBody>
                    <a:bodyPr/>
                    <a:lstStyle/>
                    <a:p>
                      <a:pPr algn="ctr" fontAlgn="b"/>
                      <a:r>
                        <a:rPr lang="en-NZ" sz="1800" b="1" i="0" u="none" strike="noStrike" dirty="0">
                          <a:solidFill>
                            <a:schemeClr val="tx1"/>
                          </a:solidFill>
                          <a:effectLst/>
                          <a:latin typeface="Arial" panose="020B0604020202020204" pitchFamily="34" charset="0"/>
                          <a:cs typeface="Arial" panose="020B0604020202020204" pitchFamily="34" charset="0"/>
                        </a:rPr>
                        <a:t>Results</a:t>
                      </a:r>
                    </a:p>
                  </a:txBody>
                  <a:tcPr marL="0" marR="0" marT="0" marB="0" anchor="b"/>
                </a:tc>
                <a:extLst>
                  <a:ext uri="{0D108BD9-81ED-4DB2-BD59-A6C34878D82A}">
                    <a16:rowId xmlns:a16="http://schemas.microsoft.com/office/drawing/2014/main" val="3450922675"/>
                  </a:ext>
                </a:extLst>
              </a:tr>
              <a:tr h="935103">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Mar-22</a:t>
                      </a:r>
                    </a:p>
                  </a:txBody>
                  <a:tcPr marL="0" marR="0" marT="0" marB="0" anchor="b"/>
                </a:tc>
                <a:extLst>
                  <a:ext uri="{0D108BD9-81ED-4DB2-BD59-A6C34878D82A}">
                    <a16:rowId xmlns:a16="http://schemas.microsoft.com/office/drawing/2014/main" val="2809927127"/>
                  </a:ext>
                </a:extLst>
              </a:tr>
              <a:tr h="935103">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100</a:t>
                      </a:r>
                    </a:p>
                  </a:txBody>
                  <a:tcPr marL="0" marR="0" marT="0" marB="0" anchor="b"/>
                </a:tc>
                <a:extLst>
                  <a:ext uri="{0D108BD9-81ED-4DB2-BD59-A6C34878D82A}">
                    <a16:rowId xmlns:a16="http://schemas.microsoft.com/office/drawing/2014/main" val="10407764"/>
                  </a:ext>
                </a:extLst>
              </a:tr>
              <a:tr h="1357599">
                <a:tc>
                  <a:txBody>
                    <a:bodyPr/>
                    <a:lstStyle/>
                    <a:p>
                      <a:pPr algn="ctr" fontAlgn="b"/>
                      <a:endParaRPr lang="en-NZ" sz="1800" b="0" i="0" u="none" strike="noStrike" dirty="0">
                        <a:solidFill>
                          <a:schemeClr val="tx1"/>
                        </a:solidFill>
                        <a:effectLst/>
                        <a:latin typeface="Arial" panose="020B0604020202020204" pitchFamily="34" charset="0"/>
                        <a:cs typeface="Arial" panose="020B0604020202020204" pitchFamily="34" charset="0"/>
                      </a:endParaRPr>
                    </a:p>
                    <a:p>
                      <a:pPr algn="ctr" fontAlgn="b"/>
                      <a:endParaRPr lang="en-NZ" sz="1800" b="0" i="0" u="none" strike="noStrike" dirty="0">
                        <a:solidFill>
                          <a:schemeClr val="tx1"/>
                        </a:solidFill>
                        <a:effectLst/>
                        <a:latin typeface="Arial" panose="020B0604020202020204" pitchFamily="34" charset="0"/>
                        <a:cs typeface="Arial" panose="020B0604020202020204" pitchFamily="34" charset="0"/>
                      </a:endParaRPr>
                    </a:p>
                    <a:p>
                      <a:pPr algn="ctr" fontAlgn="b"/>
                      <a:endParaRPr lang="en-NZ" sz="1800" b="0" i="0" u="none" strike="noStrike" dirty="0">
                        <a:solidFill>
                          <a:schemeClr val="tx1"/>
                        </a:solidFill>
                        <a:effectLst/>
                        <a:latin typeface="Arial" panose="020B0604020202020204" pitchFamily="34" charset="0"/>
                        <a:cs typeface="Arial" panose="020B0604020202020204" pitchFamily="34" charset="0"/>
                      </a:endParaRPr>
                    </a:p>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44%</a:t>
                      </a:r>
                    </a:p>
                  </a:txBody>
                  <a:tcPr marL="0" marR="0" marT="0" marB="0" anchor="b"/>
                </a:tc>
                <a:extLst>
                  <a:ext uri="{0D108BD9-81ED-4DB2-BD59-A6C34878D82A}">
                    <a16:rowId xmlns:a16="http://schemas.microsoft.com/office/drawing/2014/main" val="1064646246"/>
                  </a:ext>
                </a:extLst>
              </a:tr>
              <a:tr h="935103">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39%</a:t>
                      </a:r>
                    </a:p>
                  </a:txBody>
                  <a:tcPr marL="0" marR="0" marT="0" marB="0" anchor="b"/>
                </a:tc>
                <a:extLst>
                  <a:ext uri="{0D108BD9-81ED-4DB2-BD59-A6C34878D82A}">
                    <a16:rowId xmlns:a16="http://schemas.microsoft.com/office/drawing/2014/main" val="2127174269"/>
                  </a:ext>
                </a:extLst>
              </a:tr>
              <a:tr h="935103">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9%</a:t>
                      </a:r>
                    </a:p>
                  </a:txBody>
                  <a:tcPr marL="0" marR="0" marT="0" marB="0" anchor="b"/>
                </a:tc>
                <a:extLst>
                  <a:ext uri="{0D108BD9-81ED-4DB2-BD59-A6C34878D82A}">
                    <a16:rowId xmlns:a16="http://schemas.microsoft.com/office/drawing/2014/main" val="2684271076"/>
                  </a:ext>
                </a:extLst>
              </a:tr>
              <a:tr h="935103">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6%</a:t>
                      </a:r>
                    </a:p>
                    <a:p>
                      <a:pPr algn="ctr" fontAlgn="b"/>
                      <a:endParaRPr lang="en-NZ" sz="18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42994545"/>
                  </a:ext>
                </a:extLst>
              </a:tr>
              <a:tr h="935103">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1%</a:t>
                      </a:r>
                    </a:p>
                  </a:txBody>
                  <a:tcPr marL="0" marR="0" marT="0" marB="0" anchor="b"/>
                </a:tc>
                <a:extLst>
                  <a:ext uri="{0D108BD9-81ED-4DB2-BD59-A6C34878D82A}">
                    <a16:rowId xmlns:a16="http://schemas.microsoft.com/office/drawing/2014/main" val="3358769020"/>
                  </a:ext>
                </a:extLst>
              </a:tr>
              <a:tr h="935103">
                <a:tc>
                  <a:txBody>
                    <a:bodyPr/>
                    <a:lstStyle/>
                    <a:p>
                      <a:pPr algn="ctr" fontAlgn="b"/>
                      <a:endParaRPr lang="en-NZ" sz="18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43463164"/>
                  </a:ext>
                </a:extLst>
              </a:tr>
              <a:tr h="876285">
                <a:tc>
                  <a:txBody>
                    <a:bodyPr/>
                    <a:lstStyle/>
                    <a:p>
                      <a:pPr algn="ctr" fontAlgn="b"/>
                      <a:r>
                        <a:rPr lang="en-NZ" sz="1800" b="0" i="0" u="none" strike="noStrike" dirty="0">
                          <a:solidFill>
                            <a:srgbClr val="FF0000"/>
                          </a:solidFill>
                          <a:effectLst/>
                          <a:latin typeface="Arial" panose="020B0604020202020204" pitchFamily="34" charset="0"/>
                          <a:cs typeface="Arial" panose="020B0604020202020204" pitchFamily="34" charset="0"/>
                        </a:rPr>
                        <a:t>83%</a:t>
                      </a:r>
                    </a:p>
                    <a:p>
                      <a:pPr algn="ctr" fontAlgn="b"/>
                      <a:endParaRPr lang="en-NZ" sz="1800" b="0"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743334045"/>
                  </a:ext>
                </a:extLst>
              </a:tr>
              <a:tr h="339401">
                <a:tc>
                  <a:txBody>
                    <a:bodyPr/>
                    <a:lstStyle/>
                    <a:p>
                      <a:pPr algn="ctr" fontAlgn="b"/>
                      <a:r>
                        <a:rPr lang="en-NZ" sz="1800" b="0" i="0" u="none" strike="noStrike" dirty="0">
                          <a:solidFill>
                            <a:schemeClr val="tx1"/>
                          </a:solidFill>
                          <a:effectLst/>
                          <a:latin typeface="Arial" panose="020B0604020202020204" pitchFamily="34" charset="0"/>
                          <a:cs typeface="Arial" panose="020B0604020202020204" pitchFamily="34" charset="0"/>
                        </a:rPr>
                        <a:t>7%</a:t>
                      </a:r>
                    </a:p>
                  </a:txBody>
                  <a:tcPr marL="0" marR="0" marT="0" marB="0" anchor="b"/>
                </a:tc>
                <a:extLst>
                  <a:ext uri="{0D108BD9-81ED-4DB2-BD59-A6C34878D82A}">
                    <a16:rowId xmlns:a16="http://schemas.microsoft.com/office/drawing/2014/main" val="1622225827"/>
                  </a:ext>
                </a:extLst>
              </a:tr>
            </a:tbl>
          </a:graphicData>
        </a:graphic>
      </p:graphicFrame>
      <p:sp>
        <p:nvSpPr>
          <p:cNvPr id="23" name="Title 22">
            <a:extLst>
              <a:ext uri="{FF2B5EF4-FFF2-40B4-BE49-F238E27FC236}">
                <a16:creationId xmlns:a16="http://schemas.microsoft.com/office/drawing/2014/main" id="{2070B24F-C321-42CA-B97F-DCBAA96B8100}"/>
              </a:ext>
            </a:extLst>
          </p:cNvPr>
          <p:cNvSpPr>
            <a:spLocks noGrp="1"/>
          </p:cNvSpPr>
          <p:nvPr>
            <p:ph type="title"/>
          </p:nvPr>
        </p:nvSpPr>
        <p:spPr>
          <a:xfrm>
            <a:off x="701886" y="561147"/>
            <a:ext cx="8463617" cy="3780537"/>
          </a:xfrm>
        </p:spPr>
        <p:txBody>
          <a:bodyPr>
            <a:normAutofit/>
          </a:bodyPr>
          <a:lstStyle/>
          <a:p>
            <a:r>
              <a:rPr lang="en-NZ" sz="3200" b="1" dirty="0">
                <a:solidFill>
                  <a:schemeClr val="tx1"/>
                </a:solidFill>
                <a:cs typeface="Arial" panose="020B0604020202020204" pitchFamily="34" charset="0"/>
              </a:rPr>
              <a:t>Our monthly</a:t>
            </a:r>
            <a:br>
              <a:rPr lang="en-NZ" sz="2000" b="1" dirty="0">
                <a:solidFill>
                  <a:schemeClr val="tx1"/>
                </a:solidFill>
                <a:latin typeface="Arial" panose="020B0604020202020204" pitchFamily="34" charset="0"/>
                <a:cs typeface="Arial" panose="020B0604020202020204" pitchFamily="34" charset="0"/>
              </a:rPr>
            </a:br>
            <a:r>
              <a:rPr lang="en-NZ" sz="2000" b="1" dirty="0">
                <a:solidFill>
                  <a:schemeClr val="tx1"/>
                </a:solidFill>
                <a:latin typeface="Arial" panose="020B0604020202020204" pitchFamily="34" charset="0"/>
                <a:cs typeface="Arial" panose="020B0604020202020204" pitchFamily="34" charset="0"/>
              </a:rPr>
              <a:t>Customer Satisfaction Survey bounced back this month</a:t>
            </a:r>
          </a:p>
        </p:txBody>
      </p:sp>
      <p:pic>
        <p:nvPicPr>
          <p:cNvPr id="1026" name="Picture 2" descr="Image result for call centre image">
            <a:extLst>
              <a:ext uri="{FF2B5EF4-FFF2-40B4-BE49-F238E27FC236}">
                <a16:creationId xmlns:a16="http://schemas.microsoft.com/office/drawing/2014/main" id="{C1537186-B701-4AFA-BDEC-AE0E549CB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301" y="1363959"/>
            <a:ext cx="715553" cy="852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ank You For Being An Integral Part Of Our Team: Blank Lined Journal For  Employee Appreciation Coworker Notebook Gag Gift: Crazy Coworker Creations:  9781706260257: Books - Amazon">
            <a:extLst>
              <a:ext uri="{FF2B5EF4-FFF2-40B4-BE49-F238E27FC236}">
                <a16:creationId xmlns:a16="http://schemas.microsoft.com/office/drawing/2014/main" id="{C0AA3247-D438-40F5-A283-AD92F1945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673" y="13137390"/>
            <a:ext cx="453206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tell us your story image">
            <a:extLst>
              <a:ext uri="{FF2B5EF4-FFF2-40B4-BE49-F238E27FC236}">
                <a16:creationId xmlns:a16="http://schemas.microsoft.com/office/drawing/2014/main" id="{04E96346-E4F5-447F-AF89-32CAC7BDA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5673" y="10703367"/>
            <a:ext cx="3766189" cy="199505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F53EEE8A-78B4-4CC5-9B55-29F15BA809AA}"/>
              </a:ext>
            </a:extLst>
          </p:cNvPr>
          <p:cNvSpPr/>
          <p:nvPr/>
        </p:nvSpPr>
        <p:spPr>
          <a:xfrm>
            <a:off x="6095999" y="11014362"/>
            <a:ext cx="3244627" cy="1573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If you have something you’d like to share in Dispatch send it through </a:t>
            </a:r>
          </a:p>
        </p:txBody>
      </p:sp>
    </p:spTree>
    <p:extLst>
      <p:ext uri="{BB962C8B-B14F-4D97-AF65-F5344CB8AC3E}">
        <p14:creationId xmlns:p14="http://schemas.microsoft.com/office/powerpoint/2010/main" val="172938279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2515</TotalTime>
  <Words>942</Words>
  <Application>Microsoft Office PowerPoint</Application>
  <PresentationFormat>Custom</PresentationFormat>
  <Paragraphs>83</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Arial Black</vt:lpstr>
      <vt:lpstr>Calibri</vt:lpstr>
      <vt:lpstr>Copperplate Gothic Bold</vt:lpstr>
      <vt:lpstr>Helvetica</vt:lpstr>
      <vt:lpstr>Trebuchet MS</vt:lpstr>
      <vt:lpstr>Wingdings 3</vt:lpstr>
      <vt:lpstr>Facet</vt:lpstr>
      <vt:lpstr>PowerPoint Presentation</vt:lpstr>
      <vt:lpstr>Night Calls</vt:lpstr>
      <vt:lpstr>Out in the Field </vt:lpstr>
      <vt:lpstr>The Tauherenikau Pipeline</vt:lpstr>
      <vt:lpstr>    </vt:lpstr>
      <vt:lpstr>PowerPoint Presentation</vt:lpstr>
      <vt:lpstr>Trucks worked until 11pm bringing water to the Martinborough reservoir during the Ruamahanga Water Treatment Plant incident.</vt:lpstr>
      <vt:lpstr>Our monthly Customer Satisfaction Survey bounced back this month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Morgan</dc:creator>
  <cp:lastModifiedBy>Lynda Morgan</cp:lastModifiedBy>
  <cp:revision>195</cp:revision>
  <dcterms:created xsi:type="dcterms:W3CDTF">2022-01-06T19:56:49Z</dcterms:created>
  <dcterms:modified xsi:type="dcterms:W3CDTF">2022-05-10T22:44:57Z</dcterms:modified>
</cp:coreProperties>
</file>