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media/image12.jpg" ContentType="image/png"/>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5"/>
    <p:sldMasterId id="2147484037" r:id="rId6"/>
  </p:sldMasterIdLst>
  <p:notesMasterIdLst>
    <p:notesMasterId r:id="rId18"/>
  </p:notesMasterIdLst>
  <p:handoutMasterIdLst>
    <p:handoutMasterId r:id="rId19"/>
  </p:handoutMasterIdLst>
  <p:sldIdLst>
    <p:sldId id="504" r:id="rId7"/>
    <p:sldId id="479" r:id="rId8"/>
    <p:sldId id="440" r:id="rId9"/>
    <p:sldId id="1308" r:id="rId10"/>
    <p:sldId id="1327" r:id="rId11"/>
    <p:sldId id="1325" r:id="rId12"/>
    <p:sldId id="1324" r:id="rId13"/>
    <p:sldId id="1323" r:id="rId14"/>
    <p:sldId id="1315" r:id="rId15"/>
    <p:sldId id="1322" r:id="rId16"/>
    <p:sldId id="1321" r:id="rId17"/>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46" userDrawn="1">
          <p15:clr>
            <a:srgbClr val="A4A3A4"/>
          </p15:clr>
        </p15:guide>
        <p15:guide id="2" pos="504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180E0F-90BF-F2FA-5E4E-C7EEAC30ACED}" name="Chris Anderson" initials="CA" userId="S::Chris.Anderson@wellingtonwater.co.nz::623e433d-91ef-4503-9d0a-9d6880e1bd09" providerId="AD"/>
  <p188:author id="{8DE4AD39-E463-C00D-0D6F-47123DA731F4}" name="Alisha Paul" initials="AP" userId="S::alisha.paul@wellingtonwater.co.nz::7b0f6a23-eb07-48fb-85fe-4477e49b03b3" providerId="AD"/>
  <p188:author id="{26C8A3A6-4CCD-5889-997A-3D54AE123282}" name="Rachelle Frickleton" initials="RF" userId="S::rachelle.frickleton@wellingtonwater.co.nz::33d035b6-636f-432c-bcfe-57f5f12ede4d" providerId="AD"/>
  <p188:author id="{2AB260AB-5CA7-7E5F-F02E-AF7036B56F1D}" name="Sophie Jones" initials="SJ" userId="S::Sophie.Jones@wellingtonwater.co.nz::c50bea07-6f49-4579-bcaa-6a76861b199a" providerId="AD"/>
  <p188:author id="{5D46C5BC-9888-6F93-A2A2-496DC271A834}" name="Marcus Gatara" initials="MG" userId="S::marcus.gatara@wellingtonwater.co.nz::2ccf2bec-1462-4238-b780-1d1f9b95fa42" providerId="AD"/>
  <p188:author id="{FD0C1BC9-B1CF-DBFF-638E-75D7E54FA98E}" name="Nick Oldham" initials="NO" userId="S::nick.oldham@wellingtonwater.co.nz::ca51463a-de0e-4b9f-b42b-5ac0e54e9fe3" providerId="AD"/>
  <p188:author id="{AE8BA6D6-83FA-4A43-3F14-D7555C9868C4}" name="Chris Anderson" initials="CA" userId="S::chris.anderson@wellingtonwater.co.nz::623e433d-91ef-4503-9d0a-9d6880e1bd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B0B9"/>
    <a:srgbClr val="EA134B"/>
    <a:srgbClr val="FFFAEE"/>
    <a:srgbClr val="030609"/>
    <a:srgbClr val="E9854E"/>
    <a:srgbClr val="D4DB5D"/>
    <a:srgbClr val="E56E51"/>
    <a:srgbClr val="F9C654"/>
    <a:srgbClr val="EFF2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6" y="108"/>
      </p:cViewPr>
      <p:guideLst>
        <p:guide orient="horz" pos="346"/>
        <p:guide pos="504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Jones" userId="c50bea07-6f49-4579-bcaa-6a76861b199a" providerId="ADAL" clId="{CB638BFF-79D2-43A6-B636-DDF8BA2152C4}"/>
    <pc:docChg chg="delSld">
      <pc:chgData name="Sophie Jones" userId="c50bea07-6f49-4579-bcaa-6a76861b199a" providerId="ADAL" clId="{CB638BFF-79D2-43A6-B636-DDF8BA2152C4}" dt="2024-11-04T00:23:55.390" v="2" actId="47"/>
      <pc:docMkLst>
        <pc:docMk/>
      </pc:docMkLst>
      <pc:sldChg chg="del">
        <pc:chgData name="Sophie Jones" userId="c50bea07-6f49-4579-bcaa-6a76861b199a" providerId="ADAL" clId="{CB638BFF-79D2-43A6-B636-DDF8BA2152C4}" dt="2024-11-04T00:23:44.354" v="0" actId="47"/>
        <pc:sldMkLst>
          <pc:docMk/>
          <pc:sldMk cId="812838727" sldId="489"/>
        </pc:sldMkLst>
      </pc:sldChg>
      <pc:sldChg chg="del">
        <pc:chgData name="Sophie Jones" userId="c50bea07-6f49-4579-bcaa-6a76861b199a" providerId="ADAL" clId="{CB638BFF-79D2-43A6-B636-DDF8BA2152C4}" dt="2024-11-04T00:23:55.390" v="2" actId="47"/>
        <pc:sldMkLst>
          <pc:docMk/>
          <pc:sldMk cId="654047673" sldId="1309"/>
        </pc:sldMkLst>
      </pc:sldChg>
      <pc:sldChg chg="del">
        <pc:chgData name="Sophie Jones" userId="c50bea07-6f49-4579-bcaa-6a76861b199a" providerId="ADAL" clId="{CB638BFF-79D2-43A6-B636-DDF8BA2152C4}" dt="2024-11-04T00:23:55.121" v="1" actId="47"/>
        <pc:sldMkLst>
          <pc:docMk/>
          <pc:sldMk cId="4115828028" sldId="132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ellingtonwater.sharepoint.com/sites/HealthandSafetyTeam/Shared%20Documents/General/Reporting/Health%20and%20Safety%20Reporting%20Master/Health%20and%20Safety%20Info%20-%20Working%20Copy%20-%20Team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Top 5 Critical</a:t>
            </a:r>
            <a:r>
              <a:rPr lang="en-US" baseline="0"/>
              <a:t> Risk Reports - September</a:t>
            </a:r>
            <a:r>
              <a:rPr lang="en-US"/>
              <a:t>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'[Health and Safety Info - Working Copy - Teams.xlsx]Critical Risk reporting'!$A$100</c:f>
              <c:strCache>
                <c:ptCount val="1"/>
                <c:pt idx="0">
                  <c:v>Sep</c:v>
                </c:pt>
              </c:strCache>
            </c:strRef>
          </c:tx>
          <c:spPr>
            <a:solidFill>
              <a:schemeClr val="accent1"/>
            </a:solidFill>
            <a:ln>
              <a:noFill/>
            </a:ln>
            <a:effectLst/>
          </c:spPr>
          <c:invertIfNegative val="0"/>
          <c:cat>
            <c:strRef>
              <c:f>'[Health and Safety Info - Working Copy - Teams.xlsx]Critical Risk reporting'!$B$99:$F$99</c:f>
              <c:strCache>
                <c:ptCount val="5"/>
                <c:pt idx="0">
                  <c:v>Mobile Plant &amp; Equipment</c:v>
                </c:pt>
                <c:pt idx="1">
                  <c:v>Hazardous Substances</c:v>
                </c:pt>
                <c:pt idx="2">
                  <c:v>Traffic Management</c:v>
                </c:pt>
                <c:pt idx="3">
                  <c:v>Hazardous Energy (Working with services)</c:v>
                </c:pt>
                <c:pt idx="4">
                  <c:v>Driving</c:v>
                </c:pt>
              </c:strCache>
            </c:strRef>
          </c:cat>
          <c:val>
            <c:numRef>
              <c:f>'[Health and Safety Info - Working Copy - Teams.xlsx]Critical Risk reporting'!$B$100:$F$100</c:f>
              <c:numCache>
                <c:formatCode>General</c:formatCode>
                <c:ptCount val="5"/>
                <c:pt idx="0">
                  <c:v>6</c:v>
                </c:pt>
                <c:pt idx="1">
                  <c:v>5</c:v>
                </c:pt>
                <c:pt idx="2">
                  <c:v>4</c:v>
                </c:pt>
                <c:pt idx="3">
                  <c:v>3</c:v>
                </c:pt>
                <c:pt idx="4">
                  <c:v>2</c:v>
                </c:pt>
              </c:numCache>
            </c:numRef>
          </c:val>
          <c:extLst>
            <c:ext xmlns:c16="http://schemas.microsoft.com/office/drawing/2014/chart" uri="{C3380CC4-5D6E-409C-BE32-E72D297353CC}">
              <c16:uniqueId val="{00000000-F576-438F-84B3-9786A1640758}"/>
            </c:ext>
          </c:extLst>
        </c:ser>
        <c:dLbls>
          <c:showLegendKey val="0"/>
          <c:showVal val="0"/>
          <c:showCatName val="0"/>
          <c:showSerName val="0"/>
          <c:showPercent val="0"/>
          <c:showBubbleSize val="0"/>
        </c:dLbls>
        <c:gapWidth val="182"/>
        <c:axId val="690542888"/>
        <c:axId val="690543608"/>
      </c:barChart>
      <c:catAx>
        <c:axId val="690542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543608"/>
        <c:crosses val="autoZero"/>
        <c:auto val="1"/>
        <c:lblAlgn val="ctr"/>
        <c:lblOffset val="100"/>
        <c:noMultiLvlLbl val="0"/>
      </c:catAx>
      <c:valAx>
        <c:axId val="690543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542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3DBB6D9-3329-45CD-88AC-C08836227C69}" type="datetimeFigureOut">
              <a:rPr lang="en-US"/>
              <a:pPr>
                <a:defRPr/>
              </a:pPr>
              <a:t>11/4/2024</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A0DB2A6-1646-4D7C-ADD1-C597FB3770B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6F55A0E-7A2B-4344-9DCA-3BB162A0490C}" type="datetimeFigureOut">
              <a:rPr lang="en-US"/>
              <a:pPr>
                <a:defRPr/>
              </a:pPr>
              <a:t>11/4/2024</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3A555EE-10A7-459B-993B-0FB09AD7A1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3A555EE-10A7-459B-993B-0FB09AD7A18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3129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C3A555EE-10A7-459B-993B-0FB09AD7A180}" type="slidenum">
              <a:rPr lang="en-US" altLang="en-US" smtClean="0"/>
              <a:pPr>
                <a:defRPr/>
              </a:pPr>
              <a:t>2</a:t>
            </a:fld>
            <a:endParaRPr lang="en-US" altLang="en-US"/>
          </a:p>
        </p:txBody>
      </p:sp>
    </p:spTree>
    <p:extLst>
      <p:ext uri="{BB962C8B-B14F-4D97-AF65-F5344CB8AC3E}">
        <p14:creationId xmlns:p14="http://schemas.microsoft.com/office/powerpoint/2010/main" val="84610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C3A555EE-10A7-459B-993B-0FB09AD7A180}" type="slidenum">
              <a:rPr lang="en-US" altLang="en-US" smtClean="0"/>
              <a:pPr>
                <a:defRPr/>
              </a:pPr>
              <a:t>5</a:t>
            </a:fld>
            <a:endParaRPr lang="en-US" altLang="en-US"/>
          </a:p>
        </p:txBody>
      </p:sp>
    </p:spTree>
    <p:extLst>
      <p:ext uri="{BB962C8B-B14F-4D97-AF65-F5344CB8AC3E}">
        <p14:creationId xmlns:p14="http://schemas.microsoft.com/office/powerpoint/2010/main" val="239741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A_HC">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29079" y="0"/>
            <a:ext cx="8562921" cy="54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406220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SSE: Environment">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FBD1390B-A760-4122-ADE7-751D61A0757E}"/>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2208785C-6B77-438D-8F8A-B1C778084D22}"/>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Environment</a:t>
            </a:r>
          </a:p>
        </p:txBody>
      </p:sp>
      <p:sp>
        <p:nvSpPr>
          <p:cNvPr id="16" name="Text Placeholder 8">
            <a:extLst>
              <a:ext uri="{FF2B5EF4-FFF2-40B4-BE49-F238E27FC236}">
                <a16:creationId xmlns:a16="http://schemas.microsoft.com/office/drawing/2014/main" id="{4119C155-E281-4B44-8F68-CE231B631E58}"/>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33681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HSSE: Environment">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67073CD9-4245-4BC7-8257-D8163A623B44}"/>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5D6A4A7-0C8E-42A4-A37C-CF84DF0F12A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Environment</a:t>
            </a:r>
          </a:p>
        </p:txBody>
      </p:sp>
      <p:sp>
        <p:nvSpPr>
          <p:cNvPr id="17" name="Text Placeholder 8">
            <a:extLst>
              <a:ext uri="{FF2B5EF4-FFF2-40B4-BE49-F238E27FC236}">
                <a16:creationId xmlns:a16="http://schemas.microsoft.com/office/drawing/2014/main" id="{55F860CC-CAAC-4522-B7A8-3FA84900103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66067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thic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9E7EB7FB-A7F8-4F22-A9DD-FFC06719FA68}"/>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33866304-0913-484D-AC9A-B360BBCBA08E}"/>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Ethics</a:t>
            </a:r>
          </a:p>
        </p:txBody>
      </p:sp>
      <p:sp>
        <p:nvSpPr>
          <p:cNvPr id="16" name="Text Placeholder 8">
            <a:extLst>
              <a:ext uri="{FF2B5EF4-FFF2-40B4-BE49-F238E27FC236}">
                <a16:creationId xmlns:a16="http://schemas.microsoft.com/office/drawing/2014/main" id="{D2CBE125-66C3-42F6-99CC-6048749C31C4}"/>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16762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Ethic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1D7B311D-CFD3-4136-97E7-E10996459505}"/>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BDEAC722-C9A2-43A7-BA21-142948246519}"/>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Ethics</a:t>
            </a:r>
          </a:p>
        </p:txBody>
      </p:sp>
      <p:sp>
        <p:nvSpPr>
          <p:cNvPr id="17" name="Text Placeholder 8">
            <a:extLst>
              <a:ext uri="{FF2B5EF4-FFF2-40B4-BE49-F238E27FC236}">
                <a16:creationId xmlns:a16="http://schemas.microsoft.com/office/drawing/2014/main" id="{5B1D400D-5217-418D-9597-DF8B4CBA1A9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07834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al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2161A30B-0BD7-4EEE-80A0-8B31842F7C87}"/>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253C0B53-E060-4275-8977-1EB3FCF48B41}"/>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u="none" spc="0" baseline="0">
                <a:solidFill>
                  <a:schemeClr val="tx2"/>
                </a:solidFill>
                <a:latin typeface="Century Gothic" panose="020B0502020202020204" pitchFamily="34" charset="0"/>
              </a:rPr>
              <a:t>Quality &amp; </a:t>
            </a:r>
            <a:br>
              <a:rPr lang="en-US" sz="2400" b="1" u="none" spc="0" baseline="0">
                <a:solidFill>
                  <a:schemeClr val="tx2"/>
                </a:solidFill>
                <a:latin typeface="Century Gothic" panose="020B0502020202020204" pitchFamily="34" charset="0"/>
              </a:rPr>
            </a:br>
            <a:r>
              <a:rPr lang="en-US" sz="2400" b="1" u="none" spc="0" baseline="0">
                <a:solidFill>
                  <a:schemeClr val="tx2"/>
                </a:solidFill>
                <a:latin typeface="Century Gothic" panose="020B0502020202020204" pitchFamily="34" charset="0"/>
              </a:rPr>
              <a:t>Project Delivery</a:t>
            </a:r>
          </a:p>
        </p:txBody>
      </p:sp>
      <p:sp>
        <p:nvSpPr>
          <p:cNvPr id="16" name="Text Placeholder 8">
            <a:extLst>
              <a:ext uri="{FF2B5EF4-FFF2-40B4-BE49-F238E27FC236}">
                <a16:creationId xmlns:a16="http://schemas.microsoft.com/office/drawing/2014/main" id="{209E5E22-8974-4876-AE6D-AE0C01F8BA49}"/>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784125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al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2E765167-5C5F-40DB-9F44-9EEBE02CE952}"/>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F737C7E3-F61E-4228-9254-15CBB9916170}"/>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ts val="2800"/>
              </a:lnSpc>
              <a:spcBef>
                <a:spcPct val="0"/>
              </a:spcBef>
              <a:spcAft>
                <a:spcPts val="0"/>
              </a:spcAft>
              <a:buClrTx/>
              <a:buSzTx/>
              <a:buFontTx/>
              <a:buNone/>
              <a:tabLst/>
              <a:defRPr/>
            </a:pPr>
            <a:r>
              <a:rPr lang="en-US" sz="2400" b="1" u="none" spc="0" baseline="0">
                <a:solidFill>
                  <a:schemeClr val="tx2"/>
                </a:solidFill>
                <a:latin typeface="Century Gothic" panose="020B0502020202020204" pitchFamily="34" charset="0"/>
              </a:rPr>
              <a:t>Quality &amp; </a:t>
            </a:r>
            <a:br>
              <a:rPr lang="en-US" sz="2400" b="1" u="none" spc="0" baseline="0">
                <a:solidFill>
                  <a:schemeClr val="tx2"/>
                </a:solidFill>
                <a:latin typeface="Century Gothic" panose="020B0502020202020204" pitchFamily="34" charset="0"/>
              </a:rPr>
            </a:br>
            <a:r>
              <a:rPr lang="en-US" sz="2400" b="1" u="none" spc="0" baseline="0">
                <a:solidFill>
                  <a:schemeClr val="tx2"/>
                </a:solidFill>
                <a:latin typeface="Century Gothic" panose="020B0502020202020204" pitchFamily="34" charset="0"/>
              </a:rPr>
              <a:t>Project Delivery</a:t>
            </a:r>
          </a:p>
        </p:txBody>
      </p:sp>
      <p:sp>
        <p:nvSpPr>
          <p:cNvPr id="17" name="Text Placeholder 8">
            <a:extLst>
              <a:ext uri="{FF2B5EF4-FFF2-40B4-BE49-F238E27FC236}">
                <a16:creationId xmlns:a16="http://schemas.microsoft.com/office/drawing/2014/main" id="{8641B47E-EFFC-4352-B700-A0441DBA28CB}"/>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900936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clusion">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010237F6-291F-4C48-BB3D-3BB8C5B87E6C}"/>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C1C3B39F-E55A-4226-90B6-7CEAC4723381}"/>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Inclusion</a:t>
            </a:r>
          </a:p>
        </p:txBody>
      </p:sp>
      <p:sp>
        <p:nvSpPr>
          <p:cNvPr id="16" name="Text Placeholder 8">
            <a:extLst>
              <a:ext uri="{FF2B5EF4-FFF2-40B4-BE49-F238E27FC236}">
                <a16:creationId xmlns:a16="http://schemas.microsoft.com/office/drawing/2014/main" id="{75494857-5765-4E43-99B2-02F5F60A5757}"/>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000332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nclusion">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Inclusion</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742702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ndigenous Relation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8E9447DF-B527-4616-B15C-9816CF4226BF}"/>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C978442-17AF-4F39-99F6-C57E32BD32C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Indigenous Relations</a:t>
            </a:r>
          </a:p>
        </p:txBody>
      </p:sp>
      <p:sp>
        <p:nvSpPr>
          <p:cNvPr id="12" name="Text Placeholder 8">
            <a:extLst>
              <a:ext uri="{FF2B5EF4-FFF2-40B4-BE49-F238E27FC236}">
                <a16:creationId xmlns:a16="http://schemas.microsoft.com/office/drawing/2014/main" id="{E9EAB603-7A1D-40DD-93C7-CFE7E0C1A7B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51435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ndigenous Relation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Indigenous Relations</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176997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_Blue 2">
    <p:spTree>
      <p:nvGrpSpPr>
        <p:cNvPr id="1" name=""/>
        <p:cNvGrpSpPr/>
        <p:nvPr/>
      </p:nvGrpSpPr>
      <p:grpSpPr>
        <a:xfrm>
          <a:off x="0" y="0"/>
          <a:ext cx="0" cy="0"/>
          <a:chOff x="0" y="0"/>
          <a:chExt cx="0" cy="0"/>
        </a:xfrm>
      </p:grpSpPr>
      <p:pic>
        <p:nvPicPr>
          <p:cNvPr id="3" name="Picture 6"/>
          <p:cNvPicPr>
            <a:picLocks noChangeAspect="1"/>
          </p:cNvPicPr>
          <p:nvPr/>
        </p:nvPicPr>
        <p:blipFill rotWithShape="1">
          <a:blip r:embed="rId2">
            <a:extLst>
              <a:ext uri="{28A0092B-C50C-407E-A947-70E740481C1C}">
                <a14:useLocalDpi xmlns:a14="http://schemas.microsoft.com/office/drawing/2010/main" val="0"/>
              </a:ext>
            </a:extLst>
          </a:blip>
          <a:srcRect b="18920"/>
          <a:stretch/>
        </p:blipFill>
        <p:spPr bwMode="auto">
          <a:xfrm>
            <a:off x="0" y="-1"/>
            <a:ext cx="12192000" cy="687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9"/>
          <p:cNvSpPr>
            <a:spLocks noGrp="1"/>
          </p:cNvSpPr>
          <p:nvPr>
            <p:ph sz="quarter" idx="10"/>
          </p:nvPr>
        </p:nvSpPr>
        <p:spPr>
          <a:xfrm>
            <a:off x="810450" y="2596445"/>
            <a:ext cx="3582809" cy="2801056"/>
          </a:xfrm>
        </p:spPr>
        <p:txBody>
          <a:bodyPr/>
          <a:lstStyle>
            <a:lvl1pPr marL="0" indent="0">
              <a:lnSpc>
                <a:spcPts val="3200"/>
              </a:lnSpc>
              <a:buFontTx/>
              <a:buNone/>
              <a:defRPr b="1" i="0" baseline="0">
                <a:solidFill>
                  <a:srgbClr val="00B0B9"/>
                </a:solidFill>
                <a:latin typeface="Calibri"/>
                <a:cs typeface="Calibri"/>
              </a:defRPr>
            </a:lvl1pPr>
            <a:lvl2pPr marL="0" indent="0">
              <a:buFontTx/>
              <a:buNone/>
              <a:defRPr sz="1800" b="1" i="0">
                <a:solidFill>
                  <a:srgbClr val="00B0B9"/>
                </a:solidFill>
                <a:latin typeface="Calibri"/>
                <a:cs typeface="Calibri"/>
              </a:defRPr>
            </a:lvl2pPr>
          </a:lstStyle>
          <a:p>
            <a:pPr lvl="0"/>
            <a:r>
              <a:rPr lang="en-US"/>
              <a:t>Click to edit Master text styles</a:t>
            </a:r>
          </a:p>
          <a:p>
            <a:pPr lvl="1"/>
            <a:r>
              <a:rPr lang="en-US"/>
              <a:t>Second level</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3698475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Mental Health &amp; Well-being">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8E9447DF-B527-4616-B15C-9816CF4226BF}"/>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C978442-17AF-4F39-99F6-C57E32BD32C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Mental Health </a:t>
            </a:r>
            <a:br>
              <a:rPr lang="en-US" sz="2400" b="1" spc="0" baseline="0">
                <a:solidFill>
                  <a:schemeClr val="tx2"/>
                </a:solidFill>
                <a:latin typeface="Century Gothic" panose="020B0502020202020204" pitchFamily="34" charset="0"/>
              </a:rPr>
            </a:br>
            <a:r>
              <a:rPr lang="en-US" sz="2400" b="1" spc="0" baseline="0">
                <a:solidFill>
                  <a:schemeClr val="tx2"/>
                </a:solidFill>
                <a:latin typeface="Century Gothic" panose="020B0502020202020204" pitchFamily="34" charset="0"/>
              </a:rPr>
              <a:t>&amp; Well-being</a:t>
            </a:r>
          </a:p>
        </p:txBody>
      </p:sp>
      <p:sp>
        <p:nvSpPr>
          <p:cNvPr id="12" name="Text Placeholder 8">
            <a:extLst>
              <a:ext uri="{FF2B5EF4-FFF2-40B4-BE49-F238E27FC236}">
                <a16:creationId xmlns:a16="http://schemas.microsoft.com/office/drawing/2014/main" id="{E9EAB603-7A1D-40DD-93C7-CFE7E0C1A7B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85679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Mental Health &amp; Well-being">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Mental Health </a:t>
            </a:r>
            <a:br>
              <a:rPr lang="en-US" sz="2400" b="1" spc="0" baseline="0">
                <a:solidFill>
                  <a:schemeClr val="tx2"/>
                </a:solidFill>
                <a:latin typeface="Century Gothic" panose="020B0502020202020204" pitchFamily="34" charset="0"/>
              </a:rPr>
            </a:br>
            <a:r>
              <a:rPr lang="en-US" sz="2400" b="1" spc="0" baseline="0">
                <a:solidFill>
                  <a:schemeClr val="tx2"/>
                </a:solidFill>
                <a:latin typeface="Century Gothic" panose="020B0502020202020204" pitchFamily="34" charset="0"/>
              </a:rPr>
              <a:t>&amp; Well-being</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48637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Column Content_Blu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972176"/>
            <a:ext cx="1218776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0"/>
          </p:nvPr>
        </p:nvSpPr>
        <p:spPr>
          <a:xfrm>
            <a:off x="626934" y="278608"/>
            <a:ext cx="10928007" cy="846666"/>
          </a:xfrm>
        </p:spPr>
        <p:txBody>
          <a:bodyPr/>
          <a:lstStyle>
            <a:lvl1pPr marL="0" indent="0">
              <a:lnSpc>
                <a:spcPts val="3200"/>
              </a:lnSpc>
              <a:buFontTx/>
              <a:buNone/>
              <a:defRPr b="1" i="0">
                <a:solidFill>
                  <a:srgbClr val="00B0B9"/>
                </a:solidFill>
                <a:latin typeface="Calibri"/>
                <a:cs typeface="Calibri"/>
              </a:defRPr>
            </a:lvl1pPr>
            <a:lvl2pPr marL="0" indent="0">
              <a:spcBef>
                <a:spcPts val="0"/>
              </a:spcBef>
              <a:buFontTx/>
              <a:buNone/>
              <a:defRPr sz="2400" b="1" i="0">
                <a:latin typeface="Calibri"/>
                <a:cs typeface="Calibri"/>
              </a:defRPr>
            </a:lvl2pPr>
          </a:lstStyle>
          <a:p>
            <a:pPr lvl="0"/>
            <a:r>
              <a:rPr lang="en-US"/>
              <a:t>Click to edit Master text styles</a:t>
            </a:r>
          </a:p>
          <a:p>
            <a:pPr lvl="1"/>
            <a:r>
              <a:rPr lang="en-US"/>
              <a:t>Second level</a:t>
            </a:r>
          </a:p>
        </p:txBody>
      </p:sp>
      <p:sp>
        <p:nvSpPr>
          <p:cNvPr id="12" name="Text Placeholder 11"/>
          <p:cNvSpPr>
            <a:spLocks noGrp="1"/>
          </p:cNvSpPr>
          <p:nvPr>
            <p:ph type="body" sz="quarter" idx="11"/>
          </p:nvPr>
        </p:nvSpPr>
        <p:spPr>
          <a:xfrm>
            <a:off x="626934" y="1268628"/>
            <a:ext cx="10928007" cy="4701961"/>
          </a:xfrm>
        </p:spPr>
        <p:txBody>
          <a:bodyPr numCol="2" spcCol="540000">
            <a:normAutofit/>
          </a:bodyPr>
          <a:lstStyle>
            <a:lvl1pPr marL="0" indent="0">
              <a:buFontTx/>
              <a:buNone/>
              <a:defRPr sz="2400"/>
            </a:lvl1pPr>
            <a:lvl2pPr marL="342000" indent="-342900">
              <a:buFont typeface="Arial"/>
              <a:buChar char="•"/>
              <a:defRPr sz="2400"/>
            </a:lvl2pPr>
            <a:lvl3pPr marL="0" indent="0">
              <a:buFontTx/>
              <a:buNone/>
              <a:defRPr sz="1200">
                <a:solidFill>
                  <a:srgbClr val="999999"/>
                </a:solidFill>
              </a:defRPr>
            </a:lvl3pPr>
            <a:lvl4pPr marL="1371600" indent="0">
              <a:buFontTx/>
              <a:buNone/>
              <a:defRPr sz="2400"/>
            </a:lvl4pPr>
            <a:lvl5pPr marL="1828800" indent="0">
              <a:buFontTx/>
              <a:buNone/>
              <a:defRPr sz="2400"/>
            </a:lvl5pPr>
          </a:lstStyle>
          <a:p>
            <a:pPr lvl="0"/>
            <a:r>
              <a:rPr lang="en-US"/>
              <a:t>Click to edit Master text styles</a:t>
            </a:r>
          </a:p>
          <a:p>
            <a:pPr lvl="1"/>
            <a:r>
              <a:rPr lang="en-US"/>
              <a:t>Second level</a:t>
            </a:r>
          </a:p>
          <a:p>
            <a:pPr lvl="2"/>
            <a:r>
              <a:rPr lang="en-US"/>
              <a:t>Third level</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309467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SSE: Health">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8">
            <a:extLst>
              <a:ext uri="{FF2B5EF4-FFF2-40B4-BE49-F238E27FC236}">
                <a16:creationId xmlns:a16="http://schemas.microsoft.com/office/drawing/2014/main" id="{62709F63-F3B6-4727-826B-266EC8F1B161}"/>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6957EE5F-382E-48CD-A8E7-4AF5B2A4049E}"/>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Health</a:t>
            </a:r>
          </a:p>
        </p:txBody>
      </p:sp>
      <p:sp>
        <p:nvSpPr>
          <p:cNvPr id="18" name="Text Placeholder 8">
            <a:extLst>
              <a:ext uri="{FF2B5EF4-FFF2-40B4-BE49-F238E27FC236}">
                <a16:creationId xmlns:a16="http://schemas.microsoft.com/office/drawing/2014/main" id="{C5FAFC2D-E07D-4C4D-9602-71D5F6539A40}"/>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4001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SSE: Health">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59E7E8E7-D562-4701-B666-31AF6A8A13E8}"/>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44CD33B5-86D8-4A9F-9076-1C4F837D1E77}"/>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Health</a:t>
            </a:r>
          </a:p>
        </p:txBody>
      </p:sp>
      <p:sp>
        <p:nvSpPr>
          <p:cNvPr id="17" name="Text Placeholder 8">
            <a:extLst>
              <a:ext uri="{FF2B5EF4-FFF2-40B4-BE49-F238E27FC236}">
                <a16:creationId xmlns:a16="http://schemas.microsoft.com/office/drawing/2014/main" id="{798FA4D6-9EB2-48ED-9FD1-D9E9F1B58102}"/>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03534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SSE: Safe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C5C920F7-92EF-4623-9455-6AC350573D0C}"/>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263F97-5C78-47C5-856F-4B0C3BB72BD8}"/>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Safety</a:t>
            </a:r>
          </a:p>
        </p:txBody>
      </p:sp>
      <p:sp>
        <p:nvSpPr>
          <p:cNvPr id="16" name="Text Placeholder 8">
            <a:extLst>
              <a:ext uri="{FF2B5EF4-FFF2-40B4-BE49-F238E27FC236}">
                <a16:creationId xmlns:a16="http://schemas.microsoft.com/office/drawing/2014/main" id="{1FD74C53-BF86-4D97-9040-580640B5B388}"/>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54212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HSSE: Safe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8FEA9436-FBC6-412E-BAB8-65030E2D944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FA40815E-630D-4553-9FB3-2BB099B73EEB}"/>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Safety</a:t>
            </a:r>
          </a:p>
        </p:txBody>
      </p:sp>
      <p:sp>
        <p:nvSpPr>
          <p:cNvPr id="17" name="Text Placeholder 8">
            <a:extLst>
              <a:ext uri="{FF2B5EF4-FFF2-40B4-BE49-F238E27FC236}">
                <a16:creationId xmlns:a16="http://schemas.microsoft.com/office/drawing/2014/main" id="{665AB7F6-EE82-4D71-A10E-F0D34538D758}"/>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2329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SSE: Secur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8801E8A0-7A25-426D-8A86-92A1B180E47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D3559BF-96FA-40D9-8982-7FBBFBAC580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Security</a:t>
            </a:r>
          </a:p>
        </p:txBody>
      </p:sp>
      <p:sp>
        <p:nvSpPr>
          <p:cNvPr id="16" name="Text Placeholder 8">
            <a:extLst>
              <a:ext uri="{FF2B5EF4-FFF2-40B4-BE49-F238E27FC236}">
                <a16:creationId xmlns:a16="http://schemas.microsoft.com/office/drawing/2014/main" id="{E9066274-A5B1-469F-BF21-23BC2C315F12}"/>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66786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SSE: Secur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69719D06-1EB9-4969-8CF3-AB2F1081D8AD}"/>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CB9B58A-7AAE-4259-B272-2DC21397D60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Security</a:t>
            </a:r>
          </a:p>
        </p:txBody>
      </p:sp>
      <p:sp>
        <p:nvSpPr>
          <p:cNvPr id="17" name="Text Placeholder 8">
            <a:extLst>
              <a:ext uri="{FF2B5EF4-FFF2-40B4-BE49-F238E27FC236}">
                <a16:creationId xmlns:a16="http://schemas.microsoft.com/office/drawing/2014/main" id="{CDB5E2EC-2F0C-42FE-9A7A-6B19C5C8E1E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74304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US"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F6C111D-E42A-4173-A1FC-624169774BE0}" type="datetimeFigureOut">
              <a:rPr lang="en-US"/>
              <a:pPr>
                <a:defRPr/>
              </a:pPr>
              <a:t>11/4/2024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A97A6"/>
                </a:solidFill>
              </a:defRPr>
            </a:lvl1pPr>
          </a:lstStyle>
          <a:p>
            <a:pPr>
              <a:defRPr/>
            </a:pPr>
            <a:fld id="{BF42E964-495B-47A2-9DEC-A587655AC5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Lst>
  <p:txStyles>
    <p:titleStyle>
      <a:lvl1pPr algn="ctr" defTabSz="457200" rtl="0" eaLnBrk="0" fontAlgn="base" hangingPunct="0">
        <a:spcBef>
          <a:spcPct val="0"/>
        </a:spcBef>
        <a:spcAft>
          <a:spcPct val="0"/>
        </a:spcAft>
        <a:defRPr sz="3200" b="1" kern="1200">
          <a:solidFill>
            <a:schemeClr val="tx1"/>
          </a:solidFill>
          <a:latin typeface="Calibri"/>
          <a:ea typeface="+mj-ea"/>
          <a:cs typeface="+mj-cs"/>
        </a:defRPr>
      </a:lvl1pPr>
      <a:lvl2pPr algn="ctr" defTabSz="457200" rtl="0" eaLnBrk="0" fontAlgn="base" hangingPunct="0">
        <a:spcBef>
          <a:spcPct val="0"/>
        </a:spcBef>
        <a:spcAft>
          <a:spcPct val="0"/>
        </a:spcAft>
        <a:defRPr sz="3200" b="1">
          <a:solidFill>
            <a:schemeClr val="tx1"/>
          </a:solidFill>
          <a:latin typeface="Calibri" pitchFamily="34" charset="0"/>
        </a:defRPr>
      </a:lvl2pPr>
      <a:lvl3pPr algn="ctr" defTabSz="457200" rtl="0" eaLnBrk="0" fontAlgn="base" hangingPunct="0">
        <a:spcBef>
          <a:spcPct val="0"/>
        </a:spcBef>
        <a:spcAft>
          <a:spcPct val="0"/>
        </a:spcAft>
        <a:defRPr sz="3200" b="1">
          <a:solidFill>
            <a:schemeClr val="tx1"/>
          </a:solidFill>
          <a:latin typeface="Calibri" pitchFamily="34" charset="0"/>
        </a:defRPr>
      </a:lvl3pPr>
      <a:lvl4pPr algn="ctr" defTabSz="457200" rtl="0" eaLnBrk="0" fontAlgn="base" hangingPunct="0">
        <a:spcBef>
          <a:spcPct val="0"/>
        </a:spcBef>
        <a:spcAft>
          <a:spcPct val="0"/>
        </a:spcAft>
        <a:defRPr sz="3200" b="1">
          <a:solidFill>
            <a:schemeClr val="tx1"/>
          </a:solidFill>
          <a:latin typeface="Calibri" pitchFamily="34" charset="0"/>
        </a:defRPr>
      </a:lvl4pPr>
      <a:lvl5pPr algn="ctr" defTabSz="457200" rtl="0" eaLnBrk="0" fontAlgn="base" hangingPunct="0">
        <a:spcBef>
          <a:spcPct val="0"/>
        </a:spcBef>
        <a:spcAft>
          <a:spcPct val="0"/>
        </a:spcAft>
        <a:defRPr sz="3200" b="1">
          <a:solidFill>
            <a:schemeClr val="tx1"/>
          </a:solidFill>
          <a:latin typeface="Calibri" pitchFamily="34" charset="0"/>
        </a:defRPr>
      </a:lvl5pPr>
      <a:lvl6pPr marL="457200" algn="ctr" defTabSz="457200" rtl="0" fontAlgn="base">
        <a:spcBef>
          <a:spcPct val="0"/>
        </a:spcBef>
        <a:spcAft>
          <a:spcPct val="0"/>
        </a:spcAft>
        <a:defRPr sz="3200" b="1">
          <a:solidFill>
            <a:schemeClr val="tx1"/>
          </a:solidFill>
          <a:latin typeface="Calibri" pitchFamily="34" charset="0"/>
        </a:defRPr>
      </a:lvl6pPr>
      <a:lvl7pPr marL="914400" algn="ctr" defTabSz="457200" rtl="0" fontAlgn="base">
        <a:spcBef>
          <a:spcPct val="0"/>
        </a:spcBef>
        <a:spcAft>
          <a:spcPct val="0"/>
        </a:spcAft>
        <a:defRPr sz="3200" b="1">
          <a:solidFill>
            <a:schemeClr val="tx1"/>
          </a:solidFill>
          <a:latin typeface="Calibri" pitchFamily="34" charset="0"/>
        </a:defRPr>
      </a:lvl7pPr>
      <a:lvl8pPr marL="1371600" algn="ctr" defTabSz="457200" rtl="0" fontAlgn="base">
        <a:spcBef>
          <a:spcPct val="0"/>
        </a:spcBef>
        <a:spcAft>
          <a:spcPct val="0"/>
        </a:spcAft>
        <a:defRPr sz="3200" b="1">
          <a:solidFill>
            <a:schemeClr val="tx1"/>
          </a:solidFill>
          <a:latin typeface="Calibri" pitchFamily="34" charset="0"/>
        </a:defRPr>
      </a:lvl8pPr>
      <a:lvl9pPr marL="1828800" algn="ctr" defTabSz="457200" rtl="0" fontAlgn="base">
        <a:spcBef>
          <a:spcPct val="0"/>
        </a:spcBef>
        <a:spcAft>
          <a:spcPct val="0"/>
        </a:spcAft>
        <a:defRPr sz="3200" b="1">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22222"/>
        </a:solidFill>
        <a:effectLst/>
      </p:bgPr>
    </p:bg>
    <p:spTree>
      <p:nvGrpSpPr>
        <p:cNvPr id="1" name=""/>
        <p:cNvGrpSpPr/>
        <p:nvPr/>
      </p:nvGrpSpPr>
      <p:grpSpPr>
        <a:xfrm>
          <a:off x="0" y="0"/>
          <a:ext cx="0" cy="0"/>
          <a:chOff x="0" y="0"/>
          <a:chExt cx="0" cy="0"/>
        </a:xfrm>
      </p:grpSpPr>
      <p:sp>
        <p:nvSpPr>
          <p:cNvPr id="2" name="Footer Placeholder 7">
            <a:extLst>
              <a:ext uri="{FF2B5EF4-FFF2-40B4-BE49-F238E27FC236}">
                <a16:creationId xmlns:a16="http://schemas.microsoft.com/office/drawing/2014/main" id="{BD0B1EF9-7323-455D-BB73-D597CAD169E7}"/>
              </a:ext>
            </a:extLst>
          </p:cNvPr>
          <p:cNvSpPr>
            <a:spLocks noGrp="1"/>
          </p:cNvSpPr>
          <p:nvPr>
            <p:ph type="ftr" sz="quarter" idx="3"/>
          </p:nvPr>
        </p:nvSpPr>
        <p:spPr>
          <a:xfrm rot="16200000">
            <a:off x="-2590801" y="3352803"/>
            <a:ext cx="5791201" cy="304796"/>
          </a:xfrm>
          <a:prstGeom prst="rect">
            <a:avLst/>
          </a:prstGeom>
        </p:spPr>
        <p:txBody>
          <a:bodyPr vert="horz" lIns="0" tIns="0" rIns="0" bIns="0" rtlCol="0" anchor="ctr"/>
          <a:lstStyle>
            <a:lvl1pPr algn="ctr">
              <a:defRPr sz="900" cap="all" spc="300" baseline="0">
                <a:solidFill>
                  <a:schemeClr val="bg1"/>
                </a:solidFill>
                <a:latin typeface="Arial" panose="020B0604020202020204" pitchFamily="34" charset="0"/>
                <a:cs typeface="Arial" panose="020B0604020202020204" pitchFamily="34" charset="0"/>
              </a:defRPr>
            </a:lvl1pPr>
          </a:lstStyle>
          <a:p>
            <a:endParaRPr lang="en-US"/>
          </a:p>
        </p:txBody>
      </p:sp>
      <p:sp>
        <p:nvSpPr>
          <p:cNvPr id="3" name="Slide Number Placeholder 8">
            <a:extLst>
              <a:ext uri="{FF2B5EF4-FFF2-40B4-BE49-F238E27FC236}">
                <a16:creationId xmlns:a16="http://schemas.microsoft.com/office/drawing/2014/main" id="{86EF0A7A-218E-411A-957C-8A109C5EDC47}"/>
              </a:ext>
            </a:extLst>
          </p:cNvPr>
          <p:cNvSpPr>
            <a:spLocks noGrp="1"/>
          </p:cNvSpPr>
          <p:nvPr>
            <p:ph type="sldNum" sz="quarter" idx="4"/>
          </p:nvPr>
        </p:nvSpPr>
        <p:spPr>
          <a:xfrm>
            <a:off x="152402" y="6400801"/>
            <a:ext cx="304799" cy="304801"/>
          </a:xfrm>
          <a:prstGeom prst="rect">
            <a:avLst/>
          </a:prstGeom>
        </p:spPr>
        <p:txBody>
          <a:bodyPr vert="horz" lIns="0" tIns="0" rIns="0" bIns="0" rtlCol="0" anchor="b"/>
          <a:lstStyle>
            <a:lvl1pPr algn="ctr">
              <a:defRPr sz="900">
                <a:solidFill>
                  <a:schemeClr val="bg1"/>
                </a:solidFill>
                <a:latin typeface="Arial" panose="020B0604020202020204" pitchFamily="34" charset="0"/>
                <a:cs typeface="Arial" panose="020B0604020202020204" pitchFamily="34" charset="0"/>
              </a:defRPr>
            </a:lvl1pPr>
          </a:lstStyle>
          <a:p>
            <a:fld id="{DD01415F-5F32-4771-AE74-55868ADB41CE}" type="slidenum">
              <a:rPr lang="en-US" smtClean="0"/>
              <a:pPr/>
              <a:t>‹#›</a:t>
            </a:fld>
            <a:endParaRPr lang="en-US"/>
          </a:p>
        </p:txBody>
      </p:sp>
      <p:pic>
        <p:nvPicPr>
          <p:cNvPr id="4" name="Picture 3">
            <a:extLst>
              <a:ext uri="{FF2B5EF4-FFF2-40B4-BE49-F238E27FC236}">
                <a16:creationId xmlns:a16="http://schemas.microsoft.com/office/drawing/2014/main" id="{8629A1EF-3039-4DDC-A1E3-045DBEFEB007}"/>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Tree>
    <p:extLst>
      <p:ext uri="{BB962C8B-B14F-4D97-AF65-F5344CB8AC3E}">
        <p14:creationId xmlns:p14="http://schemas.microsoft.com/office/powerpoint/2010/main" val="3593328505"/>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 id="2147484056" r:id="rId18"/>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orient="horz" pos="96">
          <p15:clr>
            <a:srgbClr val="F26B43"/>
          </p15:clr>
        </p15:guide>
        <p15:guide id="3" orient="horz" pos="480">
          <p15:clr>
            <a:srgbClr val="F26B43"/>
          </p15:clr>
        </p15:guide>
        <p15:guide id="4" orient="horz" pos="672">
          <p15:clr>
            <a:srgbClr val="F26B43"/>
          </p15:clr>
        </p15:guide>
        <p15:guide id="5" pos="96">
          <p15:clr>
            <a:srgbClr val="F26B43"/>
          </p15:clr>
        </p15:guide>
        <p15:guide id="6" pos="288">
          <p15:clr>
            <a:srgbClr val="F26B43"/>
          </p15:clr>
        </p15:guide>
        <p15:guide id="7" pos="384">
          <p15:clr>
            <a:srgbClr val="F26B43"/>
          </p15:clr>
        </p15:guide>
        <p15:guide id="8" pos="480">
          <p15:clr>
            <a:srgbClr val="F26B43"/>
          </p15:clr>
        </p15:guide>
        <p15:guide id="9" orient="horz" pos="384">
          <p15:clr>
            <a:srgbClr val="F26B43"/>
          </p15:clr>
        </p15:guide>
        <p15:guide id="10" orient="horz" pos="4032">
          <p15:clr>
            <a:srgbClr val="F26B43"/>
          </p15:clr>
        </p15:guide>
        <p15:guide id="11" orient="horz" pos="4224">
          <p15:clr>
            <a:srgbClr val="F26B43"/>
          </p15:clr>
        </p15:guide>
        <p15:guide id="12" pos="7200">
          <p15:clr>
            <a:srgbClr val="F26B43"/>
          </p15:clr>
        </p15:guide>
        <p15:guide id="13" pos="7296">
          <p15:clr>
            <a:srgbClr val="F26B43"/>
          </p15:clr>
        </p15:guide>
        <p15:guide id="14" pos="7392">
          <p15:clr>
            <a:srgbClr val="F26B43"/>
          </p15:clr>
        </p15:guide>
        <p15:guide id="15" pos="7584">
          <p15:clr>
            <a:srgbClr val="F26B43"/>
          </p15:clr>
        </p15:guide>
        <p15:guide id="16" pos="672">
          <p15:clr>
            <a:srgbClr val="F26B43"/>
          </p15:clr>
        </p15:guide>
        <p15:guide id="17" pos="7008">
          <p15:clr>
            <a:srgbClr val="F26B43"/>
          </p15:clr>
        </p15:guide>
        <p15:guide id="18" pos="3744">
          <p15:clr>
            <a:srgbClr val="F26B43"/>
          </p15:clr>
        </p15:guide>
        <p15:guide id="19" orient="horz" pos="2160">
          <p15:clr>
            <a:srgbClr val="F26B43"/>
          </p15:clr>
        </p15:guide>
        <p15:guide id="21" pos="3940">
          <p15:clr>
            <a:srgbClr val="F26B43"/>
          </p15:clr>
        </p15:guide>
        <p15:guide id="2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9.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8.jpe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3.svg"/><Relationship Id="rId11" Type="http://schemas.openxmlformats.org/officeDocument/2006/relationships/image" Target="../media/image14.png"/><Relationship Id="rId5" Type="http://schemas.openxmlformats.org/officeDocument/2006/relationships/image" Target="../media/image22.png"/><Relationship Id="rId15" Type="http://schemas.openxmlformats.org/officeDocument/2006/relationships/image" Target="../media/image31.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hyperlink" Target="https://www.worksafe.govt.nz/topic-and-industry/working-at-height/scaffolding-in-new-zealand/" TargetMode="Externa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safetynaction.co.nz/media/me1izypr/sna-heights-course-decision-chart-a4.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3.xml"/><Relationship Id="rId1" Type="http://schemas.openxmlformats.org/officeDocument/2006/relationships/video" Target="https://www.youtube.com/embed/F_AXPz8aFPA?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5" descr="A logo with blue and black text&#10;&#10;Description automatically generated">
            <a:extLst>
              <a:ext uri="{FF2B5EF4-FFF2-40B4-BE49-F238E27FC236}">
                <a16:creationId xmlns:a16="http://schemas.microsoft.com/office/drawing/2014/main" id="{E21F1384-B273-8752-0CC4-CF253AFF6374}"/>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4638948" y="5391150"/>
            <a:ext cx="3052649" cy="1584450"/>
          </a:xfrm>
          <a:prstGeom prst="rect">
            <a:avLst/>
          </a:prstGeom>
          <a:effectLst>
            <a:glow rad="381000">
              <a:srgbClr val="030609">
                <a:alpha val="30000"/>
              </a:srgbClr>
            </a:glow>
          </a:effectLst>
        </p:spPr>
      </p:pic>
      <p:pic>
        <p:nvPicPr>
          <p:cNvPr id="4" name="Picture 3" descr="A black and white text&#10;&#10;Description automatically generated">
            <a:extLst>
              <a:ext uri="{FF2B5EF4-FFF2-40B4-BE49-F238E27FC236}">
                <a16:creationId xmlns:a16="http://schemas.microsoft.com/office/drawing/2014/main" id="{1162A24E-DF8E-8997-50BE-A313A199E4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9571" y="1373405"/>
            <a:ext cx="11892857" cy="1670874"/>
          </a:xfrm>
          <a:prstGeom prst="rect">
            <a:avLst/>
          </a:prstGeom>
          <a:effectLst>
            <a:glow rad="190500">
              <a:srgbClr val="030609">
                <a:alpha val="22000"/>
              </a:srgbClr>
            </a:glow>
          </a:effectLst>
        </p:spPr>
      </p:pic>
      <p:sp>
        <p:nvSpPr>
          <p:cNvPr id="5" name="TextBox 4">
            <a:extLst>
              <a:ext uri="{FF2B5EF4-FFF2-40B4-BE49-F238E27FC236}">
                <a16:creationId xmlns:a16="http://schemas.microsoft.com/office/drawing/2014/main" id="{81BA220A-7F98-F84C-2118-57EA8609F72E}"/>
              </a:ext>
            </a:extLst>
          </p:cNvPr>
          <p:cNvSpPr txBox="1"/>
          <p:nvPr/>
        </p:nvSpPr>
        <p:spPr>
          <a:xfrm>
            <a:off x="3505336" y="2575584"/>
            <a:ext cx="5319872" cy="769441"/>
          </a:xfrm>
          <a:prstGeom prst="rect">
            <a:avLst/>
          </a:prstGeom>
          <a:noFill/>
          <a:effectLst>
            <a:glow>
              <a:schemeClr val="bg1"/>
            </a:glow>
          </a:effectLst>
        </p:spPr>
        <p:txBody>
          <a:bodyPr wrap="square" rtlCol="0">
            <a:spAutoFit/>
          </a:bodyPr>
          <a:lstStyle/>
          <a:p>
            <a:pPr algn="ctr"/>
            <a:r>
              <a:rPr lang="en-US" sz="4400" b="1" spc="-150" dirty="0">
                <a:solidFill>
                  <a:schemeClr val="bg1"/>
                </a:solidFill>
                <a:effectLst>
                  <a:glow rad="228600">
                    <a:srgbClr val="030609">
                      <a:alpha val="20000"/>
                    </a:srgbClr>
                  </a:glow>
                </a:effectLst>
                <a:latin typeface="Verdana" panose="020B0604030504040204" pitchFamily="34" charset="0"/>
                <a:ea typeface="Verdana" panose="020B0604030504040204" pitchFamily="34" charset="0"/>
                <a:cs typeface="Aharoni" panose="020F0502020204030204" pitchFamily="2" charset="-79"/>
              </a:rPr>
              <a:t>October 2024</a:t>
            </a:r>
            <a:endParaRPr lang="en-NZ" sz="4400" b="1" spc="-150" dirty="0">
              <a:solidFill>
                <a:schemeClr val="bg1"/>
              </a:solidFill>
              <a:effectLst>
                <a:glow rad="228600">
                  <a:srgbClr val="030609">
                    <a:alpha val="20000"/>
                  </a:srgbClr>
                </a:glow>
              </a:effectLst>
              <a:latin typeface="Verdana" panose="020B0604030504040204" pitchFamily="34" charset="0"/>
              <a:ea typeface="Verdana" panose="020B0604030504040204" pitchFamily="34" charset="0"/>
              <a:cs typeface="Aharoni" panose="020F0502020204030204" pitchFamily="2" charset="-79"/>
            </a:endParaRPr>
          </a:p>
        </p:txBody>
      </p:sp>
    </p:spTree>
    <p:extLst>
      <p:ext uri="{BB962C8B-B14F-4D97-AF65-F5344CB8AC3E}">
        <p14:creationId xmlns:p14="http://schemas.microsoft.com/office/powerpoint/2010/main" val="2856397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descr="Spot The Safety Violation: Even Seemingly Benign Items Can Kill ...">
            <a:extLst>
              <a:ext uri="{FF2B5EF4-FFF2-40B4-BE49-F238E27FC236}">
                <a16:creationId xmlns:a16="http://schemas.microsoft.com/office/drawing/2014/main" id="{DCC3E15C-3AAA-E280-D7CF-42CE044D6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8580" y="3130760"/>
            <a:ext cx="2186468" cy="146484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a:xfrm>
            <a:off x="631996" y="269277"/>
            <a:ext cx="10928007" cy="846666"/>
          </a:xfrm>
        </p:spPr>
        <p:txBody>
          <a:bodyPr/>
          <a:lstStyle/>
          <a:p>
            <a:r>
              <a:rPr lang="en-US" dirty="0"/>
              <a:t>Working at Height – Scaffolding and Tools </a:t>
            </a:r>
            <a:endParaRPr lang="en-NZ" dirty="0"/>
          </a:p>
        </p:txBody>
      </p:sp>
      <p:sp>
        <p:nvSpPr>
          <p:cNvPr id="4" name="TextBox 3">
            <a:extLst>
              <a:ext uri="{FF2B5EF4-FFF2-40B4-BE49-F238E27FC236}">
                <a16:creationId xmlns:a16="http://schemas.microsoft.com/office/drawing/2014/main" id="{3DFEE66A-92D5-D65B-F8CE-3EAF2CDC7D18}"/>
              </a:ext>
            </a:extLst>
          </p:cNvPr>
          <p:cNvSpPr txBox="1"/>
          <p:nvPr/>
        </p:nvSpPr>
        <p:spPr>
          <a:xfrm>
            <a:off x="245936" y="845205"/>
            <a:ext cx="5287844" cy="2554545"/>
          </a:xfrm>
          <a:prstGeom prst="rect">
            <a:avLst/>
          </a:prstGeom>
          <a:noFill/>
        </p:spPr>
        <p:txBody>
          <a:bodyPr wrap="square">
            <a:spAutoFit/>
          </a:bodyPr>
          <a:lstStyle/>
          <a:p>
            <a:r>
              <a:rPr lang="en-US" sz="1600" dirty="0"/>
              <a:t>Scaffolds </a:t>
            </a:r>
            <a:r>
              <a:rPr lang="en-US" sz="1600" b="1" dirty="0"/>
              <a:t>less than 5m </a:t>
            </a:r>
            <a:r>
              <a:rPr lang="en-US" sz="1600" dirty="0"/>
              <a:t>must be built by an experienced competent person in scaffolding.</a:t>
            </a:r>
            <a:br>
              <a:rPr lang="en-US" sz="1600" dirty="0"/>
            </a:br>
            <a:endParaRPr lang="en-US" sz="1600" dirty="0"/>
          </a:p>
          <a:p>
            <a:r>
              <a:rPr lang="en-US" sz="1600" dirty="0"/>
              <a:t>Any scaffold </a:t>
            </a:r>
            <a:r>
              <a:rPr lang="en-US" sz="1600" b="1" dirty="0"/>
              <a:t>greater than 5m </a:t>
            </a:r>
            <a:r>
              <a:rPr lang="en-US" sz="1600" dirty="0"/>
              <a:t>must be built by a qualified scaffolder. </a:t>
            </a:r>
          </a:p>
          <a:p>
            <a:endParaRPr lang="en-US" sz="1600" dirty="0"/>
          </a:p>
          <a:p>
            <a:r>
              <a:rPr lang="en-US" sz="1600" dirty="0"/>
              <a:t>All scaffolds must have a “Scaff Tag”- attached after completion and must be inspected. A Scaff Tag is internationally used and recognized.</a:t>
            </a:r>
          </a:p>
          <a:p>
            <a:endParaRPr lang="en-US" sz="1600" dirty="0"/>
          </a:p>
        </p:txBody>
      </p:sp>
      <p:pic>
        <p:nvPicPr>
          <p:cNvPr id="7172" name="Picture 4" descr="scaffolding tag to show the scaffolding is safe">
            <a:extLst>
              <a:ext uri="{FF2B5EF4-FFF2-40B4-BE49-F238E27FC236}">
                <a16:creationId xmlns:a16="http://schemas.microsoft.com/office/drawing/2014/main" id="{5A6C0793-2C4C-591C-3EB5-D50C47A834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9511" y="3268897"/>
            <a:ext cx="2331804" cy="15547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caffolding Inspection Importance And ...">
            <a:extLst>
              <a:ext uri="{FF2B5EF4-FFF2-40B4-BE49-F238E27FC236}">
                <a16:creationId xmlns:a16="http://schemas.microsoft.com/office/drawing/2014/main" id="{92CDABED-B39C-D2C8-FF39-CA724E9F9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02" y="3268897"/>
            <a:ext cx="2348994" cy="15574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EF3A68C-B8C3-25B1-10EE-FEB160A66B44}"/>
              </a:ext>
            </a:extLst>
          </p:cNvPr>
          <p:cNvSpPr txBox="1"/>
          <p:nvPr/>
        </p:nvSpPr>
        <p:spPr>
          <a:xfrm>
            <a:off x="1039743" y="5087422"/>
            <a:ext cx="2059252" cy="830997"/>
          </a:xfrm>
          <a:prstGeom prst="rect">
            <a:avLst/>
          </a:prstGeom>
          <a:noFill/>
        </p:spPr>
        <p:txBody>
          <a:bodyPr wrap="square" rtlCol="0">
            <a:spAutoFit/>
          </a:bodyPr>
          <a:lstStyle/>
          <a:p>
            <a:r>
              <a:rPr lang="en-NZ" sz="1200" b="1" i="1" dirty="0">
                <a:solidFill>
                  <a:srgbClr val="00B0B9"/>
                </a:solidFill>
              </a:rPr>
              <a:t>Don’t forget:</a:t>
            </a:r>
          </a:p>
          <a:p>
            <a:r>
              <a:rPr lang="en-NZ" sz="1200" i="1" dirty="0">
                <a:solidFill>
                  <a:srgbClr val="00B0B9"/>
                </a:solidFill>
              </a:rPr>
              <a:t>Any work where there is a risk of falling 5 metres or more </a:t>
            </a:r>
            <a:r>
              <a:rPr lang="en-NZ" sz="1200" b="1" i="1" dirty="0">
                <a:solidFill>
                  <a:srgbClr val="00B0B9"/>
                </a:solidFill>
              </a:rPr>
              <a:t>must</a:t>
            </a:r>
            <a:r>
              <a:rPr lang="en-NZ" sz="1200" i="1" dirty="0">
                <a:solidFill>
                  <a:srgbClr val="00B0B9"/>
                </a:solidFill>
              </a:rPr>
              <a:t> be notified to WorkSafe</a:t>
            </a:r>
          </a:p>
        </p:txBody>
      </p:sp>
      <p:pic>
        <p:nvPicPr>
          <p:cNvPr id="10" name="Graphic 9" descr="Checkmark with solid fill">
            <a:extLst>
              <a:ext uri="{FF2B5EF4-FFF2-40B4-BE49-F238E27FC236}">
                <a16:creationId xmlns:a16="http://schemas.microsoft.com/office/drawing/2014/main" id="{F474C22F-2840-CFD2-67B3-47A155714F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18485" y="4005099"/>
            <a:ext cx="914400" cy="914400"/>
          </a:xfrm>
          <a:prstGeom prst="rect">
            <a:avLst/>
          </a:prstGeom>
        </p:spPr>
      </p:pic>
      <p:pic>
        <p:nvPicPr>
          <p:cNvPr id="20" name="Graphic 19" descr="No sign outline">
            <a:extLst>
              <a:ext uri="{FF2B5EF4-FFF2-40B4-BE49-F238E27FC236}">
                <a16:creationId xmlns:a16="http://schemas.microsoft.com/office/drawing/2014/main" id="{F1F9B6FB-EE42-3484-F4E0-7706B9FF05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776" y="4338333"/>
            <a:ext cx="622351" cy="622351"/>
          </a:xfrm>
          <a:prstGeom prst="rect">
            <a:avLst/>
          </a:prstGeom>
        </p:spPr>
      </p:pic>
      <p:pic>
        <p:nvPicPr>
          <p:cNvPr id="24" name="Picture 23">
            <a:extLst>
              <a:ext uri="{FF2B5EF4-FFF2-40B4-BE49-F238E27FC236}">
                <a16:creationId xmlns:a16="http://schemas.microsoft.com/office/drawing/2014/main" id="{D336D736-7D3B-BD33-0332-C84CB4FE619A}"/>
              </a:ext>
            </a:extLst>
          </p:cNvPr>
          <p:cNvPicPr>
            <a:picLocks noChangeAspect="1"/>
          </p:cNvPicPr>
          <p:nvPr/>
        </p:nvPicPr>
        <p:blipFill rotWithShape="1">
          <a:blip r:embed="rId9"/>
          <a:srcRect l="18699" t="-4033" r="18201" b="13243"/>
          <a:stretch/>
        </p:blipFill>
        <p:spPr>
          <a:xfrm>
            <a:off x="407611" y="4936606"/>
            <a:ext cx="711504" cy="1023718"/>
          </a:xfrm>
          <a:prstGeom prst="rect">
            <a:avLst/>
          </a:prstGeom>
        </p:spPr>
      </p:pic>
      <p:sp>
        <p:nvSpPr>
          <p:cNvPr id="27" name="TextBox 26">
            <a:extLst>
              <a:ext uri="{FF2B5EF4-FFF2-40B4-BE49-F238E27FC236}">
                <a16:creationId xmlns:a16="http://schemas.microsoft.com/office/drawing/2014/main" id="{7E8CD31A-94C8-A16E-70AA-B6F0CF837A8D}"/>
              </a:ext>
            </a:extLst>
          </p:cNvPr>
          <p:cNvSpPr txBox="1"/>
          <p:nvPr/>
        </p:nvSpPr>
        <p:spPr>
          <a:xfrm>
            <a:off x="6224080" y="848091"/>
            <a:ext cx="5821740" cy="615553"/>
          </a:xfrm>
          <a:prstGeom prst="rect">
            <a:avLst/>
          </a:prstGeom>
          <a:noFill/>
        </p:spPr>
        <p:txBody>
          <a:bodyPr wrap="square">
            <a:spAutoFit/>
          </a:bodyPr>
          <a:lstStyle/>
          <a:p>
            <a:r>
              <a:rPr lang="en-US" sz="1600" dirty="0"/>
              <a:t>Controls must be in place to ensure that objects/tools cannot fall and injure someone when working at height.</a:t>
            </a:r>
            <a:r>
              <a:rPr lang="en-US" dirty="0"/>
              <a:t> </a:t>
            </a:r>
          </a:p>
        </p:txBody>
      </p:sp>
      <p:pic>
        <p:nvPicPr>
          <p:cNvPr id="2050" name="Picture 2" descr="BUPA.KickBoard - ACROW">
            <a:extLst>
              <a:ext uri="{FF2B5EF4-FFF2-40B4-BE49-F238E27FC236}">
                <a16:creationId xmlns:a16="http://schemas.microsoft.com/office/drawing/2014/main" id="{78491972-BC02-6623-032E-274518DC95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52351" y="4462299"/>
            <a:ext cx="1936366" cy="145040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C5CC8208-6929-FE3E-36D0-9ABC427F8C0D}"/>
              </a:ext>
            </a:extLst>
          </p:cNvPr>
          <p:cNvPicPr>
            <a:picLocks noChangeAspect="1"/>
          </p:cNvPicPr>
          <p:nvPr/>
        </p:nvPicPr>
        <p:blipFill rotWithShape="1">
          <a:blip r:embed="rId11"/>
          <a:srcRect b="3858"/>
          <a:stretch/>
        </p:blipFill>
        <p:spPr>
          <a:xfrm>
            <a:off x="10132748" y="3279583"/>
            <a:ext cx="1705722" cy="1639916"/>
          </a:xfrm>
          <a:prstGeom prst="rect">
            <a:avLst/>
          </a:prstGeom>
        </p:spPr>
      </p:pic>
      <p:sp>
        <p:nvSpPr>
          <p:cNvPr id="31" name="TextBox 30">
            <a:extLst>
              <a:ext uri="{FF2B5EF4-FFF2-40B4-BE49-F238E27FC236}">
                <a16:creationId xmlns:a16="http://schemas.microsoft.com/office/drawing/2014/main" id="{2F171C27-0AE2-EE17-06E2-ED064023D657}"/>
              </a:ext>
            </a:extLst>
          </p:cNvPr>
          <p:cNvSpPr txBox="1"/>
          <p:nvPr/>
        </p:nvSpPr>
        <p:spPr>
          <a:xfrm>
            <a:off x="10132748" y="4536281"/>
            <a:ext cx="2059252" cy="1384995"/>
          </a:xfrm>
          <a:prstGeom prst="rect">
            <a:avLst/>
          </a:prstGeom>
          <a:noFill/>
        </p:spPr>
        <p:txBody>
          <a:bodyPr wrap="square" rtlCol="0">
            <a:spAutoFit/>
          </a:bodyPr>
          <a:lstStyle/>
          <a:p>
            <a:r>
              <a:rPr lang="en-NZ" sz="1200" b="1" i="1" dirty="0">
                <a:solidFill>
                  <a:srgbClr val="00B0B9"/>
                </a:solidFill>
              </a:rPr>
              <a:t>Discussion points:</a:t>
            </a:r>
          </a:p>
          <a:p>
            <a:r>
              <a:rPr lang="en-NZ" sz="1200" i="1" dirty="0">
                <a:solidFill>
                  <a:srgbClr val="00B0B9"/>
                </a:solidFill>
              </a:rPr>
              <a:t>Did you know an object with a mass of 1kg becomes fatal to a person when dropped around 10 meters</a:t>
            </a:r>
            <a:r>
              <a:rPr lang="en-NZ" sz="1200" b="1" i="1" dirty="0">
                <a:solidFill>
                  <a:srgbClr val="00B0B9"/>
                </a:solidFill>
              </a:rPr>
              <a:t>. </a:t>
            </a:r>
          </a:p>
          <a:p>
            <a:r>
              <a:rPr lang="en-NZ" sz="1100" i="1" dirty="0">
                <a:solidFill>
                  <a:srgbClr val="00B0B9"/>
                </a:solidFill>
              </a:rPr>
              <a:t>A can of spaghetti weighs 420grams</a:t>
            </a:r>
          </a:p>
        </p:txBody>
      </p:sp>
      <p:pic>
        <p:nvPicPr>
          <p:cNvPr id="32" name="Graphic 31" descr="Checkmark with solid fill">
            <a:extLst>
              <a:ext uri="{FF2B5EF4-FFF2-40B4-BE49-F238E27FC236}">
                <a16:creationId xmlns:a16="http://schemas.microsoft.com/office/drawing/2014/main" id="{CE4DB9B2-C166-BF34-7F52-90D944827B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8960" y="5447652"/>
            <a:ext cx="459514" cy="459514"/>
          </a:xfrm>
          <a:prstGeom prst="rect">
            <a:avLst/>
          </a:prstGeom>
        </p:spPr>
      </p:pic>
      <p:pic>
        <p:nvPicPr>
          <p:cNvPr id="33" name="Graphic 32" descr="No sign outline">
            <a:extLst>
              <a:ext uri="{FF2B5EF4-FFF2-40B4-BE49-F238E27FC236}">
                <a16:creationId xmlns:a16="http://schemas.microsoft.com/office/drawing/2014/main" id="{94923C48-736A-1A99-4FD1-47A8B3AD8DD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77685" y="4204285"/>
            <a:ext cx="516027" cy="516027"/>
          </a:xfrm>
          <a:prstGeom prst="rect">
            <a:avLst/>
          </a:prstGeom>
        </p:spPr>
      </p:pic>
      <p:pic>
        <p:nvPicPr>
          <p:cNvPr id="2052" name="Picture 4" descr="Danger falling objects site sign ...">
            <a:extLst>
              <a:ext uri="{FF2B5EF4-FFF2-40B4-BE49-F238E27FC236}">
                <a16:creationId xmlns:a16="http://schemas.microsoft.com/office/drawing/2014/main" id="{3C539EB1-900A-D3AD-F8BA-AC69491F1A7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02425" y="3130022"/>
            <a:ext cx="1216636" cy="121663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42324B55-5CEF-2C93-7ABF-E348661F40F6}"/>
              </a:ext>
            </a:extLst>
          </p:cNvPr>
          <p:cNvSpPr txBox="1"/>
          <p:nvPr/>
        </p:nvSpPr>
        <p:spPr>
          <a:xfrm>
            <a:off x="6223883" y="1512372"/>
            <a:ext cx="4480453" cy="1569660"/>
          </a:xfrm>
          <a:prstGeom prst="rect">
            <a:avLst/>
          </a:prstGeom>
          <a:noFill/>
        </p:spPr>
        <p:txBody>
          <a:bodyPr wrap="square">
            <a:spAutoFit/>
          </a:bodyPr>
          <a:lstStyle/>
          <a:p>
            <a:r>
              <a:rPr lang="en-US" sz="1600" dirty="0"/>
              <a:t>These controls may include:</a:t>
            </a:r>
          </a:p>
          <a:p>
            <a:pPr marL="285750" indent="-285750">
              <a:buBlip>
                <a:blip r:embed="rId13">
                  <a:extLst>
                    <a:ext uri="{96DAC541-7B7A-43D3-8B79-37D633B846F1}">
                      <asvg:svgBlip xmlns:asvg="http://schemas.microsoft.com/office/drawing/2016/SVG/main" r:embed="rId14"/>
                    </a:ext>
                  </a:extLst>
                </a:blip>
              </a:buBlip>
            </a:pPr>
            <a:r>
              <a:rPr lang="en-US" sz="1600" dirty="0"/>
              <a:t>Kickboards to prevent falling objects </a:t>
            </a:r>
          </a:p>
          <a:p>
            <a:pPr marL="285750" indent="-285750">
              <a:buBlip>
                <a:blip r:embed="rId13">
                  <a:extLst>
                    <a:ext uri="{96DAC541-7B7A-43D3-8B79-37D633B846F1}">
                      <asvg:svgBlip xmlns:asvg="http://schemas.microsoft.com/office/drawing/2016/SVG/main" r:embed="rId14"/>
                    </a:ext>
                  </a:extLst>
                </a:blip>
              </a:buBlip>
            </a:pPr>
            <a:r>
              <a:rPr lang="en-US" sz="1600" dirty="0"/>
              <a:t>Exclusion Zones </a:t>
            </a:r>
          </a:p>
          <a:p>
            <a:pPr marL="285750" indent="-285750">
              <a:buBlip>
                <a:blip r:embed="rId13">
                  <a:extLst>
                    <a:ext uri="{96DAC541-7B7A-43D3-8B79-37D633B846F1}">
                      <asvg:svgBlip xmlns:asvg="http://schemas.microsoft.com/office/drawing/2016/SVG/main" r:embed="rId14"/>
                    </a:ext>
                  </a:extLst>
                </a:blip>
              </a:buBlip>
            </a:pPr>
            <a:r>
              <a:rPr lang="en-US" sz="1600" dirty="0"/>
              <a:t>Lanyards, tool tethers or drop ropes on tools </a:t>
            </a:r>
          </a:p>
          <a:p>
            <a:pPr marL="285750" indent="-285750">
              <a:buBlip>
                <a:blip r:embed="rId13">
                  <a:extLst>
                    <a:ext uri="{96DAC541-7B7A-43D3-8B79-37D633B846F1}">
                      <asvg:svgBlip xmlns:asvg="http://schemas.microsoft.com/office/drawing/2016/SVG/main" r:embed="rId14"/>
                    </a:ext>
                  </a:extLst>
                </a:blip>
              </a:buBlip>
            </a:pPr>
            <a:r>
              <a:rPr lang="en-US" sz="1600" dirty="0"/>
              <a:t>Store materials/equipment securely to prevent movement</a:t>
            </a:r>
            <a:endParaRPr lang="en-NZ" sz="1600" dirty="0"/>
          </a:p>
        </p:txBody>
      </p:sp>
      <p:pic>
        <p:nvPicPr>
          <p:cNvPr id="2056" name="Picture 8" descr="Tool Tethering: How to Choose a Tool ...">
            <a:extLst>
              <a:ext uri="{FF2B5EF4-FFF2-40B4-BE49-F238E27FC236}">
                <a16:creationId xmlns:a16="http://schemas.microsoft.com/office/drawing/2014/main" id="{79193AA5-6F43-3E4E-129B-D2635FEFDA1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96441" y="1313494"/>
            <a:ext cx="1449623" cy="964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757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a:xfrm>
            <a:off x="631996" y="269277"/>
            <a:ext cx="10928007" cy="846666"/>
          </a:xfrm>
        </p:spPr>
        <p:txBody>
          <a:bodyPr/>
          <a:lstStyle/>
          <a:p>
            <a:r>
              <a:rPr lang="en-US" dirty="0"/>
              <a:t>Working at Height – Life Saving Actions</a:t>
            </a:r>
            <a:endParaRPr lang="en-NZ" dirty="0"/>
          </a:p>
        </p:txBody>
      </p:sp>
      <p:sp>
        <p:nvSpPr>
          <p:cNvPr id="5" name="TextBox 4">
            <a:extLst>
              <a:ext uri="{FF2B5EF4-FFF2-40B4-BE49-F238E27FC236}">
                <a16:creationId xmlns:a16="http://schemas.microsoft.com/office/drawing/2014/main" id="{24DDC012-A17E-62FC-67F2-367F10A8272A}"/>
              </a:ext>
            </a:extLst>
          </p:cNvPr>
          <p:cNvSpPr txBox="1"/>
          <p:nvPr/>
        </p:nvSpPr>
        <p:spPr>
          <a:xfrm>
            <a:off x="7825435" y="3437999"/>
            <a:ext cx="2963572" cy="1815882"/>
          </a:xfrm>
          <a:prstGeom prst="rect">
            <a:avLst/>
          </a:prstGeom>
          <a:noFill/>
        </p:spPr>
        <p:txBody>
          <a:bodyPr wrap="square">
            <a:spAutoFit/>
          </a:bodyPr>
          <a:lstStyle/>
          <a:p>
            <a:pPr algn="ctr"/>
            <a:r>
              <a:rPr lang="en-NZ" sz="1600" dirty="0"/>
              <a:t>For more information on working at height check out the WorkSafe guidelines </a:t>
            </a:r>
            <a:r>
              <a:rPr lang="en-NZ" sz="1600" dirty="0">
                <a:hlinkClick r:id="rId2"/>
              </a:rPr>
              <a:t>here</a:t>
            </a:r>
            <a:r>
              <a:rPr lang="en-NZ" sz="1600" dirty="0"/>
              <a:t> </a:t>
            </a:r>
          </a:p>
          <a:p>
            <a:pPr algn="ctr"/>
            <a:endParaRPr lang="en-NZ" sz="1600" dirty="0"/>
          </a:p>
          <a:p>
            <a:pPr algn="ctr"/>
            <a:r>
              <a:rPr lang="en-NZ" sz="1600" dirty="0"/>
              <a:t>For more information on scaffolding check out the WorkSafe guidelines </a:t>
            </a:r>
            <a:r>
              <a:rPr lang="en-NZ" sz="1600" dirty="0">
                <a:hlinkClick r:id="rId2"/>
              </a:rPr>
              <a:t>here</a:t>
            </a:r>
            <a:endParaRPr lang="en-NZ" sz="1600" dirty="0"/>
          </a:p>
        </p:txBody>
      </p:sp>
      <p:pic>
        <p:nvPicPr>
          <p:cNvPr id="6" name="Picture 5" descr="A blue and white sign with a person in a drop of water&#10;&#10;Description automatically generated">
            <a:extLst>
              <a:ext uri="{FF2B5EF4-FFF2-40B4-BE49-F238E27FC236}">
                <a16:creationId xmlns:a16="http://schemas.microsoft.com/office/drawing/2014/main" id="{270A7689-C3B8-6BC8-2DA6-B102B1D8C5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1769" y="948961"/>
            <a:ext cx="2964795" cy="2280539"/>
          </a:xfrm>
          <a:prstGeom prst="rect">
            <a:avLst/>
          </a:prstGeom>
        </p:spPr>
      </p:pic>
      <p:pic>
        <p:nvPicPr>
          <p:cNvPr id="9" name="Picture 8" descr="A blue sign with a person running&#10;&#10;Description automatically generated">
            <a:extLst>
              <a:ext uri="{FF2B5EF4-FFF2-40B4-BE49-F238E27FC236}">
                <a16:creationId xmlns:a16="http://schemas.microsoft.com/office/drawing/2014/main" id="{E913E1B8-A9C1-C774-3FEE-1E0D2CBFD5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3602" y="948020"/>
            <a:ext cx="2964795" cy="2281480"/>
          </a:xfrm>
          <a:prstGeom prst="rect">
            <a:avLst/>
          </a:prstGeom>
        </p:spPr>
      </p:pic>
      <p:pic>
        <p:nvPicPr>
          <p:cNvPr id="11" name="Picture 10" descr="A blue and white sign with a truck and a drop of water&#10;&#10;Description automatically generated">
            <a:extLst>
              <a:ext uri="{FF2B5EF4-FFF2-40B4-BE49-F238E27FC236}">
                <a16:creationId xmlns:a16="http://schemas.microsoft.com/office/drawing/2014/main" id="{B89BE6BD-1660-7397-5450-A30EA87C74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1769" y="3437999"/>
            <a:ext cx="2963572" cy="2280539"/>
          </a:xfrm>
          <a:prstGeom prst="rect">
            <a:avLst/>
          </a:prstGeom>
        </p:spPr>
      </p:pic>
      <p:pic>
        <p:nvPicPr>
          <p:cNvPr id="13" name="Picture 12" descr="A blue background with white text&#10;&#10;Description automatically generated">
            <a:extLst>
              <a:ext uri="{FF2B5EF4-FFF2-40B4-BE49-F238E27FC236}">
                <a16:creationId xmlns:a16="http://schemas.microsoft.com/office/drawing/2014/main" id="{EA84577D-DCCB-731B-5E56-5CFFB4B948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4825" y="3437999"/>
            <a:ext cx="2963572" cy="2279599"/>
          </a:xfrm>
          <a:prstGeom prst="rect">
            <a:avLst/>
          </a:prstGeom>
        </p:spPr>
      </p:pic>
      <p:pic>
        <p:nvPicPr>
          <p:cNvPr id="15" name="Picture 14" descr="A blue sign with a blue and white logo&#10;&#10;Description automatically generated">
            <a:extLst>
              <a:ext uri="{FF2B5EF4-FFF2-40B4-BE49-F238E27FC236}">
                <a16:creationId xmlns:a16="http://schemas.microsoft.com/office/drawing/2014/main" id="{B3F43606-31D7-F6D3-7B19-C4C9B781CF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5435" y="949902"/>
            <a:ext cx="2963572" cy="2279598"/>
          </a:xfrm>
          <a:prstGeom prst="rect">
            <a:avLst/>
          </a:prstGeom>
        </p:spPr>
      </p:pic>
    </p:spTree>
    <p:extLst>
      <p:ext uri="{BB962C8B-B14F-4D97-AF65-F5344CB8AC3E}">
        <p14:creationId xmlns:p14="http://schemas.microsoft.com/office/powerpoint/2010/main" val="414680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Critical Risk Stats</a:t>
            </a:r>
          </a:p>
        </p:txBody>
      </p:sp>
      <p:sp>
        <p:nvSpPr>
          <p:cNvPr id="3" name="Text Placeholder 2"/>
          <p:cNvSpPr>
            <a:spLocks noGrp="1"/>
          </p:cNvSpPr>
          <p:nvPr>
            <p:ph type="body" sz="quarter" idx="11"/>
          </p:nvPr>
        </p:nvSpPr>
        <p:spPr>
          <a:xfrm>
            <a:off x="290088" y="1227910"/>
            <a:ext cx="4645572" cy="4598989"/>
          </a:xfrm>
        </p:spPr>
        <p:txBody>
          <a:bodyPr numCol="1">
            <a:normAutofit/>
          </a:bodyPr>
          <a:lstStyle/>
          <a:p>
            <a:pPr marR="0" lvl="0" algn="ctr" defTabSz="914400" rtl="0" eaLnBrk="1" fontAlgn="auto" latinLnBrk="0" hangingPunct="1">
              <a:lnSpc>
                <a:spcPct val="100000"/>
              </a:lnSpc>
              <a:spcBef>
                <a:spcPts val="0"/>
              </a:spcBef>
              <a:spcAft>
                <a:spcPts val="0"/>
              </a:spcAft>
              <a:buClrTx/>
              <a:buSzTx/>
              <a:tabLst/>
              <a:defRPr/>
            </a:pPr>
            <a:r>
              <a:rPr kumimoji="0" lang="en-NZ" sz="1800" b="0" i="0" u="none" strike="noStrike" kern="0" cap="none" spc="0" normalizeH="0" baseline="0" noProof="0" dirty="0">
                <a:ln>
                  <a:noFill/>
                </a:ln>
                <a:solidFill>
                  <a:srgbClr val="005F86"/>
                </a:solidFill>
                <a:effectLst/>
                <a:uLnTx/>
                <a:uFillTx/>
                <a:latin typeface="+mn-lt"/>
                <a:ea typeface="+mn-ea"/>
                <a:cs typeface="+mn-cs"/>
              </a:rPr>
              <a:t>In September there were </a:t>
            </a:r>
            <a:r>
              <a:rPr lang="en-NZ" sz="1800" kern="0" dirty="0">
                <a:solidFill>
                  <a:srgbClr val="005F86"/>
                </a:solidFill>
              </a:rPr>
              <a:t>21</a:t>
            </a:r>
            <a:r>
              <a:rPr kumimoji="0" lang="en-NZ" sz="1800" b="0" i="0" u="none" strike="noStrike" kern="0" cap="none" spc="0" normalizeH="0" baseline="0" noProof="0" dirty="0">
                <a:ln>
                  <a:noFill/>
                </a:ln>
                <a:solidFill>
                  <a:srgbClr val="005F86"/>
                </a:solidFill>
                <a:effectLst/>
                <a:uLnTx/>
                <a:uFillTx/>
                <a:latin typeface="+mn-lt"/>
                <a:ea typeface="+mn-ea"/>
                <a:cs typeface="+mn-cs"/>
              </a:rPr>
              <a:t> critical risk related reports, this is an increase from September 2023 (</a:t>
            </a:r>
            <a:r>
              <a:rPr lang="en-NZ" sz="1800" kern="0" dirty="0">
                <a:solidFill>
                  <a:srgbClr val="005F86"/>
                </a:solidFill>
              </a:rPr>
              <a:t>12</a:t>
            </a:r>
            <a:r>
              <a:rPr kumimoji="0" lang="en-NZ" sz="1800" b="0" i="0" u="none" strike="noStrike" kern="0" cap="none" spc="0" normalizeH="0" baseline="0" noProof="0" dirty="0">
                <a:ln>
                  <a:noFill/>
                </a:ln>
                <a:solidFill>
                  <a:srgbClr val="005F86"/>
                </a:solidFill>
                <a:effectLst/>
                <a:uLnTx/>
                <a:uFillTx/>
                <a:latin typeface="+mn-lt"/>
                <a:ea typeface="+mn-ea"/>
                <a:cs typeface="+mn-cs"/>
              </a:rPr>
              <a:t>) and a decrease from August 2024 (33)</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800" kern="0" dirty="0">
              <a:solidFill>
                <a:srgbClr val="005F86"/>
              </a:solidFill>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1800" b="0" i="0" u="none" strike="noStrike" kern="0" cap="none" spc="0" normalizeH="0" baseline="0" noProof="0" dirty="0">
              <a:ln>
                <a:noFill/>
              </a:ln>
              <a:solidFill>
                <a:srgbClr val="005F86"/>
              </a:solidFill>
              <a:effectLst/>
              <a:uLnTx/>
              <a:uFillTx/>
              <a:latin typeface="+mn-lt"/>
              <a:ea typeface="+mn-ea"/>
              <a:cs typeface="+mn-cs"/>
            </a:endParaRPr>
          </a:p>
          <a:p>
            <a:pPr marR="0" lvl="0" algn="ctr" defTabSz="914400" rtl="0" eaLnBrk="1" fontAlgn="auto" latinLnBrk="0" hangingPunct="1">
              <a:lnSpc>
                <a:spcPct val="100000"/>
              </a:lnSpc>
              <a:spcBef>
                <a:spcPts val="0"/>
              </a:spcBef>
              <a:spcAft>
                <a:spcPts val="0"/>
              </a:spcAft>
              <a:buClrTx/>
              <a:buSzTx/>
              <a:tabLst/>
              <a:defRPr/>
            </a:pPr>
            <a:r>
              <a:rPr kumimoji="0" lang="en-NZ" sz="1800" b="0" i="0" u="none" strike="noStrike" kern="0" cap="none" spc="0" normalizeH="0" baseline="0" dirty="0">
                <a:ln>
                  <a:noFill/>
                </a:ln>
                <a:solidFill>
                  <a:srgbClr val="005F86"/>
                </a:solidFill>
                <a:effectLst/>
                <a:uLnTx/>
                <a:uFillTx/>
                <a:latin typeface="+mn-lt"/>
                <a:ea typeface="+mn-ea"/>
                <a:cs typeface="+mn-cs"/>
              </a:rPr>
              <a:t>Mobile Plant &amp; Equipment is our highest reported critical risk this month with 6 reports, followed by Hazardous Substances at 5</a:t>
            </a:r>
            <a:r>
              <a:rPr lang="en-NZ" sz="1800" kern="0" dirty="0">
                <a:solidFill>
                  <a:srgbClr val="005F86"/>
                </a:solidFill>
              </a:rPr>
              <a:t> </a:t>
            </a:r>
            <a:r>
              <a:rPr kumimoji="0" lang="en-NZ" sz="1800" b="0" i="0" u="none" strike="noStrike" kern="0" cap="none" spc="0" normalizeH="0" baseline="0" dirty="0">
                <a:ln>
                  <a:noFill/>
                </a:ln>
                <a:solidFill>
                  <a:srgbClr val="005F86"/>
                </a:solidFill>
                <a:effectLst/>
                <a:uLnTx/>
                <a:uFillTx/>
                <a:latin typeface="+mn-lt"/>
                <a:ea typeface="+mn-ea"/>
                <a:cs typeface="+mn-cs"/>
              </a:rPr>
              <a:t>reports</a:t>
            </a:r>
            <a:endParaRPr kumimoji="0" lang="en-NZ" sz="1800" b="0" i="0" u="none" strike="noStrike" kern="0" cap="none" spc="0" normalizeH="0" baseline="0" noProof="0" dirty="0">
              <a:ln>
                <a:noFill/>
              </a:ln>
              <a:solidFill>
                <a:srgbClr val="005F86"/>
              </a:solidFill>
              <a:effectLst/>
              <a:uLnTx/>
              <a:uFillTx/>
              <a:latin typeface="+mn-lt"/>
              <a:ea typeface="+mn-ea"/>
              <a:cs typeface="+mn-cs"/>
            </a:endParaRPr>
          </a:p>
          <a:p>
            <a:endParaRPr lang="en-NZ" sz="1800" dirty="0"/>
          </a:p>
        </p:txBody>
      </p:sp>
      <p:graphicFrame>
        <p:nvGraphicFramePr>
          <p:cNvPr id="7" name="Chart 6">
            <a:extLst>
              <a:ext uri="{FF2B5EF4-FFF2-40B4-BE49-F238E27FC236}">
                <a16:creationId xmlns:a16="http://schemas.microsoft.com/office/drawing/2014/main" id="{00000000-0008-0000-0800-000003000000}"/>
              </a:ext>
            </a:extLst>
          </p:cNvPr>
          <p:cNvGraphicFramePr>
            <a:graphicFrameLocks/>
          </p:cNvGraphicFramePr>
          <p:nvPr>
            <p:extLst>
              <p:ext uri="{D42A27DB-BD31-4B8C-83A1-F6EECF244321}">
                <p14:modId xmlns:p14="http://schemas.microsoft.com/office/powerpoint/2010/main" val="3107456465"/>
              </p:ext>
            </p:extLst>
          </p:nvPr>
        </p:nvGraphicFramePr>
        <p:xfrm>
          <a:off x="5178856" y="917812"/>
          <a:ext cx="6288466" cy="42886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587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092668-4DD6-ED1A-7393-1B6A4369626C}"/>
              </a:ext>
            </a:extLst>
          </p:cNvPr>
          <p:cNvSpPr>
            <a:spLocks noGrp="1"/>
          </p:cNvSpPr>
          <p:nvPr>
            <p:ph sz="quarter" idx="10"/>
          </p:nvPr>
        </p:nvSpPr>
        <p:spPr>
          <a:xfrm>
            <a:off x="490853" y="2845019"/>
            <a:ext cx="3582809" cy="2801056"/>
          </a:xfrm>
        </p:spPr>
        <p:txBody>
          <a:body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rPr>
              <a:t>Safety topic of the month</a:t>
            </a:r>
          </a:p>
          <a:p>
            <a:pPr marL="0" marR="0" lvl="0" indent="0" algn="ctr" defTabSz="457189"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endParaRPr>
          </a:p>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rPr>
              <a:t>Working at Height</a:t>
            </a:r>
          </a:p>
        </p:txBody>
      </p:sp>
    </p:spTree>
    <p:extLst>
      <p:ext uri="{BB962C8B-B14F-4D97-AF65-F5344CB8AC3E}">
        <p14:creationId xmlns:p14="http://schemas.microsoft.com/office/powerpoint/2010/main" val="1562556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a:xfrm>
            <a:off x="631996" y="269277"/>
            <a:ext cx="10928007" cy="846666"/>
          </a:xfrm>
        </p:spPr>
        <p:txBody>
          <a:bodyPr/>
          <a:lstStyle/>
          <a:p>
            <a:r>
              <a:rPr lang="en-US" dirty="0"/>
              <a:t>Working at Height</a:t>
            </a:r>
            <a:endParaRPr lang="en-NZ" dirty="0"/>
          </a:p>
        </p:txBody>
      </p:sp>
      <p:sp>
        <p:nvSpPr>
          <p:cNvPr id="4" name="TextBox 3">
            <a:extLst>
              <a:ext uri="{FF2B5EF4-FFF2-40B4-BE49-F238E27FC236}">
                <a16:creationId xmlns:a16="http://schemas.microsoft.com/office/drawing/2014/main" id="{EE703D8C-381D-6B7E-3B04-FE715F6F5A90}"/>
              </a:ext>
            </a:extLst>
          </p:cNvPr>
          <p:cNvSpPr txBox="1"/>
          <p:nvPr/>
        </p:nvSpPr>
        <p:spPr>
          <a:xfrm>
            <a:off x="519546" y="965333"/>
            <a:ext cx="6833753" cy="1766189"/>
          </a:xfrm>
          <a:prstGeom prst="rect">
            <a:avLst/>
          </a:prstGeom>
          <a:noFill/>
        </p:spPr>
        <p:txBody>
          <a:bodyPr wrap="square">
            <a:spAutoFit/>
          </a:bodyPr>
          <a:lstStyle/>
          <a:p>
            <a:pPr>
              <a:lnSpc>
                <a:spcPct val="107000"/>
              </a:lnSpc>
              <a:spcAft>
                <a:spcPts val="800"/>
              </a:spcAft>
            </a:pPr>
            <a:r>
              <a:rPr lang="en-NZ" sz="1800" dirty="0">
                <a:effectLst/>
                <a:latin typeface="Karbon Bold"/>
                <a:ea typeface="Calibri" panose="020F0502020204030204" pitchFamily="34" charset="0"/>
                <a:cs typeface="Times New Roman" panose="02020603050405020304" pitchFamily="18" charset="0"/>
              </a:rPr>
              <a:t>Working from any height, </a:t>
            </a:r>
            <a:r>
              <a:rPr lang="en-NZ" dirty="0">
                <a:latin typeface="Karbon Bold"/>
                <a:cs typeface="Times New Roman" panose="02020603050405020304" pitchFamily="18" charset="0"/>
              </a:rPr>
              <a:t>above and below ground level, where you can fall has the </a:t>
            </a:r>
            <a:r>
              <a:rPr lang="en-NZ" sz="1800" b="1" dirty="0">
                <a:solidFill>
                  <a:srgbClr val="FF0000"/>
                </a:solidFill>
                <a:effectLst/>
                <a:latin typeface="Karbon Bold"/>
                <a:ea typeface="Calibri" panose="020F0502020204030204" pitchFamily="34" charset="0"/>
                <a:cs typeface="Times New Roman" panose="02020603050405020304" pitchFamily="18" charset="0"/>
              </a:rPr>
              <a:t>potential to cause significant injury or death</a:t>
            </a:r>
          </a:p>
          <a:p>
            <a:pPr>
              <a:lnSpc>
                <a:spcPct val="107000"/>
              </a:lnSpc>
              <a:spcAft>
                <a:spcPts val="800"/>
              </a:spcAft>
            </a:pPr>
            <a:endParaRPr lang="en-NZ" sz="1800" b="1" dirty="0">
              <a:solidFill>
                <a:srgbClr val="FF0000"/>
              </a:solidFill>
              <a:effectLst/>
              <a:latin typeface="Karbon Bold"/>
              <a:ea typeface="Calibri" panose="020F0502020204030204" pitchFamily="34" charset="0"/>
              <a:cs typeface="Times New Roman" panose="02020603050405020304" pitchFamily="18" charset="0"/>
            </a:endParaRPr>
          </a:p>
          <a:p>
            <a:pPr>
              <a:lnSpc>
                <a:spcPct val="107000"/>
              </a:lnSpc>
              <a:spcAft>
                <a:spcPts val="800"/>
              </a:spcAft>
            </a:pPr>
            <a:r>
              <a:rPr lang="en-US" dirty="0">
                <a:latin typeface="Karbon Bold"/>
                <a:cs typeface="Times New Roman" panose="02020603050405020304" pitchFamily="18" charset="0"/>
              </a:rPr>
              <a:t>We should always try to prevent falls first. If we can't prevent them, we should use safety equipment to protect people from falling</a:t>
            </a:r>
            <a:endParaRPr lang="en-NZ" dirty="0">
              <a:latin typeface="Karbon Bold"/>
              <a:cs typeface="Times New Roman" panose="02020603050405020304" pitchFamily="18" charset="0"/>
            </a:endParaRPr>
          </a:p>
        </p:txBody>
      </p:sp>
      <p:pic>
        <p:nvPicPr>
          <p:cNvPr id="1026" name="Picture 2">
            <a:extLst>
              <a:ext uri="{FF2B5EF4-FFF2-40B4-BE49-F238E27FC236}">
                <a16:creationId xmlns:a16="http://schemas.microsoft.com/office/drawing/2014/main" id="{A3E110D7-96F6-FF78-D3D0-6230F4D92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291" y="774715"/>
            <a:ext cx="3640282" cy="48385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graph with blue bars&#10;&#10;Description automatically generated with medium confidence">
            <a:extLst>
              <a:ext uri="{FF2B5EF4-FFF2-40B4-BE49-F238E27FC236}">
                <a16:creationId xmlns:a16="http://schemas.microsoft.com/office/drawing/2014/main" id="{FEE2A119-77A9-94EE-6ED7-97EEAAFCA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427" y="2866778"/>
            <a:ext cx="5798128" cy="2870025"/>
          </a:xfrm>
          <a:prstGeom prst="rect">
            <a:avLst/>
          </a:prstGeom>
        </p:spPr>
      </p:pic>
      <p:sp>
        <p:nvSpPr>
          <p:cNvPr id="12" name="TextBox 11">
            <a:extLst>
              <a:ext uri="{FF2B5EF4-FFF2-40B4-BE49-F238E27FC236}">
                <a16:creationId xmlns:a16="http://schemas.microsoft.com/office/drawing/2014/main" id="{C85C55E0-4680-BF1C-9739-4666088AAF82}"/>
              </a:ext>
            </a:extLst>
          </p:cNvPr>
          <p:cNvSpPr txBox="1"/>
          <p:nvPr/>
        </p:nvSpPr>
        <p:spPr>
          <a:xfrm>
            <a:off x="2003519" y="5566601"/>
            <a:ext cx="4562476" cy="415498"/>
          </a:xfrm>
          <a:prstGeom prst="rect">
            <a:avLst/>
          </a:prstGeom>
          <a:noFill/>
        </p:spPr>
        <p:txBody>
          <a:bodyPr wrap="square">
            <a:spAutoFit/>
          </a:bodyPr>
          <a:lstStyle/>
          <a:p>
            <a:r>
              <a:rPr lang="en-US" sz="1050" i="1" dirty="0">
                <a:latin typeface="Karbon Bold"/>
                <a:cs typeface="Times New Roman" panose="02020603050405020304" pitchFamily="18" charset="0"/>
              </a:rPr>
              <a:t>Fatalities caused by “ Fall from Heights”  July 22 – June 23</a:t>
            </a:r>
            <a:br>
              <a:rPr lang="en-US" sz="1050" i="1" dirty="0">
                <a:latin typeface="Karbon Bold"/>
                <a:cs typeface="Times New Roman" panose="02020603050405020304" pitchFamily="18" charset="0"/>
              </a:rPr>
            </a:br>
            <a:r>
              <a:rPr lang="en-US" sz="1050" i="1" dirty="0">
                <a:latin typeface="Karbon Bold"/>
                <a:cs typeface="Times New Roman" panose="02020603050405020304" pitchFamily="18" charset="0"/>
              </a:rPr>
              <a:t>Fatalities WorkSafe New Zealand Fatalities Register</a:t>
            </a:r>
            <a:endParaRPr lang="en-NZ" sz="1050" i="1" dirty="0"/>
          </a:p>
        </p:txBody>
      </p:sp>
    </p:spTree>
    <p:extLst>
      <p:ext uri="{BB962C8B-B14F-4D97-AF65-F5344CB8AC3E}">
        <p14:creationId xmlns:p14="http://schemas.microsoft.com/office/powerpoint/2010/main" val="2480685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en-US" dirty="0"/>
              <a:t>Working at Height – Controlling the Risk</a:t>
            </a:r>
            <a:endParaRPr lang="en-NZ" dirty="0"/>
          </a:p>
        </p:txBody>
      </p:sp>
      <p:pic>
        <p:nvPicPr>
          <p:cNvPr id="3076" name="Picture 4" descr="Hierachy of fall protection info-graphic. Text reads &quot;Hazard protection - Eliminate the risks by working from an existing area. Passive fall protection - Collective measures involving the use of barriers such as guardrails to prevent operatives reaching edge/ fall conditions on roofs, walkways and plant platforms. Fall restraint systems - Operatives wearing harnesses with lanyards of limited length. Fall arrest systems - Operatives wearing harnesses with lanyards designed to arrest their fall. Administrative controls -Minimise consequences through training instructions and setting up signage">
            <a:extLst>
              <a:ext uri="{FF2B5EF4-FFF2-40B4-BE49-F238E27FC236}">
                <a16:creationId xmlns:a16="http://schemas.microsoft.com/office/drawing/2014/main" id="{2396E691-9143-823C-22E3-E1E0C77A8DD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940"/>
          <a:stretch/>
        </p:blipFill>
        <p:spPr bwMode="auto">
          <a:xfrm>
            <a:off x="5303811" y="550716"/>
            <a:ext cx="6459709" cy="530975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BF6FBFD-B227-14AD-1954-21BDEFC45429}"/>
              </a:ext>
            </a:extLst>
          </p:cNvPr>
          <p:cNvSpPr txBox="1"/>
          <p:nvPr/>
        </p:nvSpPr>
        <p:spPr>
          <a:xfrm>
            <a:off x="119019" y="1629127"/>
            <a:ext cx="5296766" cy="2585323"/>
          </a:xfrm>
          <a:prstGeom prst="rect">
            <a:avLst/>
          </a:prstGeom>
          <a:noFill/>
        </p:spPr>
        <p:txBody>
          <a:bodyPr wrap="square">
            <a:spAutoFit/>
          </a:bodyPr>
          <a:lstStyle/>
          <a:p>
            <a:r>
              <a:rPr lang="en-US" dirty="0"/>
              <a:t>Work at height means working in a place where a person could be injured if they fall from one level to another. This can be above or below ground level.</a:t>
            </a:r>
          </a:p>
          <a:p>
            <a:endParaRPr lang="en-US" dirty="0"/>
          </a:p>
          <a:p>
            <a:pPr algn="ctr"/>
            <a:r>
              <a:rPr lang="en-US" u="sng" dirty="0"/>
              <a:t>Avoid working at height whenever you can</a:t>
            </a:r>
          </a:p>
          <a:p>
            <a:endParaRPr lang="en-US" dirty="0"/>
          </a:p>
          <a:p>
            <a:r>
              <a:rPr lang="en-US" dirty="0"/>
              <a:t>If you have to work at height, or work where there is a risk of falling, make sure you put controls in place to keep yourself and other people safe.</a:t>
            </a:r>
          </a:p>
        </p:txBody>
      </p:sp>
      <p:pic>
        <p:nvPicPr>
          <p:cNvPr id="3" name="Picture 2">
            <a:extLst>
              <a:ext uri="{FF2B5EF4-FFF2-40B4-BE49-F238E27FC236}">
                <a16:creationId xmlns:a16="http://schemas.microsoft.com/office/drawing/2014/main" id="{3972A566-12FC-2198-D0BE-47187363FDF7}"/>
              </a:ext>
            </a:extLst>
          </p:cNvPr>
          <p:cNvPicPr>
            <a:picLocks noChangeAspect="1"/>
          </p:cNvPicPr>
          <p:nvPr/>
        </p:nvPicPr>
        <p:blipFill rotWithShape="1">
          <a:blip r:embed="rId4"/>
          <a:srcRect b="3858"/>
          <a:stretch/>
        </p:blipFill>
        <p:spPr>
          <a:xfrm>
            <a:off x="361615" y="4209390"/>
            <a:ext cx="1058669" cy="1017826"/>
          </a:xfrm>
          <a:prstGeom prst="rect">
            <a:avLst/>
          </a:prstGeom>
        </p:spPr>
      </p:pic>
      <p:sp>
        <p:nvSpPr>
          <p:cNvPr id="4" name="TextBox 3">
            <a:extLst>
              <a:ext uri="{FF2B5EF4-FFF2-40B4-BE49-F238E27FC236}">
                <a16:creationId xmlns:a16="http://schemas.microsoft.com/office/drawing/2014/main" id="{89A07DA5-1144-BA8A-9E0D-5B445DC74143}"/>
              </a:ext>
            </a:extLst>
          </p:cNvPr>
          <p:cNvSpPr txBox="1"/>
          <p:nvPr/>
        </p:nvSpPr>
        <p:spPr>
          <a:xfrm>
            <a:off x="0" y="4939624"/>
            <a:ext cx="2032691" cy="1015663"/>
          </a:xfrm>
          <a:prstGeom prst="rect">
            <a:avLst/>
          </a:prstGeom>
          <a:noFill/>
        </p:spPr>
        <p:txBody>
          <a:bodyPr wrap="square" rtlCol="0">
            <a:spAutoFit/>
          </a:bodyPr>
          <a:lstStyle/>
          <a:p>
            <a:r>
              <a:rPr lang="en-NZ" sz="1200" b="1" i="1" dirty="0">
                <a:solidFill>
                  <a:srgbClr val="00B0B9"/>
                </a:solidFill>
              </a:rPr>
              <a:t>Discussion points:</a:t>
            </a:r>
          </a:p>
          <a:p>
            <a:r>
              <a:rPr lang="en-NZ" sz="1200" i="1" dirty="0">
                <a:solidFill>
                  <a:srgbClr val="00B0B9"/>
                </a:solidFill>
              </a:rPr>
              <a:t>What tasks do you do that involve working where you can fall? What controls do you have in place?</a:t>
            </a:r>
          </a:p>
        </p:txBody>
      </p:sp>
    </p:spTree>
    <p:extLst>
      <p:ext uri="{BB962C8B-B14F-4D97-AF65-F5344CB8AC3E}">
        <p14:creationId xmlns:p14="http://schemas.microsoft.com/office/powerpoint/2010/main" val="151901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70A97E-39A5-048D-9BB2-BA37B6812BD3}"/>
              </a:ext>
            </a:extLst>
          </p:cNvPr>
          <p:cNvSpPr>
            <a:spLocks noGrp="1"/>
          </p:cNvSpPr>
          <p:nvPr>
            <p:ph sz="quarter" idx="10"/>
          </p:nvPr>
        </p:nvSpPr>
        <p:spPr/>
        <p:txBody>
          <a:bodyPr/>
          <a:lstStyle/>
          <a:p>
            <a:r>
              <a:rPr lang="en-US" dirty="0"/>
              <a:t>Working at Height – Fall Protection</a:t>
            </a:r>
            <a:endParaRPr lang="en-NZ" dirty="0"/>
          </a:p>
          <a:p>
            <a:endParaRPr lang="en-NZ" dirty="0"/>
          </a:p>
        </p:txBody>
      </p:sp>
      <p:pic>
        <p:nvPicPr>
          <p:cNvPr id="7" name="Picture 6">
            <a:extLst>
              <a:ext uri="{FF2B5EF4-FFF2-40B4-BE49-F238E27FC236}">
                <a16:creationId xmlns:a16="http://schemas.microsoft.com/office/drawing/2014/main" id="{936A4868-67E8-D507-3F5B-9749FDCF6177}"/>
              </a:ext>
            </a:extLst>
          </p:cNvPr>
          <p:cNvPicPr>
            <a:picLocks noChangeAspect="1"/>
          </p:cNvPicPr>
          <p:nvPr/>
        </p:nvPicPr>
        <p:blipFill>
          <a:blip r:embed="rId2"/>
          <a:stretch>
            <a:fillRect/>
          </a:stretch>
        </p:blipFill>
        <p:spPr>
          <a:xfrm>
            <a:off x="3759221" y="1278081"/>
            <a:ext cx="8223169" cy="4599285"/>
          </a:xfrm>
          <a:prstGeom prst="rect">
            <a:avLst/>
          </a:prstGeom>
        </p:spPr>
      </p:pic>
      <p:sp>
        <p:nvSpPr>
          <p:cNvPr id="8" name="TextBox 7">
            <a:extLst>
              <a:ext uri="{FF2B5EF4-FFF2-40B4-BE49-F238E27FC236}">
                <a16:creationId xmlns:a16="http://schemas.microsoft.com/office/drawing/2014/main" id="{3FD4DB43-53B7-282D-9EE6-A70371D10098}"/>
              </a:ext>
            </a:extLst>
          </p:cNvPr>
          <p:cNvSpPr txBox="1"/>
          <p:nvPr/>
        </p:nvSpPr>
        <p:spPr>
          <a:xfrm>
            <a:off x="136363" y="1869944"/>
            <a:ext cx="5598047" cy="2862322"/>
          </a:xfrm>
          <a:prstGeom prst="rect">
            <a:avLst/>
          </a:prstGeom>
          <a:noFill/>
        </p:spPr>
        <p:txBody>
          <a:bodyPr wrap="square">
            <a:spAutoFit/>
          </a:bodyPr>
          <a:lstStyle/>
          <a:p>
            <a:pPr marL="285750" indent="-285750">
              <a:buFont typeface="Arial" panose="020B0604020202020204" pitchFamily="34" charset="0"/>
              <a:buChar char="•"/>
            </a:pPr>
            <a:r>
              <a:rPr lang="en-NZ" dirty="0"/>
              <a:t>Edge protection systems </a:t>
            </a:r>
          </a:p>
          <a:p>
            <a:pPr marL="285750" indent="-285750">
              <a:buFont typeface="Arial" panose="020B0604020202020204" pitchFamily="34" charset="0"/>
              <a:buChar char="•"/>
            </a:pPr>
            <a:r>
              <a:rPr lang="en-NZ" dirty="0"/>
              <a:t>Guardrails</a:t>
            </a:r>
          </a:p>
          <a:p>
            <a:pPr marL="285750" indent="-285750">
              <a:buFont typeface="Arial" panose="020B0604020202020204" pitchFamily="34" charset="0"/>
              <a:buChar char="•"/>
            </a:pPr>
            <a:r>
              <a:rPr lang="en-NZ" dirty="0"/>
              <a:t>Kickboards</a:t>
            </a:r>
          </a:p>
          <a:p>
            <a:pPr marL="285750" indent="-285750">
              <a:buFont typeface="Arial" panose="020B0604020202020204" pitchFamily="34" charset="0"/>
              <a:buChar char="•"/>
            </a:pPr>
            <a:r>
              <a:rPr lang="en-NZ" dirty="0"/>
              <a:t>Barriers</a:t>
            </a:r>
          </a:p>
          <a:p>
            <a:pPr marL="285750" indent="-285750">
              <a:buFont typeface="Arial" panose="020B0604020202020204" pitchFamily="34" charset="0"/>
              <a:buChar char="•"/>
            </a:pPr>
            <a:r>
              <a:rPr lang="en-NZ" dirty="0"/>
              <a:t>Scaffolding/Mobile Scaffolding</a:t>
            </a:r>
          </a:p>
          <a:p>
            <a:pPr marL="285750" indent="-285750">
              <a:buFont typeface="Arial" panose="020B0604020202020204" pitchFamily="34" charset="0"/>
              <a:buChar char="•"/>
            </a:pPr>
            <a:r>
              <a:rPr lang="en-US" dirty="0"/>
              <a:t>Mobile elevating work platforms (MEWPs)</a:t>
            </a:r>
            <a:endParaRPr lang="en-NZ" dirty="0"/>
          </a:p>
          <a:p>
            <a:pPr marL="285750" indent="-285750">
              <a:buFont typeface="Arial" panose="020B0604020202020204" pitchFamily="34" charset="0"/>
              <a:buChar char="•"/>
            </a:pPr>
            <a:r>
              <a:rPr lang="en-NZ" dirty="0"/>
              <a:t>Forklift Safety Cage/Man Cage </a:t>
            </a:r>
          </a:p>
          <a:p>
            <a:pPr marL="285750" indent="-285750">
              <a:buFont typeface="Arial" panose="020B0604020202020204" pitchFamily="34" charset="0"/>
              <a:buChar char="•"/>
            </a:pPr>
            <a:r>
              <a:rPr lang="en-NZ" dirty="0"/>
              <a:t>Fall arrest systems</a:t>
            </a:r>
          </a:p>
          <a:p>
            <a:pPr marL="285750" indent="-285750">
              <a:buFont typeface="Arial" panose="020B0604020202020204" pitchFamily="34" charset="0"/>
              <a:buChar char="•"/>
            </a:pPr>
            <a:r>
              <a:rPr lang="en-NZ" dirty="0"/>
              <a:t>Fall restraint systems</a:t>
            </a:r>
          </a:p>
          <a:p>
            <a:endParaRPr lang="en-NZ" dirty="0"/>
          </a:p>
        </p:txBody>
      </p:sp>
      <p:sp>
        <p:nvSpPr>
          <p:cNvPr id="10" name="TextBox 9">
            <a:extLst>
              <a:ext uri="{FF2B5EF4-FFF2-40B4-BE49-F238E27FC236}">
                <a16:creationId xmlns:a16="http://schemas.microsoft.com/office/drawing/2014/main" id="{76125B8B-8DAD-30E1-F566-8691CE062E72}"/>
              </a:ext>
            </a:extLst>
          </p:cNvPr>
          <p:cNvSpPr txBox="1"/>
          <p:nvPr/>
        </p:nvSpPr>
        <p:spPr>
          <a:xfrm>
            <a:off x="136363" y="1079107"/>
            <a:ext cx="3417328" cy="646331"/>
          </a:xfrm>
          <a:prstGeom prst="rect">
            <a:avLst/>
          </a:prstGeom>
          <a:noFill/>
        </p:spPr>
        <p:txBody>
          <a:bodyPr wrap="square">
            <a:spAutoFit/>
          </a:bodyPr>
          <a:lstStyle/>
          <a:p>
            <a:r>
              <a:rPr lang="en-US" b="1" dirty="0"/>
              <a:t>Fall protection can take a number of forms including:</a:t>
            </a:r>
            <a:endParaRPr lang="en-NZ" b="1" dirty="0"/>
          </a:p>
        </p:txBody>
      </p:sp>
      <p:sp>
        <p:nvSpPr>
          <p:cNvPr id="12" name="TextBox 11">
            <a:extLst>
              <a:ext uri="{FF2B5EF4-FFF2-40B4-BE49-F238E27FC236}">
                <a16:creationId xmlns:a16="http://schemas.microsoft.com/office/drawing/2014/main" id="{71ACBAC0-279C-50D8-6E49-A522717C7C19}"/>
              </a:ext>
            </a:extLst>
          </p:cNvPr>
          <p:cNvSpPr txBox="1"/>
          <p:nvPr/>
        </p:nvSpPr>
        <p:spPr>
          <a:xfrm>
            <a:off x="136362" y="4578564"/>
            <a:ext cx="3417327" cy="1200329"/>
          </a:xfrm>
          <a:prstGeom prst="rect">
            <a:avLst/>
          </a:prstGeom>
          <a:noFill/>
        </p:spPr>
        <p:txBody>
          <a:bodyPr wrap="square">
            <a:spAutoFit/>
          </a:bodyPr>
          <a:lstStyle/>
          <a:p>
            <a:r>
              <a:rPr lang="en-US" i="1" dirty="0"/>
              <a:t>Training, inspection and equipment maintenance are critical for these control measures to be effective. </a:t>
            </a:r>
            <a:endParaRPr lang="en-NZ" i="1" dirty="0"/>
          </a:p>
        </p:txBody>
      </p:sp>
    </p:spTree>
    <p:extLst>
      <p:ext uri="{BB962C8B-B14F-4D97-AF65-F5344CB8AC3E}">
        <p14:creationId xmlns:p14="http://schemas.microsoft.com/office/powerpoint/2010/main" val="1852081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2"/>
            <a:extLst>
              <a:ext uri="{FF2B5EF4-FFF2-40B4-BE49-F238E27FC236}">
                <a16:creationId xmlns:a16="http://schemas.microsoft.com/office/drawing/2014/main" id="{2551BAA6-7131-56ED-0D4D-CB8A9F4A4E59}"/>
              </a:ext>
            </a:extLst>
          </p:cNvPr>
          <p:cNvPicPr>
            <a:picLocks noChangeAspect="1"/>
          </p:cNvPicPr>
          <p:nvPr/>
        </p:nvPicPr>
        <p:blipFill rotWithShape="1">
          <a:blip r:embed="rId3"/>
          <a:srcRect l="35061"/>
          <a:stretch/>
        </p:blipFill>
        <p:spPr>
          <a:xfrm>
            <a:off x="6852515" y="161699"/>
            <a:ext cx="5339485" cy="5772635"/>
          </a:xfrm>
          <a:prstGeom prst="rect">
            <a:avLst/>
          </a:prstGeom>
        </p:spPr>
      </p:pic>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a:xfrm>
            <a:off x="631996" y="269277"/>
            <a:ext cx="10928007" cy="846666"/>
          </a:xfrm>
        </p:spPr>
        <p:txBody>
          <a:bodyPr/>
          <a:lstStyle/>
          <a:p>
            <a:r>
              <a:rPr lang="en-US" dirty="0"/>
              <a:t>Working at Height - Training</a:t>
            </a:r>
            <a:endParaRPr lang="en-NZ" dirty="0"/>
          </a:p>
        </p:txBody>
      </p:sp>
      <p:sp>
        <p:nvSpPr>
          <p:cNvPr id="4" name="TextBox 3">
            <a:extLst>
              <a:ext uri="{FF2B5EF4-FFF2-40B4-BE49-F238E27FC236}">
                <a16:creationId xmlns:a16="http://schemas.microsoft.com/office/drawing/2014/main" id="{48E9C4A1-6A48-A7A4-91E1-E22A99A49DCA}"/>
              </a:ext>
            </a:extLst>
          </p:cNvPr>
          <p:cNvSpPr txBox="1"/>
          <p:nvPr/>
        </p:nvSpPr>
        <p:spPr>
          <a:xfrm>
            <a:off x="631996" y="2031985"/>
            <a:ext cx="6094268" cy="2585323"/>
          </a:xfrm>
          <a:prstGeom prst="rect">
            <a:avLst/>
          </a:prstGeom>
          <a:noFill/>
        </p:spPr>
        <p:txBody>
          <a:bodyPr wrap="square">
            <a:spAutoFit/>
          </a:bodyPr>
          <a:lstStyle/>
          <a:p>
            <a:r>
              <a:rPr lang="en-US" b="1" dirty="0"/>
              <a:t>Training &amp; Administrative controls include </a:t>
            </a:r>
            <a:r>
              <a:rPr lang="en-US" dirty="0"/>
              <a:t>risk control plans, permits to work, work instructions, risk assessments, excavation checklists, fall prevention procedures, training in the use of EWP’s, harnesses, scaffolding and retrieval equipment, PPE fall arrest and lanyard systems</a:t>
            </a:r>
          </a:p>
          <a:p>
            <a:endParaRPr lang="en-US" dirty="0"/>
          </a:p>
          <a:p>
            <a:pPr algn="ctr"/>
            <a:r>
              <a:rPr lang="en-US" b="1" dirty="0"/>
              <a:t>Doing nothing is not an option</a:t>
            </a:r>
            <a:endParaRPr lang="en-NZ" dirty="0"/>
          </a:p>
          <a:p>
            <a:endParaRPr lang="en-NZ" dirty="0"/>
          </a:p>
          <a:p>
            <a:r>
              <a:rPr lang="en-NZ" dirty="0"/>
              <a:t>If you need any training speak to your Team Leader or Manager</a:t>
            </a:r>
          </a:p>
        </p:txBody>
      </p:sp>
    </p:spTree>
    <p:extLst>
      <p:ext uri="{BB962C8B-B14F-4D97-AF65-F5344CB8AC3E}">
        <p14:creationId xmlns:p14="http://schemas.microsoft.com/office/powerpoint/2010/main" val="1584110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a:xfrm>
            <a:off x="631996" y="269277"/>
            <a:ext cx="10928007" cy="846666"/>
          </a:xfrm>
        </p:spPr>
        <p:txBody>
          <a:bodyPr/>
          <a:lstStyle/>
          <a:p>
            <a:r>
              <a:rPr lang="en-US" dirty="0"/>
              <a:t>Working at Height – Fall Arrest and Fall Restraint</a:t>
            </a:r>
            <a:endParaRPr lang="en-NZ" dirty="0"/>
          </a:p>
        </p:txBody>
      </p:sp>
      <p:sp>
        <p:nvSpPr>
          <p:cNvPr id="4" name="TextBox 3">
            <a:extLst>
              <a:ext uri="{FF2B5EF4-FFF2-40B4-BE49-F238E27FC236}">
                <a16:creationId xmlns:a16="http://schemas.microsoft.com/office/drawing/2014/main" id="{7159828D-623B-4282-2047-DBC3F818314F}"/>
              </a:ext>
            </a:extLst>
          </p:cNvPr>
          <p:cNvSpPr txBox="1"/>
          <p:nvPr/>
        </p:nvSpPr>
        <p:spPr>
          <a:xfrm>
            <a:off x="6431341" y="1594533"/>
            <a:ext cx="5128662" cy="1754326"/>
          </a:xfrm>
          <a:prstGeom prst="rect">
            <a:avLst/>
          </a:prstGeom>
          <a:noFill/>
        </p:spPr>
        <p:txBody>
          <a:bodyPr wrap="square">
            <a:spAutoFit/>
          </a:bodyPr>
          <a:lstStyle/>
          <a:p>
            <a:r>
              <a:rPr lang="en-US" dirty="0"/>
              <a:t>Fall arrest systems should only be used if you can’t eliminate the risk of a fall. </a:t>
            </a:r>
          </a:p>
          <a:p>
            <a:endParaRPr lang="en-US" dirty="0"/>
          </a:p>
          <a:p>
            <a:r>
              <a:rPr lang="en-US" dirty="0"/>
              <a:t>These may include a personal safety harness, rope access system, industrial rope system, travel restraint system, or a catch platform. </a:t>
            </a:r>
          </a:p>
        </p:txBody>
      </p:sp>
      <p:sp>
        <p:nvSpPr>
          <p:cNvPr id="5" name="TextBox 4">
            <a:extLst>
              <a:ext uri="{FF2B5EF4-FFF2-40B4-BE49-F238E27FC236}">
                <a16:creationId xmlns:a16="http://schemas.microsoft.com/office/drawing/2014/main" id="{DA2E9C77-A065-949E-FDE5-C6FA67057786}"/>
              </a:ext>
            </a:extLst>
          </p:cNvPr>
          <p:cNvSpPr txBox="1"/>
          <p:nvPr/>
        </p:nvSpPr>
        <p:spPr>
          <a:xfrm>
            <a:off x="202541" y="948202"/>
            <a:ext cx="6094268" cy="646331"/>
          </a:xfrm>
          <a:prstGeom prst="rect">
            <a:avLst/>
          </a:prstGeom>
          <a:noFill/>
        </p:spPr>
        <p:txBody>
          <a:bodyPr wrap="square">
            <a:spAutoFit/>
          </a:bodyPr>
          <a:lstStyle/>
          <a:p>
            <a:r>
              <a:rPr lang="en-US" b="1" dirty="0"/>
              <a:t>A </a:t>
            </a:r>
            <a:r>
              <a:rPr lang="en-US" b="1" u="sng" dirty="0"/>
              <a:t>fall restraint system </a:t>
            </a:r>
            <a:r>
              <a:rPr lang="en-US" b="1" dirty="0"/>
              <a:t>is designed to prevent a worker from falling.</a:t>
            </a:r>
          </a:p>
        </p:txBody>
      </p:sp>
      <p:sp>
        <p:nvSpPr>
          <p:cNvPr id="7" name="TextBox 6">
            <a:extLst>
              <a:ext uri="{FF2B5EF4-FFF2-40B4-BE49-F238E27FC236}">
                <a16:creationId xmlns:a16="http://schemas.microsoft.com/office/drawing/2014/main" id="{817EC44A-894A-8017-8850-11F0CDF8B1B4}"/>
              </a:ext>
            </a:extLst>
          </p:cNvPr>
          <p:cNvSpPr txBox="1"/>
          <p:nvPr/>
        </p:nvSpPr>
        <p:spPr>
          <a:xfrm>
            <a:off x="6431341" y="925006"/>
            <a:ext cx="5423586" cy="646331"/>
          </a:xfrm>
          <a:prstGeom prst="rect">
            <a:avLst/>
          </a:prstGeom>
          <a:noFill/>
        </p:spPr>
        <p:txBody>
          <a:bodyPr wrap="square">
            <a:spAutoFit/>
          </a:bodyPr>
          <a:lstStyle/>
          <a:p>
            <a:r>
              <a:rPr lang="en-US" b="1" dirty="0"/>
              <a:t>A </a:t>
            </a:r>
            <a:r>
              <a:rPr lang="en-US" b="1" u="sng" dirty="0"/>
              <a:t>fall arrest system </a:t>
            </a:r>
            <a:r>
              <a:rPr lang="en-US" b="1" dirty="0"/>
              <a:t>is designed to support and hold a person in the event of a fall. </a:t>
            </a:r>
            <a:endParaRPr lang="en-NZ" b="1" dirty="0"/>
          </a:p>
        </p:txBody>
      </p:sp>
      <p:sp>
        <p:nvSpPr>
          <p:cNvPr id="9" name="TextBox 8">
            <a:extLst>
              <a:ext uri="{FF2B5EF4-FFF2-40B4-BE49-F238E27FC236}">
                <a16:creationId xmlns:a16="http://schemas.microsoft.com/office/drawing/2014/main" id="{0702FDC4-C35F-0693-F515-E3B69F679A95}"/>
              </a:ext>
            </a:extLst>
          </p:cNvPr>
          <p:cNvSpPr txBox="1"/>
          <p:nvPr/>
        </p:nvSpPr>
        <p:spPr>
          <a:xfrm>
            <a:off x="202541" y="4794910"/>
            <a:ext cx="10369043" cy="1200329"/>
          </a:xfrm>
          <a:prstGeom prst="rect">
            <a:avLst/>
          </a:prstGeom>
          <a:noFill/>
        </p:spPr>
        <p:txBody>
          <a:bodyPr wrap="square">
            <a:spAutoFit/>
          </a:bodyPr>
          <a:lstStyle/>
          <a:p>
            <a:r>
              <a:rPr lang="en-US" dirty="0"/>
              <a:t>All equipment must be currently certified and inspected prior to use. </a:t>
            </a:r>
          </a:p>
          <a:p>
            <a:r>
              <a:rPr lang="en-US" dirty="0"/>
              <a:t>All operators must have the right training for the task. </a:t>
            </a:r>
          </a:p>
          <a:p>
            <a:r>
              <a:rPr lang="en-US" dirty="0"/>
              <a:t>Equipment that is damaged or fails inspection for any reason must be locked and tagged out and removed from service.</a:t>
            </a:r>
            <a:endParaRPr lang="en-NZ" dirty="0"/>
          </a:p>
        </p:txBody>
      </p:sp>
      <p:sp>
        <p:nvSpPr>
          <p:cNvPr id="11" name="TextBox 10">
            <a:extLst>
              <a:ext uri="{FF2B5EF4-FFF2-40B4-BE49-F238E27FC236}">
                <a16:creationId xmlns:a16="http://schemas.microsoft.com/office/drawing/2014/main" id="{F097B331-2D96-55B5-A6E5-DD44F39F5622}"/>
              </a:ext>
            </a:extLst>
          </p:cNvPr>
          <p:cNvSpPr txBox="1"/>
          <p:nvPr/>
        </p:nvSpPr>
        <p:spPr>
          <a:xfrm>
            <a:off x="202541" y="1663894"/>
            <a:ext cx="5678714" cy="369332"/>
          </a:xfrm>
          <a:prstGeom prst="rect">
            <a:avLst/>
          </a:prstGeom>
          <a:noFill/>
        </p:spPr>
        <p:txBody>
          <a:bodyPr wrap="square">
            <a:spAutoFit/>
          </a:bodyPr>
          <a:lstStyle/>
          <a:p>
            <a:r>
              <a:rPr lang="en-US" dirty="0"/>
              <a:t>It typically consists of a harness, lifeline, and anchor point.</a:t>
            </a:r>
            <a:endParaRPr lang="en-NZ" dirty="0"/>
          </a:p>
        </p:txBody>
      </p:sp>
      <p:pic>
        <p:nvPicPr>
          <p:cNvPr id="12" name="Picture 11">
            <a:extLst>
              <a:ext uri="{FF2B5EF4-FFF2-40B4-BE49-F238E27FC236}">
                <a16:creationId xmlns:a16="http://schemas.microsoft.com/office/drawing/2014/main" id="{BC4FB078-129F-A235-8246-B8919409A2F3}"/>
              </a:ext>
            </a:extLst>
          </p:cNvPr>
          <p:cNvPicPr>
            <a:picLocks noChangeAspect="1"/>
          </p:cNvPicPr>
          <p:nvPr/>
        </p:nvPicPr>
        <p:blipFill rotWithShape="1">
          <a:blip r:embed="rId2"/>
          <a:srcRect b="3858"/>
          <a:stretch/>
        </p:blipFill>
        <p:spPr>
          <a:xfrm>
            <a:off x="10365169" y="3429000"/>
            <a:ext cx="1705722" cy="1639916"/>
          </a:xfrm>
          <a:prstGeom prst="rect">
            <a:avLst/>
          </a:prstGeom>
        </p:spPr>
      </p:pic>
      <p:sp>
        <p:nvSpPr>
          <p:cNvPr id="13" name="TextBox 12">
            <a:extLst>
              <a:ext uri="{FF2B5EF4-FFF2-40B4-BE49-F238E27FC236}">
                <a16:creationId xmlns:a16="http://schemas.microsoft.com/office/drawing/2014/main" id="{2A61F54A-2567-39C4-573A-CD3DD7436D8A}"/>
              </a:ext>
            </a:extLst>
          </p:cNvPr>
          <p:cNvSpPr txBox="1"/>
          <p:nvPr/>
        </p:nvSpPr>
        <p:spPr>
          <a:xfrm>
            <a:off x="10227602" y="4616647"/>
            <a:ext cx="2059252" cy="1384995"/>
          </a:xfrm>
          <a:prstGeom prst="rect">
            <a:avLst/>
          </a:prstGeom>
          <a:noFill/>
        </p:spPr>
        <p:txBody>
          <a:bodyPr wrap="square" rtlCol="0">
            <a:spAutoFit/>
          </a:bodyPr>
          <a:lstStyle/>
          <a:p>
            <a:r>
              <a:rPr lang="en-NZ" sz="1200" b="1" i="1" dirty="0">
                <a:solidFill>
                  <a:srgbClr val="00B0B9"/>
                </a:solidFill>
              </a:rPr>
              <a:t>Discussion points:</a:t>
            </a:r>
          </a:p>
          <a:p>
            <a:r>
              <a:rPr lang="en-NZ" sz="1200" i="1" dirty="0">
                <a:solidFill>
                  <a:srgbClr val="00B0B9"/>
                </a:solidFill>
              </a:rPr>
              <a:t>Have you got a harness or lanyard? Is it in good condition?</a:t>
            </a:r>
          </a:p>
          <a:p>
            <a:r>
              <a:rPr lang="en-NZ" sz="1200" i="1" dirty="0">
                <a:solidFill>
                  <a:srgbClr val="00B0B9"/>
                </a:solidFill>
              </a:rPr>
              <a:t>Take a moment to check your training – in need of a refresher? </a:t>
            </a:r>
          </a:p>
        </p:txBody>
      </p:sp>
      <p:pic>
        <p:nvPicPr>
          <p:cNvPr id="4098" name="Picture 2" descr="Fall Arrest vs Fall Restraint">
            <a:extLst>
              <a:ext uri="{FF2B5EF4-FFF2-40B4-BE49-F238E27FC236}">
                <a16:creationId xmlns:a16="http://schemas.microsoft.com/office/drawing/2014/main" id="{88052E90-DFCF-4FA1-3627-241B8E3966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749" y="2162926"/>
            <a:ext cx="4362171" cy="245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06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en-US" dirty="0"/>
              <a:t>Topic of the month – Working at Height </a:t>
            </a:r>
            <a:endParaRPr lang="en-NZ" dirty="0"/>
          </a:p>
        </p:txBody>
      </p:sp>
      <p:pic>
        <p:nvPicPr>
          <p:cNvPr id="14" name="Online Media 13" title="Managing Risk in Construction - Working at Height">
            <a:hlinkClick r:id="" action="ppaction://media"/>
            <a:extLst>
              <a:ext uri="{FF2B5EF4-FFF2-40B4-BE49-F238E27FC236}">
                <a16:creationId xmlns:a16="http://schemas.microsoft.com/office/drawing/2014/main" id="{4665B1E8-73BE-C2AF-A289-3CF6B22A727B}"/>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49768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theme/theme1.xml><?xml version="1.0" encoding="utf-8"?>
<a:theme xmlns:a="http://schemas.openxmlformats.org/drawingml/2006/main" name="Wellington Water 3">
  <a:themeElements>
    <a:clrScheme name="Custom 1">
      <a:dk1>
        <a:srgbClr val="0A5075"/>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tec Moments">
  <a:themeElements>
    <a:clrScheme name="Stantec 1">
      <a:dk1>
        <a:srgbClr val="222222"/>
      </a:dk1>
      <a:lt1>
        <a:sysClr val="window" lastClr="FFFFFF"/>
      </a:lt1>
      <a:dk2>
        <a:srgbClr val="ED7000"/>
      </a:dk2>
      <a:lt2>
        <a:srgbClr val="333333"/>
      </a:lt2>
      <a:accent1>
        <a:srgbClr val="636363"/>
      </a:accent1>
      <a:accent2>
        <a:srgbClr val="A1A1A1"/>
      </a:accent2>
      <a:accent3>
        <a:srgbClr val="D1D1D1"/>
      </a:accent3>
      <a:accent4>
        <a:srgbClr val="007DA3"/>
      </a:accent4>
      <a:accent5>
        <a:srgbClr val="E9C5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Subactivity xmlns="4f9c820c-e7e2-444d-97ee-45f2b3485c1d" xsi:nil="true"/>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PRAText5 xmlns="4f9c820c-e7e2-444d-97ee-45f2b3485c1d" xsi:nil="true"/>
    <Level2 xmlns="c91a514c-9034-4fa3-897a-8352025b26ed">NA</Level2>
    <Activity xmlns="4f9c820c-e7e2-444d-97ee-45f2b3485c1d">Health and Safety</Activity>
    <AggregationStatus xmlns="4f9c820c-e7e2-444d-97ee-45f2b3485c1d">Normal</AggregationStatus>
    <CategoryValue xmlns="4f9c820c-e7e2-444d-97ee-45f2b3485c1d">NA</CategoryValue>
    <PRADate2 xmlns="4f9c820c-e7e2-444d-97ee-45f2b3485c1d" xsi:nil="true"/>
    <Case xmlns="4f9c820c-e7e2-444d-97ee-45f2b3485c1d">NA</Case>
    <PRAText1 xmlns="4f9c820c-e7e2-444d-97ee-45f2b3485c1d" xsi:nil="true"/>
    <PRAText4 xmlns="4f9c820c-e7e2-444d-97ee-45f2b3485c1d" xsi:nil="true"/>
    <Level3 xmlns="c91a514c-9034-4fa3-897a-8352025b26ed" xsi:nil="true"/>
    <Team xmlns="c91a514c-9034-4fa3-897a-8352025b26ed">Health and Safety Team</Team>
    <Project xmlns="4f9c820c-e7e2-444d-97ee-45f2b3485c1d">NA</Project>
    <FunctionGroup xmlns="4f9c820c-e7e2-444d-97ee-45f2b3485c1d">NA</FunctionGroup>
    <Function xmlns="4f9c820c-e7e2-444d-97ee-45f2b3485c1d">How we Work</Function>
    <TaxCatchAll xmlns="cab9f0c5-8a3f-4271-9bc9-990b74768ed0" xsi:nil="true"/>
    <RelatedPeople xmlns="4f9c820c-e7e2-444d-97ee-45f2b3485c1d">
      <UserInfo>
        <DisplayName/>
        <AccountId xsi:nil="true"/>
        <AccountType/>
      </UserInfo>
    </RelatedPeople>
    <AggregationNarrative xmlns="725c79e5-42ce-4aa0-ac78-b6418001f0d2" xsi:nil="true"/>
    <Channel xmlns="c91a514c-9034-4fa3-897a-8352025b26ed">General</Channel>
    <PRAType xmlns="4f9c820c-e7e2-444d-97ee-45f2b3485c1d">Doc</PRAType>
    <PRADate1 xmlns="4f9c820c-e7e2-444d-97ee-45f2b3485c1d" xsi:nil="true"/>
    <DocumentType xmlns="4f9c820c-e7e2-444d-97ee-45f2b3485c1d" xsi:nil="true"/>
    <PRAText3 xmlns="4f9c820c-e7e2-444d-97ee-45f2b3485c1d" xsi:nil="true"/>
    <lcf76f155ced4ddcb4097134ff3c332f xmlns="ddde2884-b7dc-42a3-8ad8-e8b8b55baca5">
      <Terms xmlns="http://schemas.microsoft.com/office/infopath/2007/PartnerControls"/>
    </lcf76f155ced4ddcb4097134ff3c332f>
    <Year xmlns="c91a514c-9034-4fa3-897a-8352025b26ed">NA</Year>
    <Narrative xmlns="4f9c820c-e7e2-444d-97ee-45f2b3485c1d" xsi:nil="true"/>
    <CategoryName xmlns="4f9c820c-e7e2-444d-97ee-45f2b3485c1d">Health and Safety Monthly Update</CategoryName>
    <PRADateTrigger xmlns="4f9c820c-e7e2-444d-97ee-45f2b3485c1d" xsi:nil="true"/>
    <PRAText2 xmlns="4f9c820c-e7e2-444d-97ee-45f2b3485c1d" xsi:nil="true"/>
    <SharedWithUsers xmlns="cab9f0c5-8a3f-4271-9bc9-990b74768ed0">
      <UserInfo>
        <DisplayName>Robert Mackie</DisplayName>
        <AccountId>16</AccountId>
        <AccountType/>
      </UserInfo>
      <UserInfo>
        <DisplayName>Rachelle Frickleton</DisplayName>
        <AccountId>276</AccountId>
        <AccountType/>
      </UserInfo>
      <UserInfo>
        <DisplayName>Rachel Goodfellow</DisplayName>
        <AccountId>141</AccountId>
        <AccountType/>
      </UserInfo>
      <UserInfo>
        <DisplayName>Alisha Paul</DisplayName>
        <AccountId>186</AccountId>
        <AccountType/>
      </UserInfo>
      <UserInfo>
        <DisplayName>Chris Anderson</DisplayName>
        <AccountId>25</AccountId>
        <AccountType/>
      </UserInfo>
      <UserInfo>
        <DisplayName>Luke Taylor</DisplayName>
        <AccountId>27</AccountId>
        <AccountType/>
      </UserInfo>
      <UserInfo>
        <DisplayName>Jono Lowe</DisplayName>
        <AccountId>182</AccountId>
        <AccountType/>
      </UserInfo>
      <UserInfo>
        <DisplayName>Joanna Isaac</DisplayName>
        <AccountId>299</AccountId>
        <AccountType/>
      </UserInfo>
      <UserInfo>
        <DisplayName>Nick Oldham</DisplayName>
        <AccountId>78</AccountId>
        <AccountType/>
      </UserInfo>
      <UserInfo>
        <DisplayName>Marcus Gatara</DisplayName>
        <AccountId>454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eDocument" ma:contentTypeID="0x0101001E94C3B72383DE4DAA17349E0BBF252600DECE03BD6F4EA34696A9CFFAD46152D3" ma:contentTypeVersion="155" ma:contentTypeDescription="Create a new document." ma:contentTypeScope="" ma:versionID="1c2e4519e1b000a2039e0f11619985e5">
  <xsd:schema xmlns:xsd="http://www.w3.org/2001/XMLSchema" xmlns:xs="http://www.w3.org/2001/XMLSchema" xmlns:p="http://schemas.microsoft.com/office/2006/metadata/properties" xmlns:ns2="4f9c820c-e7e2-444d-97ee-45f2b3485c1d" xmlns:ns3="15ffb055-6eb4-45a1-bc20-bf2ac0d420da" xmlns:ns4="725c79e5-42ce-4aa0-ac78-b6418001f0d2" xmlns:ns5="c91a514c-9034-4fa3-897a-8352025b26ed" xmlns:ns6="ddde2884-b7dc-42a3-8ad8-e8b8b55baca5" xmlns:ns7="cab9f0c5-8a3f-4271-9bc9-990b74768ed0" targetNamespace="http://schemas.microsoft.com/office/2006/metadata/properties" ma:root="true" ma:fieldsID="f49918aa3f01f89c22ceff5a85be51cf" ns2:_="" ns3:_="" ns4:_="" ns5:_="" ns6:_="" ns7:_="">
    <xsd:import namespace="4f9c820c-e7e2-444d-97ee-45f2b3485c1d"/>
    <xsd:import namespace="15ffb055-6eb4-45a1-bc20-bf2ac0d420da"/>
    <xsd:import namespace="725c79e5-42ce-4aa0-ac78-b6418001f0d2"/>
    <xsd:import namespace="c91a514c-9034-4fa3-897a-8352025b26ed"/>
    <xsd:import namespace="ddde2884-b7dc-42a3-8ad8-e8b8b55baca5"/>
    <xsd:import namespace="cab9f0c5-8a3f-4271-9bc9-990b74768ed0"/>
    <xsd:element name="properties">
      <xsd:complexType>
        <xsd:sequence>
          <xsd:element name="documentManagement">
            <xsd:complexType>
              <xsd:all>
                <xsd:element ref="ns2:DocumentType" minOccurs="0"/>
                <xsd:element ref="ns3:KeyWords" minOccurs="0"/>
                <xsd:element ref="ns2:Narrative" minOccurs="0"/>
                <xsd:element ref="ns3:SecurityClassification" minOccurs="0"/>
                <xsd:element ref="ns2:Subactivity" minOccurs="0"/>
                <xsd:element ref="ns2:Case" minOccurs="0"/>
                <xsd:element ref="ns2:RelatedPeople" minOccurs="0"/>
                <xsd:element ref="ns2:CategoryName" minOccurs="0"/>
                <xsd:element ref="ns2:CategoryValue" minOccurs="0"/>
                <xsd:element ref="ns2:BusinessValue" minOccurs="0"/>
                <xsd:element ref="ns2:FunctionGroup" minOccurs="0"/>
                <xsd:element ref="ns2:Function" minOccurs="0"/>
                <xsd:element ref="ns2:PRAType" minOccurs="0"/>
                <xsd:element ref="ns2:PRADate1" minOccurs="0"/>
                <xsd:element ref="ns2:PRADate2" minOccurs="0"/>
                <xsd:element ref="ns2:PRADate3" minOccurs="0"/>
                <xsd:element ref="ns2:PRADateDisposal" minOccurs="0"/>
                <xsd:element ref="ns2:PRADateTrigger" minOccurs="0"/>
                <xsd:element ref="ns2:PRAText1" minOccurs="0"/>
                <xsd:element ref="ns2:PRAText2" minOccurs="0"/>
                <xsd:element ref="ns2:PRAText3" minOccurs="0"/>
                <xsd:element ref="ns2:PRAText4" minOccurs="0"/>
                <xsd:element ref="ns2:PRAText5" minOccurs="0"/>
                <xsd:element ref="ns2:AggregationStatus" minOccurs="0"/>
                <xsd:element ref="ns2:Project" minOccurs="0"/>
                <xsd:element ref="ns2:Activity" minOccurs="0"/>
                <xsd:element ref="ns4:AggregationNarrative" minOccurs="0"/>
                <xsd:element ref="ns5:Channel" minOccurs="0"/>
                <xsd:element ref="ns5:Team" minOccurs="0"/>
                <xsd:element ref="ns5:Level2" minOccurs="0"/>
                <xsd:element ref="ns5:Level3" minOccurs="0"/>
                <xsd:element ref="ns5:Year" minOccurs="0"/>
                <xsd:element ref="ns6:MediaServiceMetadata" minOccurs="0"/>
                <xsd:element ref="ns6:MediaServiceFastMetadata" minOccurs="0"/>
                <xsd:element ref="ns6:MediaServiceAutoKeyPoints" minOccurs="0"/>
                <xsd:element ref="ns6:MediaServiceKeyPoints" minOccurs="0"/>
                <xsd:element ref="ns7:SharedWithUsers" minOccurs="0"/>
                <xsd:element ref="ns7:SharedWithDetails" minOccurs="0"/>
                <xsd:element ref="ns6:MediaLengthInSeconds" minOccurs="0"/>
                <xsd:element ref="ns6:MediaServiceAutoTags" minOccurs="0"/>
                <xsd:element ref="ns6:MediaServiceOCR" minOccurs="0"/>
                <xsd:element ref="ns6:MediaServiceGenerationTime" minOccurs="0"/>
                <xsd:element ref="ns6:MediaServiceEventHashCode" minOccurs="0"/>
                <xsd:element ref="ns6:MediaServiceDateTaken" minOccurs="0"/>
                <xsd:element ref="ns7:TaxCatchAll" minOccurs="0"/>
                <xsd:element ref="ns6:lcf76f155ced4ddcb4097134ff3c332f" minOccurs="0"/>
                <xsd:element ref="ns6:MediaServiceLocation" minOccurs="0"/>
                <xsd:element ref="ns6:MediaServiceObjectDetectorVersions" minOccurs="0"/>
                <xsd:element ref="ns6: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8" nillable="true" ma:displayName="Document Type" ma:format="Dropdown" ma:internalName="DocumentType">
      <xsd:simpleType>
        <xsd:union memberTypes="dms:Text">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union>
      </xsd:simpleType>
    </xsd:element>
    <xsd:element name="Narrative" ma:index="10" nillable="true" ma:displayName="Narrative" ma:hidden="true" ma:internalName="Narrative" ma:readOnly="false">
      <xsd:simpleType>
        <xsd:restriction base="dms:Note"/>
      </xsd:simpleType>
    </xsd:element>
    <xsd:element name="Subactivity" ma:index="12" nillable="true" ma:displayName="Subactivity" ma:default="" ma:hidden="true" ma:internalName="Subactivity" ma:readOnly="false">
      <xsd:simpleType>
        <xsd:restriction base="dms:Text">
          <xsd:maxLength value="255"/>
        </xsd:restriction>
      </xsd:simpleType>
    </xsd:element>
    <xsd:element name="Case" ma:index="13" nillable="true" ma:displayName="Case" ma:default="NA" ma:hidden="true" ma:internalName="Case" ma:readOnly="false">
      <xsd:simpleType>
        <xsd:restriction base="dms:Text">
          <xsd:maxLength value="255"/>
        </xsd:restriction>
      </xsd:simpleType>
    </xsd:element>
    <xsd:element name="RelatedPeople" ma:index="14"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5" nillable="true" ma:displayName="Category 1" ma:default="NA" ma:hidden="true" ma:internalName="CategoryName" ma:readOnly="false">
      <xsd:simpleType>
        <xsd:restriction base="dms:Text">
          <xsd:maxLength value="255"/>
        </xsd:restriction>
      </xsd:simpleType>
    </xsd:element>
    <xsd:element name="CategoryValue" ma:index="16" nillable="true" ma:displayName="Category 2" ma:default="NA" ma:hidden="true" ma:internalName="CategoryValue" ma:readOnly="false">
      <xsd:simpleType>
        <xsd:restriction base="dms:Text">
          <xsd:maxLength value="255"/>
        </xsd:restriction>
      </xsd:simpleType>
    </xsd:element>
    <xsd:element name="BusinessValue" ma:index="17" nillable="true" ma:displayName="Business Value" ma:hidden="true" ma:internalName="BusinessValue" ma:readOnly="false">
      <xsd:simpleType>
        <xsd:restriction base="dms:Text">
          <xsd:maxLength value="255"/>
        </xsd:restriction>
      </xsd:simpleType>
    </xsd:element>
    <xsd:element name="FunctionGroup" ma:index="18" nillable="true" ma:displayName="Function Group" ma:default="NA" ma:hidden="true" ma:internalName="FunctionGroup" ma:readOnly="false">
      <xsd:simpleType>
        <xsd:restriction base="dms:Text">
          <xsd:maxLength value="255"/>
        </xsd:restriction>
      </xsd:simpleType>
    </xsd:element>
    <xsd:element name="Function" ma:index="19" nillable="true" ma:displayName="Function" ma:default="How we Work" ma:hidden="true" ma:internalName="Function" ma:readOnly="false">
      <xsd:simpleType>
        <xsd:restriction base="dms:Text">
          <xsd:maxLength value="255"/>
        </xsd:restriction>
      </xsd:simpleType>
    </xsd:element>
    <xsd:element name="PRAType" ma:index="20" nillable="true" ma:displayName="PRA Type" ma:default="Doc" ma:hidden="true" ma:indexed="true" ma:internalName="PRAType">
      <xsd:simpleType>
        <xsd:restriction base="dms:Text">
          <xsd:maxLength value="255"/>
        </xsd:restriction>
      </xsd:simpleType>
    </xsd:element>
    <xsd:element name="PRADate1" ma:index="21" nillable="true" ma:displayName="PRA Date 1" ma:format="DateOnly" ma:hidden="true" ma:internalName="PRADate1" ma:readOnly="false">
      <xsd:simpleType>
        <xsd:restriction base="dms:DateTime"/>
      </xsd:simpleType>
    </xsd:element>
    <xsd:element name="PRADate2" ma:index="22" nillable="true" ma:displayName="PRA Date 2" ma:format="DateOnly" ma:hidden="true" ma:internalName="PRADate2" ma:readOnly="false">
      <xsd:simpleType>
        <xsd:restriction base="dms:DateTime"/>
      </xsd:simpleType>
    </xsd:element>
    <xsd:element name="PRADate3" ma:index="23" nillable="true" ma:displayName="PRA Date 3" ma:format="DateOnly" ma:hidden="true" ma:internalName="PRADate3" ma:readOnly="false">
      <xsd:simpleType>
        <xsd:restriction base="dms:DateTime"/>
      </xsd:simpleType>
    </xsd:element>
    <xsd:element name="PRADateDisposal" ma:index="24" nillable="true" ma:displayName="PRA Date Disposal" ma:format="DateOnly" ma:hidden="true" ma:internalName="PRADateDisposal" ma:readOnly="false">
      <xsd:simpleType>
        <xsd:restriction base="dms:DateTime"/>
      </xsd:simpleType>
    </xsd:element>
    <xsd:element name="PRADateTrigger" ma:index="25" nillable="true" ma:displayName="PRA Date Trigger" ma:format="DateOnly" ma:hidden="true" ma:internalName="PRADateTrigger" ma:readOnly="false">
      <xsd:simpleType>
        <xsd:restriction base="dms:DateTime"/>
      </xsd:simpleType>
    </xsd:element>
    <xsd:element name="PRAText1" ma:index="26" nillable="true" ma:displayName="PRA Text 1" ma:hidden="true" ma:internalName="PRAText1" ma:readOnly="false">
      <xsd:simpleType>
        <xsd:restriction base="dms:Text">
          <xsd:maxLength value="255"/>
        </xsd:restriction>
      </xsd:simpleType>
    </xsd:element>
    <xsd:element name="PRAText2" ma:index="27" nillable="true" ma:displayName="PRA Text 2" ma:hidden="true" ma:internalName="PRAText2" ma:readOnly="false">
      <xsd:simpleType>
        <xsd:restriction base="dms:Text">
          <xsd:maxLength value="255"/>
        </xsd:restriction>
      </xsd:simpleType>
    </xsd:element>
    <xsd:element name="PRAText3" ma:index="28" nillable="true" ma:displayName="PRA Text 3" ma:hidden="true" ma:internalName="PRAText3" ma:readOnly="false">
      <xsd:simpleType>
        <xsd:restriction base="dms:Text">
          <xsd:maxLength value="255"/>
        </xsd:restriction>
      </xsd:simpleType>
    </xsd:element>
    <xsd:element name="PRAText4" ma:index="29" nillable="true" ma:displayName="PRA Text 4" ma:hidden="true" ma:internalName="PRAText4" ma:readOnly="false">
      <xsd:simpleType>
        <xsd:restriction base="dms:Text">
          <xsd:maxLength value="255"/>
        </xsd:restriction>
      </xsd:simpleType>
    </xsd:element>
    <xsd:element name="PRAText5" ma:index="30" nillable="true" ma:displayName="PRA Text 5" ma:hidden="true" ma:internalName="PRAText5" ma:readOnly="false">
      <xsd:simpleType>
        <xsd:restriction base="dms:Text">
          <xsd:maxLength value="255"/>
        </xsd:restriction>
      </xsd:simpleType>
    </xsd:element>
    <xsd:element name="AggregationStatus" ma:index="31" nillable="true" ma:displayName="Aggregation Status" ma:default="Normal" ma:format="Dropdown"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Project" ma:index="32" nillable="true" ma:displayName="Project" ma:default="NA" ma:hidden="true" ma:internalName="Project" ma:readOnly="false">
      <xsd:simpleType>
        <xsd:restriction base="dms:Text">
          <xsd:maxLength value="255"/>
        </xsd:restriction>
      </xsd:simpleType>
    </xsd:element>
    <xsd:element name="Activity" ma:index="33" nillable="true" ma:displayName="Activity" ma:default="Health and Safety"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9" nillable="true" ma:displayName="Key Words" ma:hidden="true" ma:internalName="KeyWords" ma:readOnly="false">
      <xsd:simpleType>
        <xsd:restriction base="dms:Note"/>
      </xsd:simpleType>
    </xsd:element>
    <xsd:element name="SecurityClassification" ma:index="11"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4"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5" nillable="true" ma:displayName="Channel" ma:default="NA" ma:hidden="true" ma:internalName="Channel" ma:readOnly="false">
      <xsd:simpleType>
        <xsd:restriction base="dms:Text">
          <xsd:maxLength value="255"/>
        </xsd:restriction>
      </xsd:simpleType>
    </xsd:element>
    <xsd:element name="Team" ma:index="36" nillable="true" ma:displayName="Team" ma:default="Health and Safety Team" ma:hidden="true" ma:internalName="Team" ma:readOnly="false">
      <xsd:simpleType>
        <xsd:restriction base="dms:Text">
          <xsd:maxLength value="255"/>
        </xsd:restriction>
      </xsd:simpleType>
    </xsd:element>
    <xsd:element name="Level2" ma:index="37" nillable="true" ma:displayName="Level2" ma:default="NA" ma:hidden="true" ma:internalName="Level2" ma:readOnly="false">
      <xsd:simpleType>
        <xsd:restriction base="dms:Text">
          <xsd:maxLength value="255"/>
        </xsd:restriction>
      </xsd:simpleType>
    </xsd:element>
    <xsd:element name="Level3" ma:index="38" nillable="true" ma:displayName="Level3" ma:hidden="true" ma:internalName="Level3" ma:readOnly="false">
      <xsd:simpleType>
        <xsd:restriction base="dms:Text">
          <xsd:maxLength value="255"/>
        </xsd:restriction>
      </xsd:simpleType>
    </xsd:element>
    <xsd:element name="Year" ma:index="39" nillable="true" ma:displayName="Year" ma:default="NA" ma:hidden="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de2884-b7dc-42a3-8ad8-e8b8b55baca5" elementFormDefault="qualified">
    <xsd:import namespace="http://schemas.microsoft.com/office/2006/documentManagement/types"/>
    <xsd:import namespace="http://schemas.microsoft.com/office/infopath/2007/PartnerControls"/>
    <xsd:element name="MediaServiceMetadata" ma:index="40" nillable="true" ma:displayName="MediaServiceMetadata" ma:hidden="true" ma:internalName="MediaServiceMetadata" ma:readOnly="true">
      <xsd:simpleType>
        <xsd:restriction base="dms:Note"/>
      </xsd:simpleType>
    </xsd:element>
    <xsd:element name="MediaServiceFastMetadata" ma:index="41" nillable="true" ma:displayName="MediaServiceFastMetadata" ma:hidden="true" ma:internalName="MediaServiceFastMetadata" ma:readOnly="true">
      <xsd:simpleType>
        <xsd:restriction base="dms:Note"/>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element name="MediaLengthInSeconds" ma:index="46" nillable="true" ma:displayName="MediaLengthInSeconds" ma:hidden="true" ma:internalName="MediaLengthInSeconds" ma:readOnly="true">
      <xsd:simpleType>
        <xsd:restriction base="dms:Unknown"/>
      </xsd:simpleType>
    </xsd:element>
    <xsd:element name="MediaServiceAutoTags" ma:index="47" nillable="true" ma:displayName="Tags" ma:internalName="MediaServiceAutoTags" ma:readOnly="true">
      <xsd:simpleType>
        <xsd:restriction base="dms:Text"/>
      </xsd:simpleType>
    </xsd:element>
    <xsd:element name="MediaServiceOCR" ma:index="48" nillable="true" ma:displayName="Extracted Text" ma:internalName="MediaServiceOCR" ma:readOnly="true">
      <xsd:simpleType>
        <xsd:restriction base="dms:Note">
          <xsd:maxLength value="255"/>
        </xsd:restriction>
      </xsd:simpleType>
    </xsd:element>
    <xsd:element name="MediaServiceGenerationTime" ma:index="49" nillable="true" ma:displayName="MediaServiceGenerationTime" ma:hidden="true" ma:internalName="MediaServiceGenerationTime" ma:readOnly="true">
      <xsd:simpleType>
        <xsd:restriction base="dms:Text"/>
      </xsd:simpleType>
    </xsd:element>
    <xsd:element name="MediaServiceEventHashCode" ma:index="50" nillable="true" ma:displayName="MediaServiceEventHashCode" ma:hidden="true" ma:internalName="MediaServiceEventHashCode" ma:readOnly="true">
      <xsd:simpleType>
        <xsd:restriction base="dms:Text"/>
      </xsd:simpleType>
    </xsd:element>
    <xsd:element name="MediaServiceDateTaken" ma:index="51" nillable="true" ma:displayName="MediaServiceDateTaken" ma:hidden="true" ma:internalName="MediaServiceDateTaken" ma:readOnly="true">
      <xsd:simpleType>
        <xsd:restriction base="dms:Text"/>
      </xsd:simpleType>
    </xsd:element>
    <xsd:element name="lcf76f155ced4ddcb4097134ff3c332f" ma:index="54" nillable="true" ma:taxonomy="true" ma:internalName="lcf76f155ced4ddcb4097134ff3c332f" ma:taxonomyFieldName="MediaServiceImageTags" ma:displayName="Image Tags" ma:readOnly="false" ma:fieldId="{5cf76f15-5ced-4ddc-b409-7134ff3c332f}" ma:taxonomyMulti="true" ma:sspId="56e53707-7522-441b-8637-463bf7c35b09" ma:termSetId="09814cd3-568e-fe90-9814-8d621ff8fb84" ma:anchorId="fba54fb3-c3e1-fe81-a776-ca4b69148c4d" ma:open="true" ma:isKeyword="false">
      <xsd:complexType>
        <xsd:sequence>
          <xsd:element ref="pc:Terms" minOccurs="0" maxOccurs="1"/>
        </xsd:sequence>
      </xsd:complexType>
    </xsd:element>
    <xsd:element name="MediaServiceLocation" ma:index="55" nillable="true" ma:displayName="Location" ma:internalName="MediaServiceLocation" ma:readOnly="true">
      <xsd:simpleType>
        <xsd:restriction base="dms:Text"/>
      </xsd:simpleType>
    </xsd:element>
    <xsd:element name="MediaServiceObjectDetectorVersions" ma:index="56" nillable="true" ma:displayName="MediaServiceObjectDetectorVersions" ma:hidden="true" ma:indexed="true" ma:internalName="MediaServiceObjectDetectorVersions" ma:readOnly="true">
      <xsd:simpleType>
        <xsd:restriction base="dms:Text"/>
      </xsd:simpleType>
    </xsd:element>
    <xsd:element name="MediaServiceSearchProperties" ma:index="5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b9f0c5-8a3f-4271-9bc9-990b74768ed0" elementFormDefault="qualified">
    <xsd:import namespace="http://schemas.microsoft.com/office/2006/documentManagement/types"/>
    <xsd:import namespace="http://schemas.microsoft.com/office/infopath/2007/PartnerControls"/>
    <xsd:element name="SharedWithUsers" ma:index="4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5" nillable="true" ma:displayName="Shared With Details" ma:internalName="SharedWithDetails" ma:readOnly="true">
      <xsd:simpleType>
        <xsd:restriction base="dms:Note">
          <xsd:maxLength value="255"/>
        </xsd:restriction>
      </xsd:simpleType>
    </xsd:element>
    <xsd:element name="TaxCatchAll" ma:index="52" nillable="true" ma:displayName="Taxonomy Catch All Column" ma:hidden="true" ma:list="{0c23be9c-6560-424b-a471-297b6f8b331d}" ma:internalName="TaxCatchAll" ma:showField="CatchAllData" ma:web="cab9f0c5-8a3f-4271-9bc9-990b74768e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989706-372E-4F71-B2D7-923C72DEA403}">
  <ds:schemaRefs>
    <ds:schemaRef ds:uri="http://schemas.microsoft.com/office/2006/metadata/longProperties"/>
  </ds:schemaRefs>
</ds:datastoreItem>
</file>

<file path=customXml/itemProps2.xml><?xml version="1.0" encoding="utf-8"?>
<ds:datastoreItem xmlns:ds="http://schemas.openxmlformats.org/officeDocument/2006/customXml" ds:itemID="{3FE6954B-2355-4A79-9CF5-99D03C7DF229}">
  <ds:schemaRefs>
    <ds:schemaRef ds:uri="15ffb055-6eb4-45a1-bc20-bf2ac0d420da"/>
    <ds:schemaRef ds:uri="4f9c820c-e7e2-444d-97ee-45f2b3485c1d"/>
    <ds:schemaRef ds:uri="725c79e5-42ce-4aa0-ac78-b6418001f0d2"/>
    <ds:schemaRef ds:uri="c91a514c-9034-4fa3-897a-8352025b26ed"/>
    <ds:schemaRef ds:uri="cab9f0c5-8a3f-4271-9bc9-990b74768ed0"/>
    <ds:schemaRef ds:uri="ddde2884-b7dc-42a3-8ad8-e8b8b55bac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95FB89A-2A72-4A79-9DA1-4437EBD28F2E}">
  <ds:schemaRefs>
    <ds:schemaRef ds:uri="http://schemas.microsoft.com/sharepoint/v3/contenttype/forms"/>
  </ds:schemaRefs>
</ds:datastoreItem>
</file>

<file path=customXml/itemProps4.xml><?xml version="1.0" encoding="utf-8"?>
<ds:datastoreItem xmlns:ds="http://schemas.openxmlformats.org/officeDocument/2006/customXml" ds:itemID="{6CAD746D-2CC1-43B0-BD57-8DC6DA9CAA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9c820c-e7e2-444d-97ee-45f2b3485c1d"/>
    <ds:schemaRef ds:uri="15ffb055-6eb4-45a1-bc20-bf2ac0d420da"/>
    <ds:schemaRef ds:uri="725c79e5-42ce-4aa0-ac78-b6418001f0d2"/>
    <ds:schemaRef ds:uri="c91a514c-9034-4fa3-897a-8352025b26ed"/>
    <ds:schemaRef ds:uri="ddde2884-b7dc-42a3-8ad8-e8b8b55baca5"/>
    <ds:schemaRef ds:uri="cab9f0c5-8a3f-4271-9bc9-990b74768e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957</TotalTime>
  <Words>754</Words>
  <Application>Microsoft Office PowerPoint</Application>
  <PresentationFormat>Widescreen</PresentationFormat>
  <Paragraphs>78</Paragraphs>
  <Slides>11</Slides>
  <Notes>3</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Century Gothic</vt:lpstr>
      <vt:lpstr>Karbon Bold</vt:lpstr>
      <vt:lpstr>Verdana</vt:lpstr>
      <vt:lpstr>Wellington Water 3</vt:lpstr>
      <vt:lpstr>Stantec Moments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Design with Nic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 Porteous</dc:creator>
  <cp:lastModifiedBy>Sophie Jones</cp:lastModifiedBy>
  <cp:revision>4</cp:revision>
  <cp:lastPrinted>2019-08-14T22:34:57Z</cp:lastPrinted>
  <dcterms:created xsi:type="dcterms:W3CDTF">2015-03-22T22:23:18Z</dcterms:created>
  <dcterms:modified xsi:type="dcterms:W3CDTF">2024-11-04T00:24:02Z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cordID">
    <vt:lpwstr>346326</vt:lpwstr>
  </property>
  <property fmtid="{D5CDD505-2E9C-101B-9397-08002B2CF9AE}" pid="3" name="_dlc_DocId">
    <vt:lpwstr>ACT82-486127453-52</vt:lpwstr>
  </property>
  <property fmtid="{D5CDD505-2E9C-101B-9397-08002B2CF9AE}" pid="4" name="_dlc_DocIdItemGuid">
    <vt:lpwstr>b2858336-820d-48c0-9b34-69d92027fd83</vt:lpwstr>
  </property>
  <property fmtid="{D5CDD505-2E9C-101B-9397-08002B2CF9AE}" pid="5" name="_dlc_DocIdUrl">
    <vt:lpwstr>https://woogle.wellingtonwater.co.nz/site/pbac/_layouts/15/DocIdRedir.aspx?ID=ACT82-486127453-52, ACT82-486127453-52</vt:lpwstr>
  </property>
  <property fmtid="{D5CDD505-2E9C-101B-9397-08002B2CF9AE}" pid="6" name="_ModerationStatus">
    <vt:lpwstr>0</vt:lpwstr>
  </property>
  <property fmtid="{D5CDD505-2E9C-101B-9397-08002B2CF9AE}" pid="7" name="ContentTypeId">
    <vt:lpwstr>0x0101001E94C3B72383DE4DAA17349E0BBF252600DECE03BD6F4EA34696A9CFFAD46152D3</vt:lpwstr>
  </property>
  <property fmtid="{D5CDD505-2E9C-101B-9397-08002B2CF9AE}" pid="8" name="MediaServiceImageTags">
    <vt:lpwstr/>
  </property>
  <property fmtid="{D5CDD505-2E9C-101B-9397-08002B2CF9AE}" pid="9" name="SharedWithUsers">
    <vt:lpwstr>16;#Robert Mackie;#276;#Rachelle Frickleton;#141;#Rachel Goodfellow;#186;#Alisha Paul;#25;#Chris Anderson;#27;#Luke Taylor;#182;#Jono Lowe;#299;#Joanna Isaac;#78;#Nick Oldham</vt:lpwstr>
  </property>
</Properties>
</file>