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  <p:sldMasterId id="2147484037" r:id="rId6"/>
  </p:sldMasterIdLst>
  <p:notesMasterIdLst>
    <p:notesMasterId r:id="rId17"/>
  </p:notesMasterIdLst>
  <p:handoutMasterIdLst>
    <p:handoutMasterId r:id="rId18"/>
  </p:handoutMasterIdLst>
  <p:sldIdLst>
    <p:sldId id="504" r:id="rId7"/>
    <p:sldId id="479" r:id="rId8"/>
    <p:sldId id="440" r:id="rId9"/>
    <p:sldId id="487" r:id="rId10"/>
    <p:sldId id="408" r:id="rId11"/>
    <p:sldId id="503" r:id="rId12"/>
    <p:sldId id="498" r:id="rId13"/>
    <p:sldId id="397" r:id="rId14"/>
    <p:sldId id="499" r:id="rId15"/>
    <p:sldId id="448" r:id="rId16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80E0F-90BF-F2FA-5E4E-C7EEAC30ACED}" name="Chris Anderson" initials="CA" userId="S::Chris.Anderson@wellingtonwater.co.nz::623e433d-91ef-4503-9d0a-9d6880e1bd09" providerId="AD"/>
  <p188:author id="{8DE4AD39-E463-C00D-0D6F-47123DA731F4}" name="Alisha Paul" initials="AP" userId="S::alisha.paul@wellingtonwater.co.nz::7b0f6a23-eb07-48fb-85fe-4477e49b03b3" providerId="AD"/>
  <p188:author id="{26C8A3A6-4CCD-5889-997A-3D54AE123282}" name="Rachelle Frickleton" initials="RF" userId="S::rachelle.frickleton@wellingtonwater.co.nz::33d035b6-636f-432c-bcfe-57f5f12ede4d" providerId="AD"/>
  <p188:author id="{2AB260AB-5CA7-7E5F-F02E-AF7036B56F1D}" name="Sophie Jones" initials="SJ" userId="S::Sophie.Jones@wellingtonwater.co.nz::c50bea07-6f49-4579-bcaa-6a76861b199a" providerId="AD"/>
  <p188:author id="{5D46C5BC-9888-6F93-A2A2-496DC271A834}" name="Marcus Gatara" initials="MG" userId="S::marcus.gatara@wellingtonwater.co.nz::2ccf2bec-1462-4238-b780-1d1f9b95fa42" providerId="AD"/>
  <p188:author id="{AE8BA6D6-83FA-4A43-3F14-D7555C9868C4}" name="Chris Anderson" initials="CA" userId="S::chris.anderson@wellingtonwater.co.nz::623e433d-91ef-4503-9d0a-9d6880e1bd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09"/>
    <a:srgbClr val="E9854E"/>
    <a:srgbClr val="D4DB5D"/>
    <a:srgbClr val="E56E51"/>
    <a:srgbClr val="F9C654"/>
    <a:srgbClr val="EFF2C3"/>
    <a:srgbClr val="00B0B9"/>
    <a:srgbClr val="00CC00"/>
    <a:srgbClr val="0A5075"/>
    <a:srgbClr val="F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14" y="90"/>
      </p:cViewPr>
      <p:guideLst>
        <p:guide orient="horz" pos="346"/>
        <p:guide pos="5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Jones" userId="c50bea07-6f49-4579-bcaa-6a76861b199a" providerId="ADAL" clId="{B04011DC-AC18-4219-832B-3BC56E5D07EC}"/>
    <pc:docChg chg="delSld">
      <pc:chgData name="Sophie Jones" userId="c50bea07-6f49-4579-bcaa-6a76861b199a" providerId="ADAL" clId="{B04011DC-AC18-4219-832B-3BC56E5D07EC}" dt="2024-11-04T00:26:51.745" v="1" actId="47"/>
      <pc:docMkLst>
        <pc:docMk/>
      </pc:docMkLst>
      <pc:sldChg chg="del">
        <pc:chgData name="Sophie Jones" userId="c50bea07-6f49-4579-bcaa-6a76861b199a" providerId="ADAL" clId="{B04011DC-AC18-4219-832B-3BC56E5D07EC}" dt="2024-11-04T00:26:49.787" v="0" actId="47"/>
        <pc:sldMkLst>
          <pc:docMk/>
          <pc:sldMk cId="4030996340" sldId="437"/>
        </pc:sldMkLst>
      </pc:sldChg>
      <pc:sldChg chg="del">
        <pc:chgData name="Sophie Jones" userId="c50bea07-6f49-4579-bcaa-6a76861b199a" providerId="ADAL" clId="{B04011DC-AC18-4219-832B-3BC56E5D07EC}" dt="2024-11-04T00:26:51.745" v="1" actId="47"/>
        <pc:sldMkLst>
          <pc:docMk/>
          <pc:sldMk cId="812838727" sldId="48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Top Critical Risk Reports - April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540385783178056E-3"/>
                  <c:y val="5.1202568912987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0C-432A-B5AE-AAD7923D0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Hazardous Substance/Chemical</c:v>
                </c:pt>
                <c:pt idx="1">
                  <c:v>Work at Height/Dropped Objects</c:v>
                </c:pt>
                <c:pt idx="2">
                  <c:v>Working near/with services</c:v>
                </c:pt>
                <c:pt idx="3">
                  <c:v>Traffic/Pedestrian Movement</c:v>
                </c:pt>
                <c:pt idx="4">
                  <c:v>Vehicles/Mobile Equipment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C-432A-B5AE-AAD7923D0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05871"/>
        <c:axId val="76204431"/>
      </c:barChart>
      <c:catAx>
        <c:axId val="7620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04431"/>
        <c:crosses val="autoZero"/>
        <c:auto val="1"/>
        <c:lblAlgn val="ctr"/>
        <c:lblOffset val="100"/>
        <c:noMultiLvlLbl val="0"/>
      </c:catAx>
      <c:valAx>
        <c:axId val="7620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0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BB6D9-3329-45CD-88AC-C08836227C69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0DB2A6-1646-4D7C-ADD1-C597FB377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55A0E-7A2B-4344-9DCA-3BB162A0490C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A555EE-10A7-459B-993B-0FB09AD7A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555EE-10A7-459B-993B-0FB09AD7A1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5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79" y="0"/>
            <a:ext cx="8562921" cy="54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D1390B-A760-4122-ADE7-751D61A07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8785C-6B77-438D-8F8A-B1C778084D22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119C155-E281-4B44-8F68-CE231B631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073CD9-4245-4BC7-8257-D8163A623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D6A4A7-0C8E-42A4-A37C-CF84DF0F12A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5F860CC-CAAC-4522-B7A8-3FA84900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7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E7EB7FB-A7F8-4F22-A9DD-FFC06719F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866304-0913-484D-AC9A-B360BBCBA08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CBE125-66C3-42F6-99CC-6048749C3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2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D7B311D-CFD3-4136-97E7-E10996459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EAC722-C9A2-43A7-BA21-142948246519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1D400D-5217-418D-9597-DF8B4CBA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3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161A30B-0BD7-4EEE-80A0-8B31842F7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3C0B53-E060-4275-8977-1EB3FCF48B4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09E5E22-8974-4876-AE6D-AE0C01F8B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2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E765167-5C5F-40DB-9F44-9EEBE02CE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37C7E3-F61E-4228-9254-15CBB9916170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641B47E-EFFC-4352-B700-A0441DBA2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0237F6-291F-4C48-BB3D-3BB8C5B87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C3B39F-E55A-4226-90B6-7CEAC472338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5494857-5765-4E43-99B2-02F5F60A5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3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70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43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0"/>
          <a:stretch/>
        </p:blipFill>
        <p:spPr bwMode="auto">
          <a:xfrm>
            <a:off x="0" y="-1"/>
            <a:ext cx="12192000" cy="68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810450" y="2596445"/>
            <a:ext cx="3582809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7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72176"/>
            <a:ext cx="12187767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6934" y="278608"/>
            <a:ext cx="10928007" cy="84666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6934" y="1268628"/>
            <a:ext cx="10928007" cy="470196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2400"/>
            </a:lvl1pPr>
            <a:lvl2pPr marL="342000" indent="-342900">
              <a:buFont typeface="Arial"/>
              <a:buChar char="•"/>
              <a:defRPr sz="2400"/>
            </a:lvl2pPr>
            <a:lvl3pPr marL="0" indent="0">
              <a:buFontTx/>
              <a:buNone/>
              <a:defRPr sz="1200">
                <a:solidFill>
                  <a:srgbClr val="999999"/>
                </a:solidFill>
              </a:defRPr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2709F63-F3B6-4727-826B-266EC8F1B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957EE5F-382E-48CD-A8E7-4AF5B2A4049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5FAFC2D-E07D-4C4D-9602-71D5F6539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9E7E8E7-D562-4701-B666-31AF6A8A1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CD33B5-86D8-4A9F-9076-1C4F837D1E77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98FA4D6-9EB2-48ED-9FD1-D9E9F1B58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C920F7-92EF-4623-9455-6AC350573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63F97-5C78-47C5-856F-4B0C3BB72BD8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FD74C53-BF86-4D97-9040-580640B5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1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FEA9436-FBC6-412E-BAB8-65030E2D9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40815E-630D-4553-9FB3-2BB099B73EEB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5AB7F6-EE82-4D71-A10E-F0D34538D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801E8A0-7A25-426D-8A86-92A1B180E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3559BF-96FA-40D9-8982-7FBBFBAC580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9066274-A5B1-469F-BF21-23BC2C315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9719D06-1EB9-4969-8CF3-AB2F1081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9B58A-7AAE-4259-B272-2DC21397D60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DB5E2EC-2F0C-42FE-9A7A-6B19C5C8E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3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111D-E42A-4173-A1FC-624169774BE0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7A6"/>
                </a:solidFill>
              </a:defRPr>
            </a:lvl1pPr>
          </a:lstStyle>
          <a:p>
            <a:pPr>
              <a:defRPr/>
            </a:pPr>
            <a:fld id="{BF42E964-495B-47A2-9DEC-A587655A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3"/>
            <a:ext cx="5791201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6EF0A7A-218E-411A-957C-8A109C5E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2" y="6400801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A1EF-3039-4DDC-A1E3-045DBEFEB0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96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pos="96">
          <p15:clr>
            <a:srgbClr val="F26B43"/>
          </p15:clr>
        </p15:guide>
        <p15:guide id="6" pos="288">
          <p15:clr>
            <a:srgbClr val="F26B43"/>
          </p15:clr>
        </p15:guide>
        <p15:guide id="7" pos="384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384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4224">
          <p15:clr>
            <a:srgbClr val="F26B43"/>
          </p15:clr>
        </p15:guide>
        <p15:guide id="12" pos="7200">
          <p15:clr>
            <a:srgbClr val="F26B43"/>
          </p15:clr>
        </p15:guide>
        <p15:guide id="13" pos="7296">
          <p15:clr>
            <a:srgbClr val="F26B43"/>
          </p15:clr>
        </p15:guide>
        <p15:guide id="14" pos="7392">
          <p15:clr>
            <a:srgbClr val="F26B43"/>
          </p15:clr>
        </p15:guide>
        <p15:guide id="15" pos="7584">
          <p15:clr>
            <a:srgbClr val="F26B43"/>
          </p15:clr>
        </p15:guide>
        <p15:guide id="16" pos="672">
          <p15:clr>
            <a:srgbClr val="F26B43"/>
          </p15:clr>
        </p15:guide>
        <p15:guide id="17" pos="7008">
          <p15:clr>
            <a:srgbClr val="F26B43"/>
          </p15:clr>
        </p15:guide>
        <p15:guide id="18" pos="3744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940">
          <p15:clr>
            <a:srgbClr val="F26B43"/>
          </p15:clr>
        </p15:guide>
        <p15:guide id="2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orksafe.govt.nz/about-us/news-and-media/" TargetMode="External"/><Relationship Id="rId5" Type="http://schemas.openxmlformats.org/officeDocument/2006/relationships/hyperlink" Target="https://engage.ubiquity.co.nz/mail/view/v64x35vw8v14_42013g6jt23t000v8fj9nx1b6bdlly0knrgj12vbff078s38g_l9zlbb26xdk15yzz1md4_n" TargetMode="External"/><Relationship Id="rId4" Type="http://schemas.openxmlformats.org/officeDocument/2006/relationships/hyperlink" Target="https://www.worksafe.govt.nz/about-us/news-and-media/mercury-commits-to-1-15m-safety-spe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s_lZFKTgc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YSD9q0f1F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E21F1384-B273-8752-0CC4-CF253AFF637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48" y="5391150"/>
            <a:ext cx="3052649" cy="1584450"/>
          </a:xfrm>
          <a:prstGeom prst="rect">
            <a:avLst/>
          </a:prstGeom>
          <a:effectLst>
            <a:glow rad="381000">
              <a:srgbClr val="030609">
                <a:alpha val="30000"/>
              </a:srgbClr>
            </a:glow>
          </a:effectLst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1162A24E-DF8E-8997-50BE-A313A199E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" y="2268254"/>
            <a:ext cx="11892857" cy="1670874"/>
          </a:xfrm>
          <a:prstGeom prst="rect">
            <a:avLst/>
          </a:prstGeom>
          <a:effectLst>
            <a:glow rad="190500">
              <a:srgbClr val="030609">
                <a:alpha val="22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A220A-7F98-F84C-2118-57EA8609F72E}"/>
              </a:ext>
            </a:extLst>
          </p:cNvPr>
          <p:cNvSpPr txBox="1"/>
          <p:nvPr/>
        </p:nvSpPr>
        <p:spPr>
          <a:xfrm>
            <a:off x="3436064" y="3429000"/>
            <a:ext cx="5319872" cy="769441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>
                <a:solidFill>
                  <a:schemeClr val="bg1"/>
                </a:solidFill>
                <a:effectLst>
                  <a:glow rad="228600">
                    <a:srgbClr val="030609">
                      <a:alpha val="2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haroni" panose="020F0502020204030204" pitchFamily="2" charset="-79"/>
              </a:rPr>
              <a:t>May 2024</a:t>
            </a:r>
            <a:endParaRPr lang="en-NZ" sz="4400" b="1" spc="-150">
              <a:solidFill>
                <a:schemeClr val="bg1"/>
              </a:solidFill>
              <a:effectLst>
                <a:glow rad="228600">
                  <a:srgbClr val="030609">
                    <a:alpha val="2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63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C1561-304C-33DC-2673-9EF4CE51B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WorkSafe Updates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12BDC1-F684-8BA5-290F-1A517A48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9525" cy="14287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7F15ED-AAA5-6FFD-917D-59EE4003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14375"/>
            <a:ext cx="9525" cy="14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AFFBB-BABD-90DE-ECC9-FCA1CDF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1" y="0"/>
            <a:ext cx="4363059" cy="1047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030-231E-7331-4019-DC1E2DB2A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934" y="1047896"/>
            <a:ext cx="10928007" cy="4922693"/>
          </a:xfrm>
        </p:spPr>
        <p:txBody>
          <a:bodyPr numCol="1">
            <a:normAutofit/>
          </a:bodyPr>
          <a:lstStyle/>
          <a:p>
            <a:pPr algn="l" fontAlgn="base"/>
            <a:r>
              <a:rPr lang="en-US" sz="2000" b="0" i="0" dirty="0">
                <a:solidFill>
                  <a:srgbClr val="272725"/>
                </a:solidFill>
                <a:effectLst/>
                <a:hlinkClick r:id="rId4"/>
              </a:rPr>
              <a:t>Workplace commits to </a:t>
            </a:r>
            <a:r>
              <a:rPr lang="en-US" sz="2000" dirty="0">
                <a:solidFill>
                  <a:srgbClr val="272725"/>
                </a:solidFill>
                <a:hlinkClick r:id="rId4"/>
              </a:rPr>
              <a:t>spending $1.15m on safety</a:t>
            </a:r>
            <a:endParaRPr lang="en-US" sz="2000" b="0" i="0" dirty="0">
              <a:solidFill>
                <a:srgbClr val="272725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An uncontrolled release of geothermal steam happened at a Mercury power station in 2021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No one was hurt, but an investigation found there weren’t enough safety precautions in place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Mercury signed an agreement with WorkSafe, known as an enforceable undertaking, to improve safety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This includes: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1800" dirty="0">
                <a:latin typeface="Calibri"/>
                <a:cs typeface="Arial"/>
              </a:rPr>
              <a:t>Testing self-driving vehicles to inspect the station safely.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1800" dirty="0">
                <a:latin typeface="Calibri"/>
                <a:cs typeface="Arial"/>
              </a:rPr>
              <a:t>Leadership training to promote a strong safety culture.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1800" dirty="0">
                <a:latin typeface="Calibri"/>
                <a:cs typeface="Arial"/>
              </a:rPr>
              <a:t>Training for workers on how to spot hazards and stay safe in risky situations.</a:t>
            </a:r>
          </a:p>
          <a:p>
            <a:pPr marL="1657350" lvl="3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1800" dirty="0">
                <a:latin typeface="Calibri"/>
                <a:cs typeface="Arial"/>
              </a:rPr>
              <a:t>Sharing safety information with other companies in the industry.</a:t>
            </a:r>
          </a:p>
          <a:p>
            <a:pPr algn="l" fontAlgn="base"/>
            <a:endParaRPr lang="en-US" sz="1800" dirty="0">
              <a:latin typeface="Calibri"/>
              <a:cs typeface="Arial"/>
            </a:endParaRPr>
          </a:p>
          <a:p>
            <a:pPr algn="l" fontAlgn="base"/>
            <a:endParaRPr lang="en-US" sz="1800" dirty="0">
              <a:latin typeface="Calibri"/>
              <a:cs typeface="Arial"/>
            </a:endParaRPr>
          </a:p>
          <a:p>
            <a:pPr algn="l" fontAlgn="base"/>
            <a:r>
              <a:rPr lang="en-US" sz="1800" dirty="0">
                <a:latin typeface="Calibri"/>
                <a:cs typeface="Arial"/>
              </a:rPr>
              <a:t>See the April 2024 Energy Safety Business Update </a:t>
            </a:r>
            <a:r>
              <a:rPr lang="en-US" sz="1800" dirty="0">
                <a:latin typeface="Calibri"/>
                <a:cs typeface="Arial"/>
                <a:hlinkClick r:id="rId5"/>
              </a:rPr>
              <a:t>here</a:t>
            </a:r>
            <a:r>
              <a:rPr lang="en-US" sz="1800" dirty="0">
                <a:latin typeface="Calibri"/>
                <a:cs typeface="Arial"/>
              </a:rPr>
              <a:t> and other WorkSafe updates </a:t>
            </a:r>
            <a:r>
              <a:rPr lang="en-US" sz="1800" dirty="0">
                <a:latin typeface="Calibri"/>
                <a:cs typeface="Arial"/>
                <a:hlinkClick r:id="rId6"/>
              </a:rPr>
              <a:t>here </a:t>
            </a:r>
            <a:endParaRPr lang="en-US" sz="1800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00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Critical Risk Stats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484" y="1227910"/>
            <a:ext cx="4645572" cy="4598989"/>
          </a:xfrm>
        </p:spPr>
        <p:txBody>
          <a:bodyPr numCol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NZ" sz="1400" kern="0">
              <a:solidFill>
                <a:srgbClr val="005F86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</a:rPr>
              <a:t>In April there were 43 reported critical risk related incidents, this is a decrease from March 2024 (55) and a decrease from April 2023 (57)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</a:rPr>
              <a:t>Vehicles/Mobile Equipment is our highest reported critical risk this month with 13 reports, followed by Traffic/Pedestrian Movement at 11 reports.</a:t>
            </a: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</a:endParaRPr>
          </a:p>
          <a:p>
            <a:endParaRPr lang="en-NZ" sz="18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22F9D59-415A-A976-48F1-11DA910F6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487958"/>
              </p:ext>
            </p:extLst>
          </p:nvPr>
        </p:nvGraphicFramePr>
        <p:xfrm>
          <a:off x="4622249" y="1031102"/>
          <a:ext cx="7171645" cy="459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92668-4DD6-ED1A-7393-1B6A43696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853" y="2845019"/>
            <a:ext cx="3582809" cy="2801056"/>
          </a:xfrm>
        </p:spPr>
        <p:txBody>
          <a:bodyPr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Safety topic of the month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Mobile Plant and Equipment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55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B288C1-4F76-FF5F-E137-24F0C1A9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98" y="1007706"/>
            <a:ext cx="8793896" cy="466530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Mobile Plant and Equipment</a:t>
            </a:r>
            <a:endParaRPr lang="en-NZ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96214ED-B54B-B2B7-9D1D-566C67B0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20" y="1614262"/>
            <a:ext cx="3209731" cy="112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FF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Mobile plant and equipment</a:t>
            </a:r>
            <a:r>
              <a:rPr lang="en-NZ" sz="2000" b="1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/>
              <a:t>can</a:t>
            </a:r>
            <a:r>
              <a:rPr lang="en-NZ" sz="2000" b="1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NZ" sz="2000" b="1"/>
              <a:t>be a major cause of significant harm on site.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9D7B6-93AD-92AE-8D27-7AFC9165D0DA}"/>
              </a:ext>
            </a:extLst>
          </p:cNvPr>
          <p:cNvSpPr txBox="1"/>
          <p:nvPr/>
        </p:nvSpPr>
        <p:spPr>
          <a:xfrm>
            <a:off x="9326" y="3380802"/>
            <a:ext cx="35829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Everyone needs to ensure we are controlling the risks involving Mobile Plant and Equipment so that no one in our Wellington Water whānau gets hurt.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54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3EB8-E72C-427B-BAAC-C413A0861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35" y="278608"/>
            <a:ext cx="10928007" cy="846667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189">
              <a:spcBef>
                <a:spcPct val="20000"/>
              </a:spcBef>
              <a:defRPr/>
            </a:pPr>
            <a:r>
              <a:rPr lang="en-NZ">
                <a:solidFill>
                  <a:srgbClr val="00B0B9"/>
                </a:solidFill>
                <a:latin typeface="Calibri"/>
                <a:cs typeface="Calibri"/>
              </a:rPr>
              <a:t>Danger Zones and Blind Spots</a:t>
            </a:r>
          </a:p>
        </p:txBody>
      </p:sp>
      <p:pic>
        <p:nvPicPr>
          <p:cNvPr id="3" name="Online Media 2" title="Danger Zones and Blind Spots">
            <a:hlinkClick r:id="" action="ppaction://media"/>
            <a:extLst>
              <a:ext uri="{FF2B5EF4-FFF2-40B4-BE49-F238E27FC236}">
                <a16:creationId xmlns:a16="http://schemas.microsoft.com/office/drawing/2014/main" id="{54103C3C-44CD-0145-7937-CE588C3097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457189">
              <a:spcBef>
                <a:spcPct val="20000"/>
              </a:spcBef>
              <a:defRPr/>
            </a:pPr>
            <a:r>
              <a:rPr lang="en-NZ">
                <a:solidFill>
                  <a:srgbClr val="00B0B9"/>
                </a:solidFill>
                <a:latin typeface="Calibri"/>
                <a:cs typeface="Calibri"/>
              </a:rPr>
              <a:t>Topic of the month – Mobile Plant and Equipment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64FE8-FBB7-12FD-E4E1-C447DBBCC963}"/>
              </a:ext>
            </a:extLst>
          </p:cNvPr>
          <p:cNvSpPr txBox="1"/>
          <p:nvPr/>
        </p:nvSpPr>
        <p:spPr>
          <a:xfrm>
            <a:off x="7551997" y="904761"/>
            <a:ext cx="4640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>
                <a:solidFill>
                  <a:srgbClr val="1F1F1F"/>
                </a:solidFill>
                <a:effectLst/>
                <a:latin typeface="Google Sans"/>
              </a:rPr>
              <a:t>People using mobile plant in an unsafe manner</a:t>
            </a:r>
          </a:p>
          <a:p>
            <a:pPr algn="l"/>
            <a:r>
              <a:rPr lang="en-US" sz="1800" i="1">
                <a:cs typeface="Times New Roman" panose="02020603050405020304" pitchFamily="18" charset="0"/>
              </a:rPr>
              <a:t>This includes exceeding safe speeds, exceeding load limits, or operating the equipment while under the influence of drugs or alcohol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6F8AF-C14F-F9B9-1025-FC77419DEA6D}"/>
              </a:ext>
            </a:extLst>
          </p:cNvPr>
          <p:cNvSpPr txBox="1"/>
          <p:nvPr/>
        </p:nvSpPr>
        <p:spPr>
          <a:xfrm>
            <a:off x="7991642" y="4381561"/>
            <a:ext cx="42687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>
                <a:solidFill>
                  <a:srgbClr val="1F1F1F"/>
                </a:solidFill>
                <a:effectLst/>
                <a:latin typeface="Google Sans"/>
              </a:rPr>
              <a:t>Multiple vehicles or mobile plant operating at the same time in the same area</a:t>
            </a:r>
          </a:p>
          <a:p>
            <a:pPr algn="l"/>
            <a:r>
              <a:rPr lang="en-US" sz="1800" i="1">
                <a:cs typeface="Times New Roman" panose="02020603050405020304" pitchFamily="18" charset="0"/>
              </a:rPr>
              <a:t>This can create a lot of traffic and confusion, which can increase the risk of accidents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99A1D-909D-D73E-F14E-6E7DDDE3635C}"/>
              </a:ext>
            </a:extLst>
          </p:cNvPr>
          <p:cNvSpPr txBox="1"/>
          <p:nvPr/>
        </p:nvSpPr>
        <p:spPr>
          <a:xfrm>
            <a:off x="89039" y="4717274"/>
            <a:ext cx="3960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>
                <a:solidFill>
                  <a:srgbClr val="1F1F1F"/>
                </a:solidFill>
                <a:effectLst/>
                <a:latin typeface="Google Sans"/>
              </a:rPr>
              <a:t>People and mobile plant sharing the worksite </a:t>
            </a:r>
          </a:p>
          <a:p>
            <a:pPr algn="l"/>
            <a:r>
              <a:rPr lang="en-US" sz="1800" i="1">
                <a:cs typeface="Times New Roman" panose="02020603050405020304" pitchFamily="18" charset="0"/>
              </a:rPr>
              <a:t>People can be easily struck by or crushed by mobile plant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C1D91-9BAF-37EF-679B-7AA97B731BCE}"/>
              </a:ext>
            </a:extLst>
          </p:cNvPr>
          <p:cNvSpPr txBox="1"/>
          <p:nvPr/>
        </p:nvSpPr>
        <p:spPr>
          <a:xfrm>
            <a:off x="-2424" y="865036"/>
            <a:ext cx="46400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>
                <a:solidFill>
                  <a:srgbClr val="1F1F1F"/>
                </a:solidFill>
                <a:effectLst/>
                <a:latin typeface="Google Sans"/>
              </a:rPr>
              <a:t>Uncontrolled movement to, from, and within the worksite</a:t>
            </a:r>
          </a:p>
          <a:p>
            <a:r>
              <a:rPr lang="en-US" sz="1800" i="1"/>
              <a:t>Mobile plant can move unexpectedly at any time, not just forward and backward but also move up, down, out, swing around, slew, pivot or extend in many different directions.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E5100-F824-281B-EA89-ED5989A59625}"/>
              </a:ext>
            </a:extLst>
          </p:cNvPr>
          <p:cNvSpPr txBox="1"/>
          <p:nvPr/>
        </p:nvSpPr>
        <p:spPr>
          <a:xfrm>
            <a:off x="4026884" y="2848055"/>
            <a:ext cx="3892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>
                <a:solidFill>
                  <a:srgbClr val="1F1F1F"/>
                </a:solidFill>
                <a:effectLst/>
                <a:latin typeface="Google Sans"/>
              </a:rPr>
              <a:t>Mobile plant operating on uneven surfaces or potentially unstable ground</a:t>
            </a:r>
          </a:p>
          <a:p>
            <a:pPr algn="l"/>
            <a:r>
              <a:rPr lang="en-US" sz="1800" i="1">
                <a:cs typeface="Times New Roman" panose="02020603050405020304" pitchFamily="18" charset="0"/>
              </a:rPr>
              <a:t>This can lead to rollovers or other accidents</a:t>
            </a:r>
          </a:p>
        </p:txBody>
      </p:sp>
      <p:pic>
        <p:nvPicPr>
          <p:cNvPr id="18" name="Picture 17" descr="UPDATE: Allegedly impaired driver clips excavator, rolls vehicle in north  Nanaimo - Nanaimo News Bulletin">
            <a:extLst>
              <a:ext uri="{FF2B5EF4-FFF2-40B4-BE49-F238E27FC236}">
                <a16:creationId xmlns:a16="http://schemas.microsoft.com/office/drawing/2014/main" id="{DE5F0A0A-544C-AE1A-C9FA-AA0FAEB9A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8" y="2619362"/>
            <a:ext cx="3029156" cy="20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rane Risk and Loss Root Causes: Ground Collapse - Sims Crane">
            <a:extLst>
              <a:ext uri="{FF2B5EF4-FFF2-40B4-BE49-F238E27FC236}">
                <a16:creationId xmlns:a16="http://schemas.microsoft.com/office/drawing/2014/main" id="{5C9BDD93-A3E7-4832-22DF-A422A79D4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r="1420" b="10828"/>
          <a:stretch/>
        </p:blipFill>
        <p:spPr bwMode="auto">
          <a:xfrm>
            <a:off x="8550319" y="2105090"/>
            <a:ext cx="3334140" cy="21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F2F4D93-BF2C-050E-4161-5208D93AA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13496" b="10406"/>
          <a:stretch/>
        </p:blipFill>
        <p:spPr bwMode="auto">
          <a:xfrm>
            <a:off x="4098825" y="4045849"/>
            <a:ext cx="3892817" cy="18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W! Dangerous Heavy Equipment Excavator Opeartor IDIOTS - Excavator Fail  Skills - YouTube">
            <a:extLst>
              <a:ext uri="{FF2B5EF4-FFF2-40B4-BE49-F238E27FC236}">
                <a16:creationId xmlns:a16="http://schemas.microsoft.com/office/drawing/2014/main" id="{BB46C68C-71CD-E19F-C291-20CE010A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7" y="1019107"/>
            <a:ext cx="3048180" cy="17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7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Mobile Equipment: A Clear View of the Danger">
            <a:hlinkClick r:id="" action="ppaction://media"/>
            <a:extLst>
              <a:ext uri="{FF2B5EF4-FFF2-40B4-BE49-F238E27FC236}">
                <a16:creationId xmlns:a16="http://schemas.microsoft.com/office/drawing/2014/main" id="{69D4AE1A-479E-4111-D426-23F59B0D3929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11637" y="0"/>
            <a:ext cx="12303637" cy="69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3EB8-E72C-427B-BAAC-C413A0861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35" y="278608"/>
            <a:ext cx="10928007" cy="846667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189">
              <a:spcBef>
                <a:spcPct val="20000"/>
              </a:spcBef>
              <a:defRPr/>
            </a:pPr>
            <a:r>
              <a:rPr lang="en-NZ">
                <a:solidFill>
                  <a:srgbClr val="00B0B9"/>
                </a:solidFill>
                <a:latin typeface="Calibri"/>
                <a:cs typeface="Calibri"/>
              </a:rPr>
              <a:t>Topic of the month – Mobile Plant and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E643D-D40F-4E4F-81ED-8396BAA22E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500" y="741278"/>
            <a:ext cx="6882499" cy="3052689"/>
          </a:xfrm>
        </p:spPr>
        <p:txBody>
          <a:bodyPr numCol="1">
            <a:normAutofit fontScale="92500"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NZ" sz="3200" b="1" kern="0" dirty="0">
                <a:solidFill>
                  <a:srgbClr val="FF0000"/>
                </a:solidFill>
                <a:latin typeface="+mn-lt"/>
                <a:cs typeface="+mn-cs"/>
              </a:rPr>
              <a:t>Keep Clear of the Gear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dirty="0"/>
              <a:t>People will always come off second best vs. machinery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kern="0" dirty="0">
                <a:solidFill>
                  <a:srgbClr val="0A5075"/>
                </a:solidFill>
                <a:latin typeface="+mn-lt"/>
                <a:cs typeface="+mn-cs"/>
              </a:rPr>
              <a:t>Always work where the operator can see you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kern="0" dirty="0">
                <a:solidFill>
                  <a:srgbClr val="0A5075"/>
                </a:solidFill>
                <a:latin typeface="+mn-lt"/>
                <a:cs typeface="+mn-cs"/>
              </a:rPr>
              <a:t>Do not approach mobile plant when it is in operation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Z" kern="0" dirty="0">
                <a:solidFill>
                  <a:srgbClr val="0A5075"/>
                </a:solidFill>
                <a:latin typeface="+mn-lt"/>
                <a:cs typeface="+mn-cs"/>
              </a:rPr>
              <a:t>Stop work if you see someone enter a blind spot, or danger zone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Get the operators attention and make eye-contact</a:t>
            </a:r>
          </a:p>
          <a:p>
            <a:endParaRPr lang="en-NZ" kern="0" dirty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 dirty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 dirty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 dirty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8532E-6912-4A34-839F-F02EA5EF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0" y="997769"/>
            <a:ext cx="1972745" cy="2056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6C5E8-8407-48F6-AC3E-CA4AEDFE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04" y="3366054"/>
            <a:ext cx="2160189" cy="2057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B394C-8E1B-4AC0-9C5E-50DC6A0DC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354" y="997769"/>
            <a:ext cx="2329445" cy="2056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ACBC82-EA78-42FA-B054-82E81F5C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07" y="3366053"/>
            <a:ext cx="2329447" cy="1922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C1CA8D-BB3D-578D-52B3-28D433237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667" y="3769485"/>
            <a:ext cx="2724530" cy="2048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0ED34E-9432-B2E1-A4E3-ACAA0862E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911" y="3769485"/>
            <a:ext cx="2976233" cy="20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Mobile Plant and Equipment</a:t>
            </a:r>
            <a:endParaRPr lang="en-NZ"/>
          </a:p>
        </p:txBody>
      </p:sp>
      <p:pic>
        <p:nvPicPr>
          <p:cNvPr id="5" name="Picture 2" descr="Safe reversing and spotting practices | WorkSafe">
            <a:extLst>
              <a:ext uri="{FF2B5EF4-FFF2-40B4-BE49-F238E27FC236}">
                <a16:creationId xmlns:a16="http://schemas.microsoft.com/office/drawing/2014/main" id="{5D468218-A66A-0976-0631-497D6A72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4" y="1071704"/>
            <a:ext cx="2741890" cy="36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DFEF31-BF45-FEC9-EA27-3D279665457B}"/>
              </a:ext>
            </a:extLst>
          </p:cNvPr>
          <p:cNvSpPr txBox="1"/>
          <p:nvPr/>
        </p:nvSpPr>
        <p:spPr>
          <a:xfrm>
            <a:off x="65314" y="5056854"/>
            <a:ext cx="119431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see something that is unsafe, speak up and let the operator know. </a:t>
            </a:r>
          </a:p>
          <a:p>
            <a:pPr lvl="0" algn="ctr">
              <a:spcAft>
                <a:spcPts val="600"/>
              </a:spcAft>
            </a:pPr>
            <a:r>
              <a:rPr lang="en-US" sz="200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out for yourself, your coworkers, and members of the public.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ECAEF-A77F-9AE9-B134-0CD917DF4610}"/>
              </a:ext>
            </a:extLst>
          </p:cNvPr>
          <p:cNvSpPr txBox="1"/>
          <p:nvPr/>
        </p:nvSpPr>
        <p:spPr>
          <a:xfrm>
            <a:off x="3594388" y="1626486"/>
            <a:ext cx="7295978" cy="2566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always focus when operating and ignore distractions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always do a prestart check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always wear our seatbelt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always use a spotter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are always trained, licensed and competent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We always wear the correct PPE</a:t>
            </a:r>
          </a:p>
        </p:txBody>
      </p:sp>
    </p:spTree>
    <p:extLst>
      <p:ext uri="{BB962C8B-B14F-4D97-AF65-F5344CB8AC3E}">
        <p14:creationId xmlns:p14="http://schemas.microsoft.com/office/powerpoint/2010/main" val="2348594883"/>
      </p:ext>
    </p:extLst>
  </p:cSld>
  <p:clrMapOvr>
    <a:masterClrMapping/>
  </p:clrMapOvr>
</p:sld>
</file>

<file path=ppt/theme/theme1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tec Moments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Health and Safety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Health and Safety Team</Team>
    <Project xmlns="4f9c820c-e7e2-444d-97ee-45f2b3485c1d">NA</Project>
    <FunctionGroup xmlns="4f9c820c-e7e2-444d-97ee-45f2b3485c1d">NA</FunctionGroup>
    <Function xmlns="4f9c820c-e7e2-444d-97ee-45f2b3485c1d">How we Work</Function>
    <TaxCatchAll xmlns="cab9f0c5-8a3f-4271-9bc9-990b74768ed0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lcf76f155ced4ddcb4097134ff3c332f xmlns="ddde2884-b7dc-42a3-8ad8-e8b8b55baca5">
      <Terms xmlns="http://schemas.microsoft.com/office/infopath/2007/PartnerControls"/>
    </lcf76f155ced4ddcb4097134ff3c332f>
    <Year xmlns="c91a514c-9034-4fa3-897a-8352025b26ed">NA</Year>
    <Narrative xmlns="4f9c820c-e7e2-444d-97ee-45f2b3485c1d" xsi:nil="true"/>
    <CategoryName xmlns="4f9c820c-e7e2-444d-97ee-45f2b3485c1d">Health and Safety Monthly Update</CategoryName>
    <PRADateTrigger xmlns="4f9c820c-e7e2-444d-97ee-45f2b3485c1d" xsi:nil="true"/>
    <PRAText2 xmlns="4f9c820c-e7e2-444d-97ee-45f2b3485c1d" xsi:nil="true"/>
    <SharedWithUsers xmlns="cab9f0c5-8a3f-4271-9bc9-990b74768ed0">
      <UserInfo>
        <DisplayName>Robert Mackie</DisplayName>
        <AccountId>16</AccountId>
        <AccountType/>
      </UserInfo>
      <UserInfo>
        <DisplayName>Rachelle Frickleton</DisplayName>
        <AccountId>276</AccountId>
        <AccountType/>
      </UserInfo>
      <UserInfo>
        <DisplayName>Rachel Goodfellow</DisplayName>
        <AccountId>141</AccountId>
        <AccountType/>
      </UserInfo>
      <UserInfo>
        <DisplayName>Alisha Paul</DisplayName>
        <AccountId>186</AccountId>
        <AccountType/>
      </UserInfo>
      <UserInfo>
        <DisplayName>Chris Anderson</DisplayName>
        <AccountId>25</AccountId>
        <AccountType/>
      </UserInfo>
      <UserInfo>
        <DisplayName>Luke Taylor</DisplayName>
        <AccountId>27</AccountId>
        <AccountType/>
      </UserInfo>
      <UserInfo>
        <DisplayName>Jono Lowe</DisplayName>
        <AccountId>182</AccountId>
        <AccountType/>
      </UserInfo>
      <UserInfo>
        <DisplayName>Joanna Isaac</DisplayName>
        <AccountId>299</AccountId>
        <AccountType/>
      </UserInfo>
      <UserInfo>
        <DisplayName>Nick Oldham</DisplayName>
        <AccountId>78</AccountId>
        <AccountType/>
      </UserInfo>
      <UserInfo>
        <DisplayName>Marcus Gatara</DisplayName>
        <AccountId>454</AccountId>
        <AccountType/>
      </UserInfo>
    </SharedWithUsers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DECE03BD6F4EA34696A9CFFAD46152D3" ma:contentTypeVersion="155" ma:contentTypeDescription="Create a new document." ma:contentTypeScope="" ma:versionID="1c2e4519e1b000a2039e0f11619985e5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ddde2884-b7dc-42a3-8ad8-e8b8b55baca5" xmlns:ns7="cab9f0c5-8a3f-4271-9bc9-990b74768ed0" targetNamespace="http://schemas.microsoft.com/office/2006/metadata/properties" ma:root="true" ma:fieldsID="f49918aa3f01f89c22ceff5a85be51cf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ddde2884-b7dc-42a3-8ad8-e8b8b55baca5"/>
    <xsd:import namespace="cab9f0c5-8a3f-4271-9bc9-990b74768ed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7:SharedWithUsers" minOccurs="0"/>
                <xsd:element ref="ns7:SharedWithDetails" minOccurs="0"/>
                <xsd:element ref="ns6:MediaLengthInSecond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7:TaxCatchAll" minOccurs="0"/>
                <xsd:element ref="ns6:lcf76f155ced4ddcb4097134ff3c332f" minOccurs="0"/>
                <xsd:element ref="ns6:MediaServiceLocation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Health and Safet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Health and Safety Team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e2884-b7dc-42a3-8ad8-e8b8b55ba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f0c5-8a3f-4271-9bc9-990b74768ed0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2" nillable="true" ma:displayName="Taxonomy Catch All Column" ma:hidden="true" ma:list="{0c23be9c-6560-424b-a471-297b6f8b331d}" ma:internalName="TaxCatchAll" ma:showField="CatchAllData" ma:web="cab9f0c5-8a3f-4271-9bc9-990b74768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FB89A-2A72-4A79-9DA1-4437EBD28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6954B-2355-4A79-9CF5-99D03C7DF229}">
  <ds:schemaRefs>
    <ds:schemaRef ds:uri="15ffb055-6eb4-45a1-bc20-bf2ac0d420da"/>
    <ds:schemaRef ds:uri="4f9c820c-e7e2-444d-97ee-45f2b3485c1d"/>
    <ds:schemaRef ds:uri="725c79e5-42ce-4aa0-ac78-b6418001f0d2"/>
    <ds:schemaRef ds:uri="c91a514c-9034-4fa3-897a-8352025b26ed"/>
    <ds:schemaRef ds:uri="cab9f0c5-8a3f-4271-9bc9-990b74768ed0"/>
    <ds:schemaRef ds:uri="ddde2884-b7dc-42a3-8ad8-e8b8b55baca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57989706-372E-4F71-B2D7-923C72DEA40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C542F812-E4A5-4A1A-A595-F83B3EF471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ddde2884-b7dc-42a3-8ad8-e8b8b55baca5"/>
    <ds:schemaRef ds:uri="cab9f0c5-8a3f-4271-9bc9-990b74768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Widescreen</PresentationFormat>
  <Paragraphs>60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Google Sans</vt:lpstr>
      <vt:lpstr>Karbon Bold</vt:lpstr>
      <vt:lpstr>Times New Roman</vt:lpstr>
      <vt:lpstr>Verdana</vt:lpstr>
      <vt:lpstr>Wellington Water 3</vt:lpstr>
      <vt:lpstr>Stantec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with Nic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Porteous</dc:creator>
  <cp:lastModifiedBy>Sophie Jones</cp:lastModifiedBy>
  <cp:revision>2</cp:revision>
  <cp:lastPrinted>2019-08-14T22:34:57Z</cp:lastPrinted>
  <dcterms:created xsi:type="dcterms:W3CDTF">2015-03-22T22:23:18Z</dcterms:created>
  <dcterms:modified xsi:type="dcterms:W3CDTF">2024-11-04T00:26:54Z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cordID">
    <vt:lpwstr>346326</vt:lpwstr>
  </property>
  <property fmtid="{D5CDD505-2E9C-101B-9397-08002B2CF9AE}" pid="3" name="_dlc_DocId">
    <vt:lpwstr>ACT82-486127453-52</vt:lpwstr>
  </property>
  <property fmtid="{D5CDD505-2E9C-101B-9397-08002B2CF9AE}" pid="4" name="_dlc_DocIdItemGuid">
    <vt:lpwstr>b2858336-820d-48c0-9b34-69d92027fd83</vt:lpwstr>
  </property>
  <property fmtid="{D5CDD505-2E9C-101B-9397-08002B2CF9AE}" pid="5" name="_dlc_DocIdUrl">
    <vt:lpwstr>https://woogle.wellingtonwater.co.nz/site/pbac/_layouts/15/DocIdRedir.aspx?ID=ACT82-486127453-52, ACT82-486127453-52</vt:lpwstr>
  </property>
  <property fmtid="{D5CDD505-2E9C-101B-9397-08002B2CF9AE}" pid="6" name="_ModerationStatus">
    <vt:lpwstr>0</vt:lpwstr>
  </property>
  <property fmtid="{D5CDD505-2E9C-101B-9397-08002B2CF9AE}" pid="7" name="ContentTypeId">
    <vt:lpwstr>0x0101001E94C3B72383DE4DAA17349E0BBF252600DECE03BD6F4EA34696A9CFFAD46152D3</vt:lpwstr>
  </property>
  <property fmtid="{D5CDD505-2E9C-101B-9397-08002B2CF9AE}" pid="8" name="MediaServiceImageTags">
    <vt:lpwstr/>
  </property>
  <property fmtid="{D5CDD505-2E9C-101B-9397-08002B2CF9AE}" pid="9" name="SharedWithUsers">
    <vt:lpwstr>16;#Robert Mackie;#276;#Rachelle Frickleton;#141;#Rachel Goodfellow;#186;#Alisha Paul;#25;#Chris Anderson;#27;#Luke Taylor;#182;#Jono Lowe;#299;#Joanna Isaac;#78;#Nick Oldham</vt:lpwstr>
  </property>
</Properties>
</file>