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5"/>
    <p:sldMasterId id="2147484037" r:id="rId6"/>
  </p:sldMasterIdLst>
  <p:notesMasterIdLst>
    <p:notesMasterId r:id="rId14"/>
  </p:notesMasterIdLst>
  <p:handoutMasterIdLst>
    <p:handoutMasterId r:id="rId15"/>
  </p:handoutMasterIdLst>
  <p:sldIdLst>
    <p:sldId id="504" r:id="rId7"/>
    <p:sldId id="479" r:id="rId8"/>
    <p:sldId id="440" r:id="rId9"/>
    <p:sldId id="1306" r:id="rId10"/>
    <p:sldId id="1308" r:id="rId11"/>
    <p:sldId id="1304" r:id="rId12"/>
    <p:sldId id="1297" r:id="rId13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0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180E0F-90BF-F2FA-5E4E-C7EEAC30ACED}" name="Chris Anderson" initials="CA" userId="S::Chris.Anderson@wellingtonwater.co.nz::623e433d-91ef-4503-9d0a-9d6880e1bd09" providerId="AD"/>
  <p188:author id="{8DE4AD39-E463-C00D-0D6F-47123DA731F4}" name="Alisha Paul" initials="AP" userId="S::alisha.paul@wellingtonwater.co.nz::7b0f6a23-eb07-48fb-85fe-4477e49b03b3" providerId="AD"/>
  <p188:author id="{26C8A3A6-4CCD-5889-997A-3D54AE123282}" name="Rachelle Frickleton" initials="RF" userId="S::rachelle.frickleton@wellingtonwater.co.nz::33d035b6-636f-432c-bcfe-57f5f12ede4d" providerId="AD"/>
  <p188:author id="{2AB260AB-5CA7-7E5F-F02E-AF7036B56F1D}" name="Sophie Jones" initials="SJ" userId="S::Sophie.Jones@wellingtonwater.co.nz::c50bea07-6f49-4579-bcaa-6a76861b199a" providerId="AD"/>
  <p188:author id="{5D46C5BC-9888-6F93-A2A2-496DC271A834}" name="Marcus Gatara" initials="MG" userId="S::marcus.gatara@wellingtonwater.co.nz::2ccf2bec-1462-4238-b780-1d1f9b95fa42" providerId="AD"/>
  <p188:author id="{FD0C1BC9-B1CF-DBFF-638E-75D7E54FA98E}" name="Nick Oldham" initials="NO" userId="S::nick.oldham@wellingtonwater.co.nz::ca51463a-de0e-4b9f-b42b-5ac0e54e9fe3" providerId="AD"/>
  <p188:author id="{AE8BA6D6-83FA-4A43-3F14-D7555C9868C4}" name="Chris Anderson" initials="CA" userId="S::chris.anderson@wellingtonwater.co.nz::623e433d-91ef-4503-9d0a-9d6880e1bd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09"/>
    <a:srgbClr val="E9854E"/>
    <a:srgbClr val="D4DB5D"/>
    <a:srgbClr val="E56E51"/>
    <a:srgbClr val="F9C654"/>
    <a:srgbClr val="EFF2C3"/>
    <a:srgbClr val="00B0B9"/>
    <a:srgbClr val="00CC00"/>
    <a:srgbClr val="0A5075"/>
    <a:srgbClr val="F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84" y="138"/>
      </p:cViewPr>
      <p:guideLst>
        <p:guide orient="horz" pos="346"/>
        <p:guide pos="5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Anderson" userId="623e433d-91ef-4503-9d0a-9d6880e1bd09" providerId="ADAL" clId="{628798E7-77A7-4D61-9441-7D71BA50F98E}"/>
    <pc:docChg chg="delSld">
      <pc:chgData name="Chris Anderson" userId="623e433d-91ef-4503-9d0a-9d6880e1bd09" providerId="ADAL" clId="{628798E7-77A7-4D61-9441-7D71BA50F98E}" dt="2024-08-26T22:42:42.960" v="1" actId="47"/>
      <pc:docMkLst>
        <pc:docMk/>
      </pc:docMkLst>
      <pc:sldChg chg="del">
        <pc:chgData name="Chris Anderson" userId="623e433d-91ef-4503-9d0a-9d6880e1bd09" providerId="ADAL" clId="{628798E7-77A7-4D61-9441-7D71BA50F98E}" dt="2024-08-26T22:42:42.960" v="1" actId="47"/>
        <pc:sldMkLst>
          <pc:docMk/>
          <pc:sldMk cId="4030996340" sldId="437"/>
        </pc:sldMkLst>
      </pc:sldChg>
      <pc:sldChg chg="del">
        <pc:chgData name="Chris Anderson" userId="623e433d-91ef-4503-9d0a-9d6880e1bd09" providerId="ADAL" clId="{628798E7-77A7-4D61-9441-7D71BA50F98E}" dt="2024-08-26T22:42:37.518" v="0" actId="47"/>
        <pc:sldMkLst>
          <pc:docMk/>
          <pc:sldMk cId="812838727" sldId="489"/>
        </pc:sldMkLst>
      </pc:sldChg>
      <pc:sldChg chg="del">
        <pc:chgData name="Chris Anderson" userId="623e433d-91ef-4503-9d0a-9d6880e1bd09" providerId="ADAL" clId="{628798E7-77A7-4D61-9441-7D71BA50F98E}" dt="2024-08-26T22:42:37.518" v="0" actId="47"/>
        <pc:sldMkLst>
          <pc:docMk/>
          <pc:sldMk cId="722620310" sldId="13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ellingtonwater.sharepoint.com/sites/HealthandSafetyTeam/Shared%20Documents/General/Reporting/Health%20and%20Safety%20Reporting%20Master/Health%20and%20Safety%20Info%20-%20Working%20Copy%20-%20Tea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Critical</a:t>
            </a:r>
            <a:r>
              <a:rPr lang="en-US" baseline="0"/>
              <a:t> Risk Reports - </a:t>
            </a:r>
            <a:r>
              <a:rPr lang="en-US"/>
              <a:t>July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'[Health and Safety Info - Working Copy - Teams.xlsx]Critical Risk reporting'!$A$47</c:f>
              <c:strCache>
                <c:ptCount val="1"/>
                <c:pt idx="0">
                  <c:v>July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'[Health and Safety Info - Working Copy - Teams.xlsx]Critical Risk reporting'!$B$46:$F$46</c:f>
              <c:strCache>
                <c:ptCount val="5"/>
                <c:pt idx="0">
                  <c:v>Hazardous Energy (Working with Services)</c:v>
                </c:pt>
                <c:pt idx="1">
                  <c:v>Mobile Plant &amp; Equipment</c:v>
                </c:pt>
                <c:pt idx="2">
                  <c:v>Aggression &amp; violence</c:v>
                </c:pt>
                <c:pt idx="3">
                  <c:v>Traffic Management</c:v>
                </c:pt>
                <c:pt idx="4">
                  <c:v>Excavations  Trenching &amp; Tunnelling</c:v>
                </c:pt>
              </c:strCache>
            </c:strRef>
          </c:cat>
          <c:val>
            <c:numRef>
              <c:f>'[Health and Safety Info - Working Copy - Teams.xlsx]Critical Risk reporting'!$B$47:$F$47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0-4665-9347-43E96B054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0542888"/>
        <c:axId val="690543608"/>
      </c:barChart>
      <c:catAx>
        <c:axId val="690542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543608"/>
        <c:crosses val="autoZero"/>
        <c:auto val="1"/>
        <c:lblAlgn val="ctr"/>
        <c:lblOffset val="100"/>
        <c:noMultiLvlLbl val="0"/>
      </c:catAx>
      <c:valAx>
        <c:axId val="690543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54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BB6D9-3329-45CD-88AC-C08836227C69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0DB2A6-1646-4D7C-ADD1-C597FB377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F55A0E-7A2B-4344-9DCA-3BB162A0490C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A555EE-10A7-459B-993B-0FB09AD7A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555EE-10A7-459B-993B-0FB09AD7A1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9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555EE-10A7-459B-993B-0FB09AD7A18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_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79" y="0"/>
            <a:ext cx="8562921" cy="54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D1390B-A760-4122-ADE7-751D61A07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08785C-6B77-438D-8F8A-B1C778084D22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119C155-E281-4B44-8F68-CE231B631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073CD9-4245-4BC7-8257-D8163A623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5D6A4A7-0C8E-42A4-A37C-CF84DF0F12A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5F860CC-CAAC-4522-B7A8-3FA849001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67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E7EB7FB-A7F8-4F22-A9DD-FFC06719F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866304-0913-484D-AC9A-B360BBCBA08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2CBE125-66C3-42F6-99CC-6048749C31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2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D7B311D-CFD3-4136-97E7-E10996459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EAC722-C9A2-43A7-BA21-142948246519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B1D400D-5217-418D-9597-DF8B4CBA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83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161A30B-0BD7-4EEE-80A0-8B31842F7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3C0B53-E060-4275-8977-1EB3FCF48B4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09E5E22-8974-4876-AE6D-AE0C01F8B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2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E765167-5C5F-40DB-9F44-9EEBE02CE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37C7E3-F61E-4228-9254-15CBB9916170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641B47E-EFFC-4352-B700-A0441DBA2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93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10237F6-291F-4C48-BB3D-3BB8C5B87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C3B39F-E55A-4226-90B6-7CEAC472338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5494857-5765-4E43-99B2-02F5F60A5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33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70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43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9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0"/>
          <a:stretch/>
        </p:blipFill>
        <p:spPr bwMode="auto">
          <a:xfrm>
            <a:off x="0" y="-1"/>
            <a:ext cx="12192000" cy="68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810450" y="2596445"/>
            <a:ext cx="3582809" cy="280105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 baseline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1800" b="1" i="0">
                <a:solidFill>
                  <a:srgbClr val="00B0B9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7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3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72176"/>
            <a:ext cx="12187767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6934" y="278608"/>
            <a:ext cx="10928007" cy="84666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FontTx/>
              <a:buNone/>
              <a:defRPr sz="2400" b="1" i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6934" y="1268628"/>
            <a:ext cx="10928007" cy="4701961"/>
          </a:xfrm>
        </p:spPr>
        <p:txBody>
          <a:bodyPr numCol="2" spcCol="540000">
            <a:normAutofit/>
          </a:bodyPr>
          <a:lstStyle>
            <a:lvl1pPr marL="0" indent="0">
              <a:buFontTx/>
              <a:buNone/>
              <a:defRPr sz="2400"/>
            </a:lvl1pPr>
            <a:lvl2pPr marL="342000" indent="-342900">
              <a:buFont typeface="Arial"/>
              <a:buChar char="•"/>
              <a:defRPr sz="2400"/>
            </a:lvl2pPr>
            <a:lvl3pPr marL="0" indent="0">
              <a:buFontTx/>
              <a:buNone/>
              <a:defRPr sz="1200">
                <a:solidFill>
                  <a:srgbClr val="999999"/>
                </a:solidFill>
              </a:defRPr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2709F63-F3B6-4727-826B-266EC8F1B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957EE5F-382E-48CD-A8E7-4AF5B2A4049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5FAFC2D-E07D-4C4D-9602-71D5F6539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9E7E8E7-D562-4701-B666-31AF6A8A1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CD33B5-86D8-4A9F-9076-1C4F837D1E77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98FA4D6-9EB2-48ED-9FD1-D9E9F1B58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3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C920F7-92EF-4623-9455-6AC350573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63F97-5C78-47C5-856F-4B0C3BB72BD8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FD74C53-BF86-4D97-9040-580640B5B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1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FEA9436-FBC6-412E-BAB8-65030E2D9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40815E-630D-4553-9FB3-2BB099B73EEB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5AB7F6-EE82-4D71-A10E-F0D34538D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801E8A0-7A25-426D-8A86-92A1B180E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3559BF-96FA-40D9-8982-7FBBFBAC580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9066274-A5B1-469F-BF21-23BC2C315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8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9719D06-1EB9-4969-8CF3-AB2F1081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9B58A-7AAE-4259-B272-2DC21397D60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DB5E2EC-2F0C-42FE-9A7A-6B19C5C8E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3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C111D-E42A-4173-A1FC-624169774BE0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7A6"/>
                </a:solidFill>
              </a:defRPr>
            </a:lvl1pPr>
          </a:lstStyle>
          <a:p>
            <a:pPr>
              <a:defRPr/>
            </a:pPr>
            <a:fld id="{BF42E964-495B-47A2-9DEC-A587655A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alibri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BD0B1EF9-7323-455D-BB73-D597CAD1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90801" y="3352803"/>
            <a:ext cx="5791201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86EF0A7A-218E-411A-957C-8A109C5E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2" y="6400801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9A1EF-3039-4DDC-A1E3-045DBEFEB00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96">
          <p15:clr>
            <a:srgbClr val="F26B43"/>
          </p15:clr>
        </p15:guide>
        <p15:guide id="3" orient="horz" pos="480">
          <p15:clr>
            <a:srgbClr val="F26B43"/>
          </p15:clr>
        </p15:guide>
        <p15:guide id="4" orient="horz" pos="672">
          <p15:clr>
            <a:srgbClr val="F26B43"/>
          </p15:clr>
        </p15:guide>
        <p15:guide id="5" pos="96">
          <p15:clr>
            <a:srgbClr val="F26B43"/>
          </p15:clr>
        </p15:guide>
        <p15:guide id="6" pos="288">
          <p15:clr>
            <a:srgbClr val="F26B43"/>
          </p15:clr>
        </p15:guide>
        <p15:guide id="7" pos="384">
          <p15:clr>
            <a:srgbClr val="F26B43"/>
          </p15:clr>
        </p15:guide>
        <p15:guide id="8" pos="480">
          <p15:clr>
            <a:srgbClr val="F26B43"/>
          </p15:clr>
        </p15:guide>
        <p15:guide id="9" orient="horz" pos="384">
          <p15:clr>
            <a:srgbClr val="F26B43"/>
          </p15:clr>
        </p15:guide>
        <p15:guide id="10" orient="horz" pos="4032">
          <p15:clr>
            <a:srgbClr val="F26B43"/>
          </p15:clr>
        </p15:guide>
        <p15:guide id="11" orient="horz" pos="4224">
          <p15:clr>
            <a:srgbClr val="F26B43"/>
          </p15:clr>
        </p15:guide>
        <p15:guide id="12" pos="7200">
          <p15:clr>
            <a:srgbClr val="F26B43"/>
          </p15:clr>
        </p15:guide>
        <p15:guide id="13" pos="7296">
          <p15:clr>
            <a:srgbClr val="F26B43"/>
          </p15:clr>
        </p15:guide>
        <p15:guide id="14" pos="7392">
          <p15:clr>
            <a:srgbClr val="F26B43"/>
          </p15:clr>
        </p15:guide>
        <p15:guide id="15" pos="7584">
          <p15:clr>
            <a:srgbClr val="F26B43"/>
          </p15:clr>
        </p15:guide>
        <p15:guide id="16" pos="672">
          <p15:clr>
            <a:srgbClr val="F26B43"/>
          </p15:clr>
        </p15:guide>
        <p15:guide id="17" pos="7008">
          <p15:clr>
            <a:srgbClr val="F26B43"/>
          </p15:clr>
        </p15:guide>
        <p15:guide id="18" pos="3744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940">
          <p15:clr>
            <a:srgbClr val="F26B43"/>
          </p15:clr>
        </p15:guide>
        <p15:guide id="2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E21F1384-B273-8752-0CC4-CF253AFF637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48" y="5391150"/>
            <a:ext cx="3052649" cy="1584450"/>
          </a:xfrm>
          <a:prstGeom prst="rect">
            <a:avLst/>
          </a:prstGeom>
          <a:effectLst>
            <a:glow rad="381000">
              <a:srgbClr val="030609">
                <a:alpha val="30000"/>
              </a:srgbClr>
            </a:glow>
          </a:effectLst>
        </p:spPr>
      </p:pic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1162A24E-DF8E-8997-50BE-A313A199E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1" y="1373405"/>
            <a:ext cx="11892857" cy="1670874"/>
          </a:xfrm>
          <a:prstGeom prst="rect">
            <a:avLst/>
          </a:prstGeom>
          <a:effectLst>
            <a:glow rad="190500">
              <a:srgbClr val="030609">
                <a:alpha val="22000"/>
              </a:srgb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A220A-7F98-F84C-2118-57EA8609F72E}"/>
              </a:ext>
            </a:extLst>
          </p:cNvPr>
          <p:cNvSpPr txBox="1"/>
          <p:nvPr/>
        </p:nvSpPr>
        <p:spPr>
          <a:xfrm>
            <a:off x="3505336" y="2575584"/>
            <a:ext cx="5319872" cy="769441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>
                <a:solidFill>
                  <a:schemeClr val="bg1"/>
                </a:solidFill>
                <a:effectLst>
                  <a:glow rad="228600">
                    <a:srgbClr val="030609">
                      <a:alpha val="2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haroni" panose="020F0502020204030204" pitchFamily="2" charset="-79"/>
              </a:rPr>
              <a:t>August 2024</a:t>
            </a:r>
            <a:endParaRPr lang="en-NZ" sz="4400" b="1" spc="-150">
              <a:solidFill>
                <a:schemeClr val="bg1"/>
              </a:solidFill>
              <a:effectLst>
                <a:glow rad="228600">
                  <a:srgbClr val="030609">
                    <a:alpha val="20000"/>
                  </a:srgb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haroni" panose="020F0502020204030204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FFCDF-AD09-00CB-A94B-408C43C83B7C}"/>
              </a:ext>
            </a:extLst>
          </p:cNvPr>
          <p:cNvSpPr txBox="1"/>
          <p:nvPr/>
        </p:nvSpPr>
        <p:spPr>
          <a:xfrm>
            <a:off x="8459313" y="6550223"/>
            <a:ext cx="3732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>
                <a:solidFill>
                  <a:schemeClr val="bg1"/>
                </a:solidFill>
              </a:rPr>
              <a:t>Silverstream Pipe Bridge </a:t>
            </a:r>
            <a:endParaRPr lang="en-NZ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9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Critical Risk Stats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0088" y="1227910"/>
            <a:ext cx="4645572" cy="4598989"/>
          </a:xfrm>
        </p:spPr>
        <p:txBody>
          <a:bodyPr numCol="1">
            <a:norm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July there were 32 reported critical risk related incidents, this is a decrease from June 2024 (58) and July 2023 (</a:t>
            </a:r>
            <a:r>
              <a:rPr lang="en-NZ" sz="1800" kern="0">
                <a:solidFill>
                  <a:srgbClr val="005F86"/>
                </a:solidFill>
              </a:rPr>
              <a:t>78</a:t>
            </a:r>
            <a:r>
              <a: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sz="1800" kern="0">
              <a:solidFill>
                <a:srgbClr val="005F86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5F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Hazardous Energy (Working with Services) is our highest reported critical risk this month with 11 reports, followed by Mobile Plant &amp; Equipment at 7 reports.</a:t>
            </a: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5F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NZ" sz="18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4722"/>
              </p:ext>
            </p:extLst>
          </p:nvPr>
        </p:nvGraphicFramePr>
        <p:xfrm>
          <a:off x="5250952" y="685799"/>
          <a:ext cx="6757546" cy="503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87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92668-4DD6-ED1A-7393-1B6A43696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853" y="2845019"/>
            <a:ext cx="3582809" cy="2801056"/>
          </a:xfrm>
        </p:spPr>
        <p:txBody>
          <a:bodyPr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Safety topic of the month</a:t>
            </a: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B0B9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Working Around </a:t>
            </a:r>
            <a:r>
              <a:rPr lang="en-US" sz="440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Water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B0B9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5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Working around water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058B4-6FD4-0235-768F-09FC8E8B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08" y="1191958"/>
            <a:ext cx="3591426" cy="1962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ED046-9CC2-EB56-B4D2-03B116A9C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"/>
          <a:stretch/>
        </p:blipFill>
        <p:spPr>
          <a:xfrm>
            <a:off x="4547634" y="1191958"/>
            <a:ext cx="3591426" cy="2295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0FA04-4483-79EB-6E80-B8C75BB0F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91" y="1125274"/>
            <a:ext cx="3705742" cy="2095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716494-C544-CD98-8D3A-5D8FBD566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890" y="3703619"/>
            <a:ext cx="2934110" cy="21729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D75F2-3EDC-16A7-97F9-4F3EB5D75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424" y="4300900"/>
            <a:ext cx="3591426" cy="9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Working around water</a:t>
            </a:r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D6841-E752-EF53-40FC-E2A2944EAC13}"/>
              </a:ext>
            </a:extLst>
          </p:cNvPr>
          <p:cNvSpPr txBox="1"/>
          <p:nvPr/>
        </p:nvSpPr>
        <p:spPr>
          <a:xfrm>
            <a:off x="626935" y="954590"/>
            <a:ext cx="9775830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/>
              <a:t>When working in or around water, you should think about all the possible dangers and how to stay safe. </a:t>
            </a:r>
          </a:p>
          <a:p>
            <a:endParaRPr lang="en-US"/>
          </a:p>
          <a:p>
            <a:r>
              <a:rPr lang="en-US">
                <a:latin typeface="Calibri"/>
                <a:cs typeface="Arial"/>
              </a:rPr>
              <a:t>Guard rails, fences and other barriers should be in place. If fencing or guarding is not reasonably practicable, PPE must be properly planned, and workers trained and supervised.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52" name="Picture 4" descr="Underground water tank cleaning safety ...">
            <a:extLst>
              <a:ext uri="{FF2B5EF4-FFF2-40B4-BE49-F238E27FC236}">
                <a16:creationId xmlns:a16="http://schemas.microsoft.com/office/drawing/2014/main" id="{0C999501-90D6-DC4A-5DF2-D49F0BC9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78" y="3249753"/>
            <a:ext cx="3595044" cy="23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9878B-1EFA-64FD-3236-7F5382435EF8}"/>
              </a:ext>
            </a:extLst>
          </p:cNvPr>
          <p:cNvSpPr txBox="1"/>
          <p:nvPr/>
        </p:nvSpPr>
        <p:spPr>
          <a:xfrm>
            <a:off x="626934" y="2489610"/>
            <a:ext cx="76026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risk assessment process should include assessment of all the hazards associated with:</a:t>
            </a:r>
          </a:p>
          <a:p>
            <a:endParaRPr lang="en-US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Slips and falls into the water – have you got the appropriate footwear and PPE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Inundation by upstream waters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Whether the current is too strong or if the water is flowing sufficiently fast to carry a person away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Where work is on or over water, any hand tools should be restrained using a tool leash that is attached to the person’s wrist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What to do in case of an emergency, such as someone falling into the water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CB2B5-414B-6719-F560-FCCF5B0DC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58"/>
          <a:stretch/>
        </p:blipFill>
        <p:spPr>
          <a:xfrm>
            <a:off x="10315300" y="172732"/>
            <a:ext cx="1705722" cy="1639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7F7F73-FB48-9E6D-8B2F-0E20E494FDEF}"/>
              </a:ext>
            </a:extLst>
          </p:cNvPr>
          <p:cNvSpPr txBox="1"/>
          <p:nvPr/>
        </p:nvSpPr>
        <p:spPr>
          <a:xfrm>
            <a:off x="9936685" y="1452343"/>
            <a:ext cx="205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i="1">
                <a:solidFill>
                  <a:srgbClr val="00B0B9"/>
                </a:solidFill>
              </a:rPr>
              <a:t>Discussion point:</a:t>
            </a:r>
          </a:p>
          <a:p>
            <a:r>
              <a:rPr lang="en-NZ" sz="1200" i="1">
                <a:solidFill>
                  <a:srgbClr val="00B0B9"/>
                </a:solidFill>
              </a:rPr>
              <a:t>Where do you interact with bodies of water? Are the risks controlled when you do? </a:t>
            </a:r>
          </a:p>
        </p:txBody>
      </p:sp>
    </p:spTree>
    <p:extLst>
      <p:ext uri="{BB962C8B-B14F-4D97-AF65-F5344CB8AC3E}">
        <p14:creationId xmlns:p14="http://schemas.microsoft.com/office/powerpoint/2010/main" val="248068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Working around water</a:t>
            </a:r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F317C-B31D-C940-D9BB-EFAD1C70EA5F}"/>
              </a:ext>
            </a:extLst>
          </p:cNvPr>
          <p:cNvSpPr txBox="1"/>
          <p:nvPr/>
        </p:nvSpPr>
        <p:spPr>
          <a:xfrm>
            <a:off x="626933" y="1125274"/>
            <a:ext cx="97892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All equipment and materials used on or above the water should be firmly secured at all times. </a:t>
            </a:r>
          </a:p>
          <a:p>
            <a:endParaRPr lang="en-US"/>
          </a:p>
          <a:p>
            <a:r>
              <a:rPr lang="en-US"/>
              <a:t>Any hazardous substances or chemicals must be stored in an approved container with appropriate bunding to contain any spill. </a:t>
            </a:r>
          </a:p>
          <a:p>
            <a:endParaRPr lang="en-US"/>
          </a:p>
          <a:p>
            <a:r>
              <a:rPr lang="en-US"/>
              <a:t>Where environmental contaminants are required to be used on or over the water the volume of product should be kept to a minimum and contained in suitable leak proof receptacle at all times. </a:t>
            </a:r>
          </a:p>
          <a:p>
            <a:endParaRPr lang="en-US"/>
          </a:p>
        </p:txBody>
      </p:sp>
      <p:pic>
        <p:nvPicPr>
          <p:cNvPr id="3074" name="Picture 2" descr="Booms &amp; Socks - PSI Parker Systems, Inc.">
            <a:extLst>
              <a:ext uri="{FF2B5EF4-FFF2-40B4-BE49-F238E27FC236}">
                <a16:creationId xmlns:a16="http://schemas.microsoft.com/office/drawing/2014/main" id="{729DCACD-914F-2645-322B-DC642BD1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2" y="3210257"/>
            <a:ext cx="3787845" cy="2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AB45D-96A1-4F86-E601-4CF78E15AA66}"/>
              </a:ext>
            </a:extLst>
          </p:cNvPr>
          <p:cNvSpPr txBox="1"/>
          <p:nvPr/>
        </p:nvSpPr>
        <p:spPr>
          <a:xfrm>
            <a:off x="9429661" y="3742706"/>
            <a:ext cx="22407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 spill kit and Safety Data Sheets (SDS) must be available at the work location at all times.</a:t>
            </a:r>
            <a:endParaRPr lang="en-NZ"/>
          </a:p>
        </p:txBody>
      </p:sp>
      <p:pic>
        <p:nvPicPr>
          <p:cNvPr id="3076" name="Picture 4" descr="Spill Kits and What You Should Know ...">
            <a:extLst>
              <a:ext uri="{FF2B5EF4-FFF2-40B4-BE49-F238E27FC236}">
                <a16:creationId xmlns:a16="http://schemas.microsoft.com/office/drawing/2014/main" id="{49F7F0DA-D418-0F38-6829-F96B1B42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52" y="3210257"/>
            <a:ext cx="4546486" cy="25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DC362-E2D4-F50F-972F-367A82C9E4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58"/>
          <a:stretch/>
        </p:blipFill>
        <p:spPr>
          <a:xfrm>
            <a:off x="10402764" y="112332"/>
            <a:ext cx="1705722" cy="1639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4349D-0346-DBEE-C118-AAC7B8F70821}"/>
              </a:ext>
            </a:extLst>
          </p:cNvPr>
          <p:cNvSpPr txBox="1"/>
          <p:nvPr/>
        </p:nvSpPr>
        <p:spPr>
          <a:xfrm>
            <a:off x="10024149" y="1391943"/>
            <a:ext cx="2059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i="1">
                <a:solidFill>
                  <a:srgbClr val="00B0B9"/>
                </a:solidFill>
              </a:rPr>
              <a:t>Discussion point:</a:t>
            </a:r>
          </a:p>
          <a:p>
            <a:r>
              <a:rPr lang="en-NZ" sz="1200" i="1">
                <a:solidFill>
                  <a:srgbClr val="00B0B9"/>
                </a:solidFill>
              </a:rPr>
              <a:t>Do you have current Safety Data Sheets for the chemicals you use? Have a chat to your supplier if you don’t, or reach out to the H&amp;S team</a:t>
            </a:r>
          </a:p>
        </p:txBody>
      </p:sp>
    </p:spTree>
    <p:extLst>
      <p:ext uri="{BB962C8B-B14F-4D97-AF65-F5344CB8AC3E}">
        <p14:creationId xmlns:p14="http://schemas.microsoft.com/office/powerpoint/2010/main" val="315649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Working around water</a:t>
            </a:r>
            <a:endParaRPr lang="en-NZ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66986E1-4786-A6DF-0484-7E3CF8886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2" y="899533"/>
            <a:ext cx="11726944" cy="66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FF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Working near any body of water can result in fatal drowning</a:t>
            </a:r>
            <a:r>
              <a:rPr lang="en-NZ" sz="2000">
                <a:solidFill>
                  <a:srgbClr val="00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without the right equipment to keep us safe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AF7D7-DD92-00F6-78F6-C92ED279E5E4}"/>
              </a:ext>
            </a:extLst>
          </p:cNvPr>
          <p:cNvSpPr txBox="1"/>
          <p:nvPr/>
        </p:nvSpPr>
        <p:spPr>
          <a:xfrm>
            <a:off x="6565786" y="2405879"/>
            <a:ext cx="609755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lock out and isolate before starting work</a:t>
            </a:r>
            <a:endParaRPr lang="en-NZ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82021-4B84-7060-7E6F-B68668802E02}"/>
              </a:ext>
            </a:extLst>
          </p:cNvPr>
          <p:cNvSpPr txBox="1"/>
          <p:nvPr/>
        </p:nvSpPr>
        <p:spPr>
          <a:xfrm>
            <a:off x="6565786" y="3026277"/>
            <a:ext cx="609755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have an exit/evacuation strategy</a:t>
            </a:r>
            <a:endParaRPr lang="en-NZ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8B872-C5AB-A7F5-4B40-25A6AB5BAE97}"/>
              </a:ext>
            </a:extLst>
          </p:cNvPr>
          <p:cNvSpPr txBox="1"/>
          <p:nvPr/>
        </p:nvSpPr>
        <p:spPr>
          <a:xfrm>
            <a:off x="6565786" y="3646675"/>
            <a:ext cx="609755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are always trained and competent</a:t>
            </a:r>
            <a:endParaRPr lang="en-NZ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D839B7-A187-ED39-11B0-75295030BF3D}"/>
              </a:ext>
            </a:extLst>
          </p:cNvPr>
          <p:cNvSpPr txBox="1"/>
          <p:nvPr/>
        </p:nvSpPr>
        <p:spPr>
          <a:xfrm>
            <a:off x="6565786" y="4267073"/>
            <a:ext cx="609755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have a rescue plan and equipment</a:t>
            </a:r>
            <a:endParaRPr lang="en-NZ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orkers escape from oxidation pond - NZ Herald">
            <a:extLst>
              <a:ext uri="{FF2B5EF4-FFF2-40B4-BE49-F238E27FC236}">
                <a16:creationId xmlns:a16="http://schemas.microsoft.com/office/drawing/2014/main" id="{A07F1B25-F350-CB4B-BDD1-FCC8AF84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" y="1454048"/>
            <a:ext cx="5995447" cy="43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6D6FF-BF37-C601-80C0-84304376651C}"/>
              </a:ext>
            </a:extLst>
          </p:cNvPr>
          <p:cNvSpPr txBox="1"/>
          <p:nvPr/>
        </p:nvSpPr>
        <p:spPr>
          <a:xfrm>
            <a:off x="226243" y="5571180"/>
            <a:ext cx="2834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i="1">
                <a:solidFill>
                  <a:schemeClr val="bg1"/>
                </a:solidFill>
              </a:rPr>
              <a:t>Ute in Oxidisation pond – West Otago 2013 </a:t>
            </a:r>
          </a:p>
        </p:txBody>
      </p:sp>
    </p:spTree>
    <p:extLst>
      <p:ext uri="{BB962C8B-B14F-4D97-AF65-F5344CB8AC3E}">
        <p14:creationId xmlns:p14="http://schemas.microsoft.com/office/powerpoint/2010/main" val="1090074420"/>
      </p:ext>
    </p:extLst>
  </p:cSld>
  <p:clrMapOvr>
    <a:masterClrMapping/>
  </p:clrMapOvr>
</p:sld>
</file>

<file path=ppt/theme/theme1.xml><?xml version="1.0" encoding="utf-8"?>
<a:theme xmlns:a="http://schemas.openxmlformats.org/drawingml/2006/main" name="Wellington Water 3">
  <a:themeElements>
    <a:clrScheme name="Custom 1">
      <a:dk1>
        <a:srgbClr val="0A507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tec Moments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 xsi:nil="true"/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Health and Safety</Activity>
    <AggregationStatus xmlns="4f9c820c-e7e2-444d-97ee-45f2b3485c1d">Normal</AggregationStatus>
    <CategoryValue xmlns="4f9c820c-e7e2-444d-97ee-45f2b3485c1d">NA</CategoryValue>
    <PRADate2 xmlns="4f9c820c-e7e2-444d-97ee-45f2b3485c1d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Health and Safety Team</Team>
    <Project xmlns="4f9c820c-e7e2-444d-97ee-45f2b3485c1d">NA</Project>
    <FunctionGroup xmlns="4f9c820c-e7e2-444d-97ee-45f2b3485c1d">NA</FunctionGroup>
    <Function xmlns="4f9c820c-e7e2-444d-97ee-45f2b3485c1d">How we Work</Function>
    <TaxCatchAll xmlns="cab9f0c5-8a3f-4271-9bc9-990b74768ed0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General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lcf76f155ced4ddcb4097134ff3c332f xmlns="ddde2884-b7dc-42a3-8ad8-e8b8b55baca5">
      <Terms xmlns="http://schemas.microsoft.com/office/infopath/2007/PartnerControls"/>
    </lcf76f155ced4ddcb4097134ff3c332f>
    <Year xmlns="c91a514c-9034-4fa3-897a-8352025b26ed">NA</Year>
    <Narrative xmlns="4f9c820c-e7e2-444d-97ee-45f2b3485c1d" xsi:nil="true"/>
    <CategoryName xmlns="4f9c820c-e7e2-444d-97ee-45f2b3485c1d">Health and Safety Monthly Update</CategoryName>
    <PRADateTrigger xmlns="4f9c820c-e7e2-444d-97ee-45f2b3485c1d" xsi:nil="true"/>
    <PRAText2 xmlns="4f9c820c-e7e2-444d-97ee-45f2b3485c1d" xsi:nil="true"/>
    <SharedWithUsers xmlns="cab9f0c5-8a3f-4271-9bc9-990b74768ed0">
      <UserInfo>
        <DisplayName>Robert Mackie</DisplayName>
        <AccountId>16</AccountId>
        <AccountType/>
      </UserInfo>
      <UserInfo>
        <DisplayName>Rachelle Frickleton</DisplayName>
        <AccountId>276</AccountId>
        <AccountType/>
      </UserInfo>
      <UserInfo>
        <DisplayName>Rachel Goodfellow</DisplayName>
        <AccountId>141</AccountId>
        <AccountType/>
      </UserInfo>
      <UserInfo>
        <DisplayName>Alisha Paul</DisplayName>
        <AccountId>186</AccountId>
        <AccountType/>
      </UserInfo>
      <UserInfo>
        <DisplayName>Chris Anderson</DisplayName>
        <AccountId>25</AccountId>
        <AccountType/>
      </UserInfo>
      <UserInfo>
        <DisplayName>Luke Taylor</DisplayName>
        <AccountId>27</AccountId>
        <AccountType/>
      </UserInfo>
      <UserInfo>
        <DisplayName>Jono Lowe</DisplayName>
        <AccountId>182</AccountId>
        <AccountType/>
      </UserInfo>
      <UserInfo>
        <DisplayName>Joanna Isaac</DisplayName>
        <AccountId>299</AccountId>
        <AccountType/>
      </UserInfo>
      <UserInfo>
        <DisplayName>Nick Oldham</DisplayName>
        <AccountId>78</AccountId>
        <AccountType/>
      </UserInfo>
      <UserInfo>
        <DisplayName>Marcus Gatara</DisplayName>
        <AccountId>454</AccountId>
        <AccountType/>
      </UserInfo>
    </SharedWithUsers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E94C3B72383DE4DAA17349E0BBF252600DECE03BD6F4EA34696A9CFFAD46152D3" ma:contentTypeVersion="155" ma:contentTypeDescription="Create a new document." ma:contentTypeScope="" ma:versionID="1c2e4519e1b000a2039e0f11619985e5">
  <xsd:schema xmlns:xsd="http://www.w3.org/2001/XMLSchema" xmlns:xs="http://www.w3.org/2001/XMLSchema" xmlns:p="http://schemas.microsoft.com/office/2006/metadata/properties" xmlns:ns2="4f9c820c-e7e2-444d-97ee-45f2b3485c1d" xmlns:ns3="15ffb055-6eb4-45a1-bc20-bf2ac0d420da" xmlns:ns4="725c79e5-42ce-4aa0-ac78-b6418001f0d2" xmlns:ns5="c91a514c-9034-4fa3-897a-8352025b26ed" xmlns:ns6="ddde2884-b7dc-42a3-8ad8-e8b8b55baca5" xmlns:ns7="cab9f0c5-8a3f-4271-9bc9-990b74768ed0" targetNamespace="http://schemas.microsoft.com/office/2006/metadata/properties" ma:root="true" ma:fieldsID="f49918aa3f01f89c22ceff5a85be51cf" ns2:_="" ns3:_="" ns4:_="" ns5:_="" ns6:_="" ns7:_=""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ddde2884-b7dc-42a3-8ad8-e8b8b55baca5"/>
    <xsd:import namespace="cab9f0c5-8a3f-4271-9bc9-990b74768ed0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KeyWords" minOccurs="0"/>
                <xsd:element ref="ns2:Narrative" minOccurs="0"/>
                <xsd:element ref="ns3:SecurityClassification" minOccurs="0"/>
                <xsd:element ref="ns2:Subactivity" minOccurs="0"/>
                <xsd:element ref="ns2:Case" minOccurs="0"/>
                <xsd:element ref="ns2:RelatedPeople" minOccurs="0"/>
                <xsd:element ref="ns2:CategoryName" minOccurs="0"/>
                <xsd:element ref="ns2:CategoryValue" minOccurs="0"/>
                <xsd:element ref="ns2:BusinessValue" minOccurs="0"/>
                <xsd:element ref="ns2:FunctionGroup" minOccurs="0"/>
                <xsd:element ref="ns2:Function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Project" minOccurs="0"/>
                <xsd:element ref="ns2:Activity" minOccurs="0"/>
                <xsd:element ref="ns4:AggregationNarrative" minOccurs="0"/>
                <xsd:element ref="ns5:Channel" minOccurs="0"/>
                <xsd:element ref="ns5:Team" minOccurs="0"/>
                <xsd:element ref="ns5:Level2" minOccurs="0"/>
                <xsd:element ref="ns5:Level3" minOccurs="0"/>
                <xsd:element ref="ns5:Year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7:SharedWithUsers" minOccurs="0"/>
                <xsd:element ref="ns7:SharedWithDetails" minOccurs="0"/>
                <xsd:element ref="ns6:MediaLengthInSeconds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DateTaken" minOccurs="0"/>
                <xsd:element ref="ns7:TaxCatchAll" minOccurs="0"/>
                <xsd:element ref="ns6:lcf76f155ced4ddcb4097134ff3c332f" minOccurs="0"/>
                <xsd:element ref="ns6:MediaServiceLocation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APPLICATION, certificate, consent related"/>
              <xsd:enumeration value="CONTRACT, Variation, Agreement"/>
              <xsd:enumeration value="CORRESPONDENCE"/>
              <xsd:enumeration value="DRAWING, Plan, Map"/>
              <xsd:enumeration value="EMPLOYMENT related"/>
              <xsd:enumeration value="FINANCIAL related"/>
              <xsd:enumeration value="KNOWLEDGE article"/>
              <xsd:enumeration value="MEETING related"/>
              <xsd:enumeration value="MEMO, Filenote, Email"/>
              <xsd:enumeration value="MODEL, Calculation, Working"/>
              <xsd:enumeration value="PHOTO, Image or Multi-media"/>
              <xsd:enumeration value="PRESENTATION"/>
              <xsd:enumeration value="PUBLICATION material"/>
              <xsd:enumeration value="PURCHASING related"/>
              <xsd:enumeration value="REPORT, or planning related"/>
              <xsd:enumeration value="RULES, Policy, Bylaw, procedure"/>
              <xsd:enumeration value="SERVICE REQUEST related"/>
              <xsd:enumeration value="SPECIFICATION or standard"/>
              <xsd:enumeration value="SUPPLIER PRODUCT Info"/>
              <xsd:enumeration value="TEMPLATE, Checklist or Form"/>
            </xsd:restriction>
          </xsd:simpleType>
        </xsd:union>
      </xsd:simpleType>
    </xsd:element>
    <xsd:element name="Narrative" ma:index="10" nillable="true" ma:displayName="Narrative" ma:hidden="true" ma:internalName="Narrative" ma:readOnly="false">
      <xsd:simpleType>
        <xsd:restriction base="dms:Note"/>
      </xsd:simpleType>
    </xsd:element>
    <xsd:element name="Subactivity" ma:index="12" nillable="true" ma:displayName="Subactivity" ma:default="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3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4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5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8" nillable="true" ma:displayName="Function Group" ma:default="NA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19" nillable="true" ma:displayName="Function" ma:default="How we Work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0" nillable="true" ma:displayName="PRA Type" ma:default="Doc" ma:hidden="true" ma:indexed="true" ma:internalName="PRATyp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2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3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4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5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6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7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9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0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2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3" nillable="true" ma:displayName="Activity" ma:default="Health and Safety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9" nillable="true" ma:displayName="Key Words" ma:hidden="true" ma:internalName="KeyWords" ma:readOnly="false">
      <xsd:simpleType>
        <xsd:restriction base="dms:Note"/>
      </xsd:simpleType>
    </xsd:element>
    <xsd:element name="SecurityClassification" ma:index="11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4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5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6" nillable="true" ma:displayName="Team" ma:default="Health and Safety Team" ma:hidden="true" ma:internalName="Team" ma:readOnly="false">
      <xsd:simpleType>
        <xsd:restriction base="dms:Text">
          <xsd:maxLength value="255"/>
        </xsd:restriction>
      </xsd:simpleType>
    </xsd:element>
    <xsd:element name="Level2" ma:index="37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8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39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e2884-b7dc-42a3-8ad8-e8b8b55ba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5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56e53707-7522-441b-8637-463bf7c35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5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9f0c5-8a3f-4271-9bc9-990b74768ed0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2" nillable="true" ma:displayName="Taxonomy Catch All Column" ma:hidden="true" ma:list="{0c23be9c-6560-424b-a471-297b6f8b331d}" ma:internalName="TaxCatchAll" ma:showField="CatchAllData" ma:web="cab9f0c5-8a3f-4271-9bc9-990b74768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FB89A-2A72-4A79-9DA1-4437EBD28F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6954B-2355-4A79-9CF5-99D03C7DF229}">
  <ds:schemaRefs>
    <ds:schemaRef ds:uri="15ffb055-6eb4-45a1-bc20-bf2ac0d420da"/>
    <ds:schemaRef ds:uri="4f9c820c-e7e2-444d-97ee-45f2b3485c1d"/>
    <ds:schemaRef ds:uri="725c79e5-42ce-4aa0-ac78-b6418001f0d2"/>
    <ds:schemaRef ds:uri="c91a514c-9034-4fa3-897a-8352025b26ed"/>
    <ds:schemaRef ds:uri="cab9f0c5-8a3f-4271-9bc9-990b74768ed0"/>
    <ds:schemaRef ds:uri="ddde2884-b7dc-42a3-8ad8-e8b8b55bac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989706-372E-4F71-B2D7-923C72DEA40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A6FF5151-03F0-476D-B90E-57EF2659938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Office PowerPoint</Application>
  <PresentationFormat>Widescreen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Karbon Bold</vt:lpstr>
      <vt:lpstr>Verdana</vt:lpstr>
      <vt:lpstr>Wellington Water 3</vt:lpstr>
      <vt:lpstr>Stantec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with Nic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 Porteous</dc:creator>
  <cp:lastModifiedBy>Chris Anderson</cp:lastModifiedBy>
  <cp:revision>2</cp:revision>
  <cp:lastPrinted>2019-08-14T22:34:57Z</cp:lastPrinted>
  <dcterms:created xsi:type="dcterms:W3CDTF">2015-03-22T22:23:18Z</dcterms:created>
  <dcterms:modified xsi:type="dcterms:W3CDTF">2024-08-26T22:42:45Z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cordID">
    <vt:lpwstr>346326</vt:lpwstr>
  </property>
  <property fmtid="{D5CDD505-2E9C-101B-9397-08002B2CF9AE}" pid="3" name="_dlc_DocId">
    <vt:lpwstr>ACT82-486127453-52</vt:lpwstr>
  </property>
  <property fmtid="{D5CDD505-2E9C-101B-9397-08002B2CF9AE}" pid="4" name="_dlc_DocIdItemGuid">
    <vt:lpwstr>b2858336-820d-48c0-9b34-69d92027fd83</vt:lpwstr>
  </property>
  <property fmtid="{D5CDD505-2E9C-101B-9397-08002B2CF9AE}" pid="5" name="_dlc_DocIdUrl">
    <vt:lpwstr>https://woogle.wellingtonwater.co.nz/site/pbac/_layouts/15/DocIdRedir.aspx?ID=ACT82-486127453-52, ACT82-486127453-52</vt:lpwstr>
  </property>
  <property fmtid="{D5CDD505-2E9C-101B-9397-08002B2CF9AE}" pid="6" name="_ModerationStatus">
    <vt:lpwstr>0</vt:lpwstr>
  </property>
  <property fmtid="{D5CDD505-2E9C-101B-9397-08002B2CF9AE}" pid="7" name="ContentTypeId">
    <vt:lpwstr>0x0101001E94C3B72383DE4DAA17349E0BBF252600DECE03BD6F4EA34696A9CFFAD46152D3</vt:lpwstr>
  </property>
  <property fmtid="{D5CDD505-2E9C-101B-9397-08002B2CF9AE}" pid="8" name="MediaServiceImageTags">
    <vt:lpwstr/>
  </property>
  <property fmtid="{D5CDD505-2E9C-101B-9397-08002B2CF9AE}" pid="9" name="SharedWithUsers">
    <vt:lpwstr>16;#Robert Mackie;#276;#Rachelle Frickleton;#141;#Rachel Goodfellow;#186;#Alisha Paul;#25;#Chris Anderson;#27;#Luke Taylor;#182;#Jono Lowe;#299;#Joanna Isaac;#78;#Nick Oldham</vt:lpwstr>
  </property>
</Properties>
</file>