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5"/>
    <p:sldMasterId id="2147484037" r:id="rId6"/>
  </p:sldMasterIdLst>
  <p:notesMasterIdLst>
    <p:notesMasterId r:id="rId17"/>
  </p:notesMasterIdLst>
  <p:handoutMasterIdLst>
    <p:handoutMasterId r:id="rId18"/>
  </p:handoutMasterIdLst>
  <p:sldIdLst>
    <p:sldId id="287" r:id="rId7"/>
    <p:sldId id="289" r:id="rId8"/>
    <p:sldId id="479" r:id="rId9"/>
    <p:sldId id="440" r:id="rId10"/>
    <p:sldId id="497" r:id="rId11"/>
    <p:sldId id="309" r:id="rId12"/>
    <p:sldId id="487" r:id="rId13"/>
    <p:sldId id="302" r:id="rId14"/>
    <p:sldId id="491" r:id="rId15"/>
    <p:sldId id="489" r:id="rId16"/>
  </p:sldIdLst>
  <p:sldSz cx="12192000" cy="6858000"/>
  <p:notesSz cx="6797675" cy="992663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5049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6180E0F-90BF-F2FA-5E4E-C7EEAC30ACED}" name="Chris Anderson" initials="CA" userId="S::Chris.Anderson@wellingtonwater.co.nz::623e433d-91ef-4503-9d0a-9d6880e1bd09" providerId="AD"/>
  <p188:author id="{8DE4AD39-E463-C00D-0D6F-47123DA731F4}" name="Alisha Paul" initials="AP" userId="S::alisha.paul@wellingtonwater.co.nz::7b0f6a23-eb07-48fb-85fe-4477e49b03b3" providerId="AD"/>
  <p188:author id="{26C8A3A6-4CCD-5889-997A-3D54AE123282}" name="Rachelle Frickleton" initials="RF" userId="S::rachelle.frickleton@wellingtonwater.co.nz::33d035b6-636f-432c-bcfe-57f5f12ede4d" providerId="AD"/>
  <p188:author id="{2AB260AB-5CA7-7E5F-F02E-AF7036B56F1D}" name="Sophie Jones" initials="SJ" userId="S::Sophie.Jones@wellingtonwater.co.nz::c50bea07-6f49-4579-bcaa-6a76861b199a" providerId="AD"/>
  <p188:author id="{5D46C5BC-9888-6F93-A2A2-496DC271A834}" name="Marcus Gatara" initials="MG" userId="S::marcus.gatara@wellingtonwater.co.nz::2ccf2bec-1462-4238-b780-1d1f9b95fa42" providerId="AD"/>
  <p188:author id="{AE8BA6D6-83FA-4A43-3F14-D7555C9868C4}" name="Chris Anderson" initials="CA" userId="S::chris.anderson@wellingtonwater.co.nz::623e433d-91ef-4503-9d0a-9d6880e1bd0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0609"/>
    <a:srgbClr val="E9854E"/>
    <a:srgbClr val="D4DB5D"/>
    <a:srgbClr val="E56E51"/>
    <a:srgbClr val="F9C654"/>
    <a:srgbClr val="EFF2C3"/>
    <a:srgbClr val="00B0B9"/>
    <a:srgbClr val="00CC00"/>
    <a:srgbClr val="0A5075"/>
    <a:srgbClr val="F017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014" y="90"/>
      </p:cViewPr>
      <p:guideLst>
        <p:guide orient="horz" pos="346"/>
        <p:guide pos="50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microsoft.com/office/2018/10/relationships/authors" Target="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phie Jones" userId="c50bea07-6f49-4579-bcaa-6a76861b199a" providerId="ADAL" clId="{BB8C5ABD-6ACD-4079-9244-C50D8454E506}"/>
    <pc:docChg chg="delSld">
      <pc:chgData name="Sophie Jones" userId="c50bea07-6f49-4579-bcaa-6a76861b199a" providerId="ADAL" clId="{BB8C5ABD-6ACD-4079-9244-C50D8454E506}" dt="2024-11-04T00:27:26.467" v="1" actId="47"/>
      <pc:docMkLst>
        <pc:docMk/>
      </pc:docMkLst>
      <pc:sldChg chg="del">
        <pc:chgData name="Sophie Jones" userId="c50bea07-6f49-4579-bcaa-6a76861b199a" providerId="ADAL" clId="{BB8C5ABD-6ACD-4079-9244-C50D8454E506}" dt="2024-11-04T00:27:26.467" v="1" actId="47"/>
        <pc:sldMkLst>
          <pc:docMk/>
          <pc:sldMk cId="4030996340" sldId="437"/>
        </pc:sldMkLst>
      </pc:sldChg>
      <pc:sldChg chg="del">
        <pc:chgData name="Sophie Jones" userId="c50bea07-6f49-4579-bcaa-6a76861b199a" providerId="ADAL" clId="{BB8C5ABD-6ACD-4079-9244-C50D8454E506}" dt="2024-11-04T00:27:24.450" v="0" actId="47"/>
        <pc:sldMkLst>
          <pc:docMk/>
          <pc:sldMk cId="1133676265" sldId="496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NZ" sz="1400" b="0" i="0" u="none" strike="noStrike" kern="1200" spc="0" baseline="0">
                <a:solidFill>
                  <a:srgbClr val="00B0F0"/>
                </a:solidFill>
              </a:rPr>
              <a:t>Top Critical Risk Reports - March 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Sheet1!$P$27</c:f>
              <c:strCache>
                <c:ptCount val="1"/>
                <c:pt idx="0">
                  <c:v>Mar-24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Sheet1!$Q$26:$U$26</c:f>
              <c:strCache>
                <c:ptCount val="5"/>
                <c:pt idx="0">
                  <c:v>Hazardous Substance/Chemical</c:v>
                </c:pt>
                <c:pt idx="1">
                  <c:v>Working near/with services</c:v>
                </c:pt>
                <c:pt idx="2">
                  <c:v>Work at Height/Dropped Objects</c:v>
                </c:pt>
                <c:pt idx="3">
                  <c:v>Traffic/Pedestrian Movement</c:v>
                </c:pt>
                <c:pt idx="4">
                  <c:v>Vehicles/Mobile Equipment</c:v>
                </c:pt>
              </c:strCache>
            </c:strRef>
          </c:cat>
          <c:val>
            <c:numRef>
              <c:f>Sheet1!$Q$27:$U$27</c:f>
              <c:numCache>
                <c:formatCode>General</c:formatCode>
                <c:ptCount val="5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14</c:v>
                </c:pt>
                <c:pt idx="4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9B-406A-AE24-98AFBB9B56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38310704"/>
        <c:axId val="738312504"/>
      </c:barChart>
      <c:catAx>
        <c:axId val="738310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8312504"/>
        <c:crosses val="autoZero"/>
        <c:auto val="1"/>
        <c:lblAlgn val="ctr"/>
        <c:lblOffset val="100"/>
        <c:noMultiLvlLbl val="0"/>
      </c:catAx>
      <c:valAx>
        <c:axId val="738312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8310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3DBB6D9-3329-45CD-88AC-C08836227C69}" type="datetimeFigureOut">
              <a:rPr lang="en-US"/>
              <a:pPr>
                <a:defRPr/>
              </a:pPr>
              <a:t>11/4/2024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A0DB2A6-1646-4D7C-ADD1-C597FB3770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6F55A0E-7A2B-4344-9DCA-3BB162A0490C}" type="datetimeFigureOut">
              <a:rPr lang="en-US"/>
              <a:pPr>
                <a:defRPr/>
              </a:pPr>
              <a:t>11/4/2024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3A555EE-10A7-459B-993B-0FB09AD7A1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A555EE-10A7-459B-993B-0FB09AD7A180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6107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A_H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079" y="0"/>
            <a:ext cx="8562921" cy="5402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34" y="6172666"/>
            <a:ext cx="2149822" cy="4765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888" y="6282363"/>
            <a:ext cx="2478053" cy="22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207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SSE: Environment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2EB0C13-816A-4C89-8B79-0523E44516BC}"/>
              </a:ext>
            </a:extLst>
          </p:cNvPr>
          <p:cNvSpPr txBox="1">
            <a:spLocks/>
          </p:cNvSpPr>
          <p:nvPr userDrawn="1"/>
        </p:nvSpPr>
        <p:spPr>
          <a:xfrm>
            <a:off x="1066801" y="1123894"/>
            <a:ext cx="2962275" cy="228639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200"/>
              </a:lnSpc>
            </a:pPr>
            <a:r>
              <a:rPr lang="en-US" sz="1200" b="1" spc="15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STANTEC MOMENT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1C7C499E-A9F8-4A07-B925-425EF59ED7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90629" y="1"/>
            <a:ext cx="7701372" cy="6705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25"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05869F8-1B01-4453-B10A-4526793D6B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2" y="6019801"/>
            <a:ext cx="1534239" cy="2286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B874AAD-988E-45B1-8F75-E55E0F92AB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1D2E091-248E-4A9A-98C5-6EB2EB9267F0}"/>
              </a:ext>
            </a:extLst>
          </p:cNvPr>
          <p:cNvSpPr/>
          <p:nvPr userDrawn="1"/>
        </p:nvSpPr>
        <p:spPr>
          <a:xfrm>
            <a:off x="0" y="6705602"/>
            <a:ext cx="12192000" cy="173999"/>
          </a:xfrm>
          <a:prstGeom prst="rect">
            <a:avLst/>
          </a:prstGeom>
          <a:solidFill>
            <a:srgbClr val="ED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FBD1390B-A760-4122-ADE7-751D61A075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801" y="3429000"/>
            <a:ext cx="3162291" cy="2133283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208785C-6B77-438D-8F8A-B1C778084D22}"/>
              </a:ext>
            </a:extLst>
          </p:cNvPr>
          <p:cNvSpPr txBox="1">
            <a:spLocks/>
          </p:cNvSpPr>
          <p:nvPr userDrawn="1"/>
        </p:nvSpPr>
        <p:spPr>
          <a:xfrm>
            <a:off x="1066802" y="1447165"/>
            <a:ext cx="3162295" cy="686435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800"/>
              </a:lnSpc>
            </a:pPr>
            <a:r>
              <a:rPr lang="en-US" sz="2400" b="1" spc="0" baseline="0">
                <a:solidFill>
                  <a:schemeClr val="tx2"/>
                </a:solidFill>
                <a:latin typeface="Century Gothic" panose="020B0502020202020204" pitchFamily="34" charset="0"/>
              </a:rPr>
              <a:t>HSSE: Environment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4119C155-E281-4B44-8F68-CE231B631E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66801" y="2362357"/>
            <a:ext cx="3162291" cy="9145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6815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SSE: Environment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2EB0C13-816A-4C89-8B79-0523E44516BC}"/>
              </a:ext>
            </a:extLst>
          </p:cNvPr>
          <p:cNvSpPr txBox="1">
            <a:spLocks/>
          </p:cNvSpPr>
          <p:nvPr userDrawn="1"/>
        </p:nvSpPr>
        <p:spPr>
          <a:xfrm>
            <a:off x="1066801" y="1123894"/>
            <a:ext cx="2962275" cy="228639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200"/>
              </a:lnSpc>
            </a:pPr>
            <a:r>
              <a:rPr lang="en-US" sz="1200" b="1" spc="15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STANTEC MOMENT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05869F8-1B01-4453-B10A-4526793D6B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2" y="6019801"/>
            <a:ext cx="1534239" cy="2286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B874AAD-988E-45B1-8F75-E55E0F92AB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1D2E091-248E-4A9A-98C5-6EB2EB9267F0}"/>
              </a:ext>
            </a:extLst>
          </p:cNvPr>
          <p:cNvSpPr/>
          <p:nvPr userDrawn="1"/>
        </p:nvSpPr>
        <p:spPr>
          <a:xfrm>
            <a:off x="0" y="6705602"/>
            <a:ext cx="12192000" cy="173999"/>
          </a:xfrm>
          <a:prstGeom prst="rect">
            <a:avLst/>
          </a:prstGeom>
          <a:solidFill>
            <a:srgbClr val="ED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B5C1132F-C8F0-423D-BC80-7F0FE899A5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43600" y="1066801"/>
            <a:ext cx="5486400" cy="4495483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96D4197-439A-4070-BF20-26404ECF84AD}"/>
              </a:ext>
            </a:extLst>
          </p:cNvPr>
          <p:cNvCxnSpPr/>
          <p:nvPr userDrawn="1"/>
        </p:nvCxnSpPr>
        <p:spPr>
          <a:xfrm>
            <a:off x="5029200" y="1066801"/>
            <a:ext cx="0" cy="4495483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67073CD9-4245-4BC7-8257-D8163A623B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801" y="3429000"/>
            <a:ext cx="3162291" cy="2133283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5D6A4A7-0C8E-42A4-A37C-CF84DF0F12AD}"/>
              </a:ext>
            </a:extLst>
          </p:cNvPr>
          <p:cNvSpPr txBox="1">
            <a:spLocks/>
          </p:cNvSpPr>
          <p:nvPr userDrawn="1"/>
        </p:nvSpPr>
        <p:spPr>
          <a:xfrm>
            <a:off x="1066802" y="1447165"/>
            <a:ext cx="3162295" cy="686435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800"/>
              </a:lnSpc>
            </a:pPr>
            <a:r>
              <a:rPr lang="en-US" sz="2400" b="1" spc="0" baseline="0">
                <a:solidFill>
                  <a:schemeClr val="tx2"/>
                </a:solidFill>
                <a:latin typeface="Century Gothic" panose="020B0502020202020204" pitchFamily="34" charset="0"/>
              </a:rPr>
              <a:t>HSSE: Environment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55F860CC-CAAC-4522-B7A8-3FA8490010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6801" y="2362357"/>
            <a:ext cx="3162291" cy="9145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0671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thics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2EB0C13-816A-4C89-8B79-0523E44516BC}"/>
              </a:ext>
            </a:extLst>
          </p:cNvPr>
          <p:cNvSpPr txBox="1">
            <a:spLocks/>
          </p:cNvSpPr>
          <p:nvPr userDrawn="1"/>
        </p:nvSpPr>
        <p:spPr>
          <a:xfrm>
            <a:off x="1066801" y="1123894"/>
            <a:ext cx="2962275" cy="228639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200"/>
              </a:lnSpc>
            </a:pPr>
            <a:r>
              <a:rPr lang="en-US" sz="1200" b="1" spc="15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STANTEC MOMENT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1C7C499E-A9F8-4A07-B925-425EF59ED7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90629" y="0"/>
            <a:ext cx="7701372" cy="685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25"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B874AAD-988E-45B1-8F75-E55E0F92AB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9E7EB7FB-A7F8-4F22-A9DD-FFC06719FA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801" y="3429000"/>
            <a:ext cx="3162291" cy="2133283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3866304-0913-484D-AC9A-B360BBCBA08E}"/>
              </a:ext>
            </a:extLst>
          </p:cNvPr>
          <p:cNvSpPr txBox="1">
            <a:spLocks/>
          </p:cNvSpPr>
          <p:nvPr userDrawn="1"/>
        </p:nvSpPr>
        <p:spPr>
          <a:xfrm>
            <a:off x="1066802" y="1447165"/>
            <a:ext cx="3162295" cy="686435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800"/>
              </a:lnSpc>
            </a:pPr>
            <a:r>
              <a:rPr lang="en-US" sz="2400" b="1" spc="0" baseline="0">
                <a:solidFill>
                  <a:schemeClr val="tx2"/>
                </a:solidFill>
                <a:latin typeface="Century Gothic" panose="020B0502020202020204" pitchFamily="34" charset="0"/>
              </a:rPr>
              <a:t>Ethics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2CBE125-66C3-42F6-99CC-6048749C31C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66801" y="2362357"/>
            <a:ext cx="3162291" cy="9145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7620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thics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2EB0C13-816A-4C89-8B79-0523E44516BC}"/>
              </a:ext>
            </a:extLst>
          </p:cNvPr>
          <p:cNvSpPr txBox="1">
            <a:spLocks/>
          </p:cNvSpPr>
          <p:nvPr userDrawn="1"/>
        </p:nvSpPr>
        <p:spPr>
          <a:xfrm>
            <a:off x="1066801" y="1123894"/>
            <a:ext cx="2962275" cy="228639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200"/>
              </a:lnSpc>
            </a:pPr>
            <a:r>
              <a:rPr lang="en-US" sz="1200" b="1" spc="15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STANTEC MOMENT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B874AAD-988E-45B1-8F75-E55E0F92AB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B5C1132F-C8F0-423D-BC80-7F0FE899A5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43600" y="1066801"/>
            <a:ext cx="5486400" cy="4495483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96D4197-439A-4070-BF20-26404ECF84AD}"/>
              </a:ext>
            </a:extLst>
          </p:cNvPr>
          <p:cNvCxnSpPr/>
          <p:nvPr userDrawn="1"/>
        </p:nvCxnSpPr>
        <p:spPr>
          <a:xfrm>
            <a:off x="5029200" y="1066801"/>
            <a:ext cx="0" cy="4495483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1D7B311D-CFD3-4136-97E7-E109964595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801" y="3429000"/>
            <a:ext cx="3162291" cy="2133283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DEAC722-C9A2-43A7-BA21-142948246519}"/>
              </a:ext>
            </a:extLst>
          </p:cNvPr>
          <p:cNvSpPr txBox="1">
            <a:spLocks/>
          </p:cNvSpPr>
          <p:nvPr userDrawn="1"/>
        </p:nvSpPr>
        <p:spPr>
          <a:xfrm>
            <a:off x="1066802" y="1447165"/>
            <a:ext cx="3162295" cy="686435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800"/>
              </a:lnSpc>
            </a:pPr>
            <a:r>
              <a:rPr lang="en-US" sz="2400" b="1" spc="0" baseline="0">
                <a:solidFill>
                  <a:schemeClr val="tx2"/>
                </a:solidFill>
                <a:latin typeface="Century Gothic" panose="020B0502020202020204" pitchFamily="34" charset="0"/>
              </a:rPr>
              <a:t>Ethics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5B1D400D-5217-418D-9597-DF8B4CBA1A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6801" y="2362357"/>
            <a:ext cx="3162291" cy="9145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7834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ality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2EB0C13-816A-4C89-8B79-0523E44516BC}"/>
              </a:ext>
            </a:extLst>
          </p:cNvPr>
          <p:cNvSpPr txBox="1">
            <a:spLocks/>
          </p:cNvSpPr>
          <p:nvPr userDrawn="1"/>
        </p:nvSpPr>
        <p:spPr>
          <a:xfrm>
            <a:off x="1066801" y="1123894"/>
            <a:ext cx="2962275" cy="228639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200"/>
              </a:lnSpc>
            </a:pPr>
            <a:r>
              <a:rPr lang="en-US" sz="1200" b="1" spc="15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STANTEC MOMENT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1C7C499E-A9F8-4A07-B925-425EF59ED7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90629" y="0"/>
            <a:ext cx="7701372" cy="685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25"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B874AAD-988E-45B1-8F75-E55E0F92AB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2161A30B-0BD7-4EEE-80A0-8B31842F7C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801" y="3429000"/>
            <a:ext cx="3162291" cy="2133283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53C0B53-E060-4275-8977-1EB3FCF48B41}"/>
              </a:ext>
            </a:extLst>
          </p:cNvPr>
          <p:cNvSpPr txBox="1">
            <a:spLocks/>
          </p:cNvSpPr>
          <p:nvPr userDrawn="1"/>
        </p:nvSpPr>
        <p:spPr>
          <a:xfrm>
            <a:off x="1066802" y="1447165"/>
            <a:ext cx="3162295" cy="686435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800"/>
              </a:lnSpc>
            </a:pPr>
            <a:r>
              <a:rPr lang="en-US" sz="2400" b="1" u="none" spc="0" baseline="0">
                <a:solidFill>
                  <a:schemeClr val="tx2"/>
                </a:solidFill>
                <a:latin typeface="Century Gothic" panose="020B0502020202020204" pitchFamily="34" charset="0"/>
              </a:rPr>
              <a:t>Quality &amp; </a:t>
            </a:r>
            <a:br>
              <a:rPr lang="en-US" sz="2400" b="1" u="none" spc="0" baseline="0">
                <a:solidFill>
                  <a:schemeClr val="tx2"/>
                </a:solidFill>
                <a:latin typeface="Century Gothic" panose="020B0502020202020204" pitchFamily="34" charset="0"/>
              </a:rPr>
            </a:br>
            <a:r>
              <a:rPr lang="en-US" sz="2400" b="1" u="none" spc="0" baseline="0">
                <a:solidFill>
                  <a:schemeClr val="tx2"/>
                </a:solidFill>
                <a:latin typeface="Century Gothic" panose="020B0502020202020204" pitchFamily="34" charset="0"/>
              </a:rPr>
              <a:t>Project Delivery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209E5E22-8974-4876-AE6D-AE0C01F8BA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66801" y="2362357"/>
            <a:ext cx="3162291" cy="9145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41255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ality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2EB0C13-816A-4C89-8B79-0523E44516BC}"/>
              </a:ext>
            </a:extLst>
          </p:cNvPr>
          <p:cNvSpPr txBox="1">
            <a:spLocks/>
          </p:cNvSpPr>
          <p:nvPr userDrawn="1"/>
        </p:nvSpPr>
        <p:spPr>
          <a:xfrm>
            <a:off x="1066801" y="1123894"/>
            <a:ext cx="2962275" cy="228639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200"/>
              </a:lnSpc>
            </a:pPr>
            <a:r>
              <a:rPr lang="en-US" sz="1200" b="1" spc="15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STANTEC MOMENT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B874AAD-988E-45B1-8F75-E55E0F92AB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B5C1132F-C8F0-423D-BC80-7F0FE899A5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43600" y="1066801"/>
            <a:ext cx="5486400" cy="4495483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96D4197-439A-4070-BF20-26404ECF84AD}"/>
              </a:ext>
            </a:extLst>
          </p:cNvPr>
          <p:cNvCxnSpPr/>
          <p:nvPr userDrawn="1"/>
        </p:nvCxnSpPr>
        <p:spPr>
          <a:xfrm>
            <a:off x="5029200" y="1066801"/>
            <a:ext cx="0" cy="4495483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2E765167-5C5F-40DB-9F44-9EEBE02CE9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801" y="3429000"/>
            <a:ext cx="3162291" cy="2133283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737C7E3-F61E-4228-9254-15CBB9916170}"/>
              </a:ext>
            </a:extLst>
          </p:cNvPr>
          <p:cNvSpPr txBox="1">
            <a:spLocks/>
          </p:cNvSpPr>
          <p:nvPr userDrawn="1"/>
        </p:nvSpPr>
        <p:spPr>
          <a:xfrm>
            <a:off x="1066802" y="1447165"/>
            <a:ext cx="3162295" cy="686435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u="none" spc="0" baseline="0">
                <a:solidFill>
                  <a:schemeClr val="tx2"/>
                </a:solidFill>
                <a:latin typeface="Century Gothic" panose="020B0502020202020204" pitchFamily="34" charset="0"/>
              </a:rPr>
              <a:t>Quality &amp; </a:t>
            </a:r>
            <a:br>
              <a:rPr lang="en-US" sz="2400" b="1" u="none" spc="0" baseline="0">
                <a:solidFill>
                  <a:schemeClr val="tx2"/>
                </a:solidFill>
                <a:latin typeface="Century Gothic" panose="020B0502020202020204" pitchFamily="34" charset="0"/>
              </a:rPr>
            </a:br>
            <a:r>
              <a:rPr lang="en-US" sz="2400" b="1" u="none" spc="0" baseline="0">
                <a:solidFill>
                  <a:schemeClr val="tx2"/>
                </a:solidFill>
                <a:latin typeface="Century Gothic" panose="020B0502020202020204" pitchFamily="34" charset="0"/>
              </a:rPr>
              <a:t>Project Delivery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8641B47E-EFFC-4352-B700-A0441DBA28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6801" y="2362357"/>
            <a:ext cx="3162291" cy="9145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0936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clusion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2EB0C13-816A-4C89-8B79-0523E44516BC}"/>
              </a:ext>
            </a:extLst>
          </p:cNvPr>
          <p:cNvSpPr txBox="1">
            <a:spLocks/>
          </p:cNvSpPr>
          <p:nvPr userDrawn="1"/>
        </p:nvSpPr>
        <p:spPr>
          <a:xfrm>
            <a:off x="1066801" y="1123894"/>
            <a:ext cx="2962275" cy="228639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200"/>
              </a:lnSpc>
            </a:pPr>
            <a:r>
              <a:rPr lang="en-US" sz="1200" b="1" spc="15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STANTEC MOMENT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1C7C499E-A9F8-4A07-B925-425EF59ED7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90629" y="0"/>
            <a:ext cx="7701372" cy="685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25"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B874AAD-988E-45B1-8F75-E55E0F92AB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010237F6-291F-4C48-BB3D-3BB8C5B87E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801" y="3429000"/>
            <a:ext cx="3162291" cy="2133283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1C3B39F-E55A-4226-90B6-7CEAC4723381}"/>
              </a:ext>
            </a:extLst>
          </p:cNvPr>
          <p:cNvSpPr txBox="1">
            <a:spLocks/>
          </p:cNvSpPr>
          <p:nvPr userDrawn="1"/>
        </p:nvSpPr>
        <p:spPr>
          <a:xfrm>
            <a:off x="1066802" y="1447165"/>
            <a:ext cx="3162295" cy="686435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800"/>
              </a:lnSpc>
            </a:pPr>
            <a:r>
              <a:rPr lang="en-US" sz="2400" b="1" spc="0" baseline="0">
                <a:solidFill>
                  <a:schemeClr val="tx2"/>
                </a:solidFill>
                <a:latin typeface="Century Gothic" panose="020B0502020202020204" pitchFamily="34" charset="0"/>
              </a:rPr>
              <a:t>Inclusion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75494857-5765-4E43-99B2-02F5F60A57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66801" y="2362357"/>
            <a:ext cx="3162291" cy="9145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03324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clusion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2EB0C13-816A-4C89-8B79-0523E44516BC}"/>
              </a:ext>
            </a:extLst>
          </p:cNvPr>
          <p:cNvSpPr txBox="1">
            <a:spLocks/>
          </p:cNvSpPr>
          <p:nvPr userDrawn="1"/>
        </p:nvSpPr>
        <p:spPr>
          <a:xfrm>
            <a:off x="1066801" y="1123894"/>
            <a:ext cx="2962275" cy="228639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200"/>
              </a:lnSpc>
            </a:pPr>
            <a:r>
              <a:rPr lang="en-US" sz="1200" b="1" spc="15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STANTEC MOMENT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B874AAD-988E-45B1-8F75-E55E0F92AB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B5C1132F-C8F0-423D-BC80-7F0FE899A5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43600" y="1066801"/>
            <a:ext cx="5486400" cy="4495483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96D4197-439A-4070-BF20-26404ECF84AD}"/>
              </a:ext>
            </a:extLst>
          </p:cNvPr>
          <p:cNvCxnSpPr/>
          <p:nvPr userDrawn="1"/>
        </p:nvCxnSpPr>
        <p:spPr>
          <a:xfrm>
            <a:off x="5029200" y="1066801"/>
            <a:ext cx="0" cy="4495483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04A5EE5C-00C9-4130-9224-F6FA42F34A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801" y="3429000"/>
            <a:ext cx="3162291" cy="2133283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81DE565-6433-43C5-AB21-9B0E1A85358D}"/>
              </a:ext>
            </a:extLst>
          </p:cNvPr>
          <p:cNvSpPr txBox="1">
            <a:spLocks/>
          </p:cNvSpPr>
          <p:nvPr userDrawn="1"/>
        </p:nvSpPr>
        <p:spPr>
          <a:xfrm>
            <a:off x="1066802" y="1447165"/>
            <a:ext cx="3162295" cy="686435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800"/>
              </a:lnSpc>
            </a:pPr>
            <a:r>
              <a:rPr lang="en-US" sz="2400" b="1" spc="0" baseline="0">
                <a:solidFill>
                  <a:schemeClr val="tx2"/>
                </a:solidFill>
                <a:latin typeface="Century Gothic" panose="020B0502020202020204" pitchFamily="34" charset="0"/>
              </a:rPr>
              <a:t>Inclusion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113EEF39-8679-40B4-8134-D89C7DE317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6801" y="2362357"/>
            <a:ext cx="3162291" cy="9145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27025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digenous Relations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2EB0C13-816A-4C89-8B79-0523E44516BC}"/>
              </a:ext>
            </a:extLst>
          </p:cNvPr>
          <p:cNvSpPr txBox="1">
            <a:spLocks/>
          </p:cNvSpPr>
          <p:nvPr userDrawn="1"/>
        </p:nvSpPr>
        <p:spPr>
          <a:xfrm>
            <a:off x="1066801" y="1123894"/>
            <a:ext cx="2962275" cy="228639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200"/>
              </a:lnSpc>
            </a:pPr>
            <a:r>
              <a:rPr lang="en-US" sz="1200" b="1" spc="15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STANTEC MOMENT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1C7C499E-A9F8-4A07-B925-425EF59ED7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90629" y="0"/>
            <a:ext cx="7701372" cy="685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25"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B874AAD-988E-45B1-8F75-E55E0F92AB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E9447DF-B527-4616-B15C-9816CF4226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801" y="3429000"/>
            <a:ext cx="3162291" cy="2133283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C978442-17AF-4F39-99F6-C57E32BD32CC}"/>
              </a:ext>
            </a:extLst>
          </p:cNvPr>
          <p:cNvSpPr txBox="1">
            <a:spLocks/>
          </p:cNvSpPr>
          <p:nvPr userDrawn="1"/>
        </p:nvSpPr>
        <p:spPr>
          <a:xfrm>
            <a:off x="1066802" y="1447165"/>
            <a:ext cx="3162295" cy="686435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800"/>
              </a:lnSpc>
            </a:pPr>
            <a:r>
              <a:rPr lang="en-US" sz="2400" b="1" spc="0" baseline="0">
                <a:solidFill>
                  <a:schemeClr val="tx2"/>
                </a:solidFill>
                <a:latin typeface="Century Gothic" panose="020B0502020202020204" pitchFamily="34" charset="0"/>
              </a:rPr>
              <a:t>Indigenous Relations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E9EAB603-7A1D-40DD-93C7-CFE7E0C1A7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6801" y="2362357"/>
            <a:ext cx="3162291" cy="9145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14351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digenous Relations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2EB0C13-816A-4C89-8B79-0523E44516BC}"/>
              </a:ext>
            </a:extLst>
          </p:cNvPr>
          <p:cNvSpPr txBox="1">
            <a:spLocks/>
          </p:cNvSpPr>
          <p:nvPr userDrawn="1"/>
        </p:nvSpPr>
        <p:spPr>
          <a:xfrm>
            <a:off x="1066801" y="1123894"/>
            <a:ext cx="2962275" cy="228639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200"/>
              </a:lnSpc>
            </a:pPr>
            <a:r>
              <a:rPr lang="en-US" sz="1200" b="1" spc="15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STANTEC MOMENT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B874AAD-988E-45B1-8F75-E55E0F92AB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B5C1132F-C8F0-423D-BC80-7F0FE899A5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43600" y="1066801"/>
            <a:ext cx="5486400" cy="4495483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96D4197-439A-4070-BF20-26404ECF84AD}"/>
              </a:ext>
            </a:extLst>
          </p:cNvPr>
          <p:cNvCxnSpPr/>
          <p:nvPr userDrawn="1"/>
        </p:nvCxnSpPr>
        <p:spPr>
          <a:xfrm>
            <a:off x="5029200" y="1066801"/>
            <a:ext cx="0" cy="4495483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04A5EE5C-00C9-4130-9224-F6FA42F34A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801" y="3429000"/>
            <a:ext cx="3162291" cy="2133283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81DE565-6433-43C5-AB21-9B0E1A85358D}"/>
              </a:ext>
            </a:extLst>
          </p:cNvPr>
          <p:cNvSpPr txBox="1">
            <a:spLocks/>
          </p:cNvSpPr>
          <p:nvPr userDrawn="1"/>
        </p:nvSpPr>
        <p:spPr>
          <a:xfrm>
            <a:off x="1066802" y="1447165"/>
            <a:ext cx="3162295" cy="686435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800"/>
              </a:lnSpc>
            </a:pPr>
            <a:r>
              <a:rPr lang="en-US" sz="2400" b="1" spc="0" baseline="0">
                <a:solidFill>
                  <a:schemeClr val="tx2"/>
                </a:solidFill>
                <a:latin typeface="Century Gothic" panose="020B0502020202020204" pitchFamily="34" charset="0"/>
              </a:rPr>
              <a:t>Indigenous Relations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113EEF39-8679-40B4-8134-D89C7DE317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6801" y="2362357"/>
            <a:ext cx="3162291" cy="9145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6997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_Blu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20"/>
          <a:stretch/>
        </p:blipFill>
        <p:spPr bwMode="auto">
          <a:xfrm>
            <a:off x="0" y="-1"/>
            <a:ext cx="12192000" cy="6870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9"/>
          <p:cNvSpPr>
            <a:spLocks noGrp="1"/>
          </p:cNvSpPr>
          <p:nvPr>
            <p:ph sz="quarter" idx="10"/>
          </p:nvPr>
        </p:nvSpPr>
        <p:spPr>
          <a:xfrm>
            <a:off x="810450" y="2596445"/>
            <a:ext cx="3582809" cy="2801056"/>
          </a:xfrm>
        </p:spPr>
        <p:txBody>
          <a:bodyPr/>
          <a:lstStyle>
            <a:lvl1pPr marL="0" indent="0">
              <a:lnSpc>
                <a:spcPts val="3200"/>
              </a:lnSpc>
              <a:buFontTx/>
              <a:buNone/>
              <a:defRPr b="1" i="0" baseline="0">
                <a:solidFill>
                  <a:srgbClr val="00B0B9"/>
                </a:solidFill>
                <a:latin typeface="Calibri"/>
                <a:cs typeface="Calibri"/>
              </a:defRPr>
            </a:lvl1pPr>
            <a:lvl2pPr marL="0" indent="0">
              <a:buFontTx/>
              <a:buNone/>
              <a:defRPr sz="1800" b="1" i="0">
                <a:solidFill>
                  <a:srgbClr val="00B0B9"/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34" y="6172666"/>
            <a:ext cx="2149822" cy="4765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888" y="6282363"/>
            <a:ext cx="2478053" cy="22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4754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ental Health &amp; Well-being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2EB0C13-816A-4C89-8B79-0523E44516BC}"/>
              </a:ext>
            </a:extLst>
          </p:cNvPr>
          <p:cNvSpPr txBox="1">
            <a:spLocks/>
          </p:cNvSpPr>
          <p:nvPr userDrawn="1"/>
        </p:nvSpPr>
        <p:spPr>
          <a:xfrm>
            <a:off x="1066801" y="1123894"/>
            <a:ext cx="2962275" cy="228639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200"/>
              </a:lnSpc>
            </a:pPr>
            <a:r>
              <a:rPr lang="en-US" sz="1200" b="1" spc="15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STANTEC MOMENT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1C7C499E-A9F8-4A07-B925-425EF59ED7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90629" y="0"/>
            <a:ext cx="7701372" cy="685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25"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B874AAD-988E-45B1-8F75-E55E0F92AB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E9447DF-B527-4616-B15C-9816CF4226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801" y="3429000"/>
            <a:ext cx="3162291" cy="2133283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C978442-17AF-4F39-99F6-C57E32BD32CC}"/>
              </a:ext>
            </a:extLst>
          </p:cNvPr>
          <p:cNvSpPr txBox="1">
            <a:spLocks/>
          </p:cNvSpPr>
          <p:nvPr userDrawn="1"/>
        </p:nvSpPr>
        <p:spPr>
          <a:xfrm>
            <a:off x="1066802" y="1447165"/>
            <a:ext cx="3162295" cy="686435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800"/>
              </a:lnSpc>
            </a:pPr>
            <a:r>
              <a:rPr lang="en-US" sz="2400" b="1" spc="0" baseline="0">
                <a:solidFill>
                  <a:schemeClr val="tx2"/>
                </a:solidFill>
                <a:latin typeface="Century Gothic" panose="020B0502020202020204" pitchFamily="34" charset="0"/>
              </a:rPr>
              <a:t>Mental Health </a:t>
            </a:r>
            <a:br>
              <a:rPr lang="en-US" sz="2400" b="1" spc="0" baseline="0">
                <a:solidFill>
                  <a:schemeClr val="tx2"/>
                </a:solidFill>
                <a:latin typeface="Century Gothic" panose="020B0502020202020204" pitchFamily="34" charset="0"/>
              </a:rPr>
            </a:br>
            <a:r>
              <a:rPr lang="en-US" sz="2400" b="1" spc="0" baseline="0">
                <a:solidFill>
                  <a:schemeClr val="tx2"/>
                </a:solidFill>
                <a:latin typeface="Century Gothic" panose="020B0502020202020204" pitchFamily="34" charset="0"/>
              </a:rPr>
              <a:t>&amp; Well-being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E9EAB603-7A1D-40DD-93C7-CFE7E0C1A7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6801" y="2362357"/>
            <a:ext cx="3162291" cy="9145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56791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ental Health &amp; Well-being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2EB0C13-816A-4C89-8B79-0523E44516BC}"/>
              </a:ext>
            </a:extLst>
          </p:cNvPr>
          <p:cNvSpPr txBox="1">
            <a:spLocks/>
          </p:cNvSpPr>
          <p:nvPr userDrawn="1"/>
        </p:nvSpPr>
        <p:spPr>
          <a:xfrm>
            <a:off x="1066801" y="1123894"/>
            <a:ext cx="2962275" cy="228639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200"/>
              </a:lnSpc>
            </a:pPr>
            <a:r>
              <a:rPr lang="en-US" sz="1200" b="1" spc="15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STANTEC MOMENT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B874AAD-988E-45B1-8F75-E55E0F92AB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B5C1132F-C8F0-423D-BC80-7F0FE899A5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43600" y="1066801"/>
            <a:ext cx="5486400" cy="4495483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96D4197-439A-4070-BF20-26404ECF84AD}"/>
              </a:ext>
            </a:extLst>
          </p:cNvPr>
          <p:cNvCxnSpPr/>
          <p:nvPr userDrawn="1"/>
        </p:nvCxnSpPr>
        <p:spPr>
          <a:xfrm>
            <a:off x="5029200" y="1066801"/>
            <a:ext cx="0" cy="4495483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04A5EE5C-00C9-4130-9224-F6FA42F34A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801" y="3429000"/>
            <a:ext cx="3162291" cy="2133283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81DE565-6433-43C5-AB21-9B0E1A85358D}"/>
              </a:ext>
            </a:extLst>
          </p:cNvPr>
          <p:cNvSpPr txBox="1">
            <a:spLocks/>
          </p:cNvSpPr>
          <p:nvPr userDrawn="1"/>
        </p:nvSpPr>
        <p:spPr>
          <a:xfrm>
            <a:off x="1066802" y="1447165"/>
            <a:ext cx="3162295" cy="686435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800"/>
              </a:lnSpc>
            </a:pPr>
            <a:r>
              <a:rPr lang="en-US" sz="2400" b="1" spc="0" baseline="0">
                <a:solidFill>
                  <a:schemeClr val="tx2"/>
                </a:solidFill>
                <a:latin typeface="Century Gothic" panose="020B0502020202020204" pitchFamily="34" charset="0"/>
              </a:rPr>
              <a:t>Mental Health </a:t>
            </a:r>
            <a:br>
              <a:rPr lang="en-US" sz="2400" b="1" spc="0" baseline="0">
                <a:solidFill>
                  <a:schemeClr val="tx2"/>
                </a:solidFill>
                <a:latin typeface="Century Gothic" panose="020B0502020202020204" pitchFamily="34" charset="0"/>
              </a:rPr>
            </a:br>
            <a:r>
              <a:rPr lang="en-US" sz="2400" b="1" spc="0" baseline="0">
                <a:solidFill>
                  <a:schemeClr val="tx2"/>
                </a:solidFill>
                <a:latin typeface="Century Gothic" panose="020B0502020202020204" pitchFamily="34" charset="0"/>
              </a:rPr>
              <a:t>&amp; Well-being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113EEF39-8679-40B4-8134-D89C7DE317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6801" y="2362357"/>
            <a:ext cx="3162291" cy="9145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6373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 Conten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972176"/>
            <a:ext cx="12187767" cy="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626934" y="278608"/>
            <a:ext cx="10928007" cy="846666"/>
          </a:xfrm>
        </p:spPr>
        <p:txBody>
          <a:bodyPr/>
          <a:lstStyle>
            <a:lvl1pPr marL="0" indent="0">
              <a:lnSpc>
                <a:spcPts val="3200"/>
              </a:lnSpc>
              <a:buFontTx/>
              <a:buNone/>
              <a:defRPr b="1" i="0">
                <a:solidFill>
                  <a:srgbClr val="00B0B9"/>
                </a:solidFill>
                <a:latin typeface="Calibri"/>
                <a:cs typeface="Calibri"/>
              </a:defRPr>
            </a:lvl1pPr>
            <a:lvl2pPr marL="0" indent="0">
              <a:spcBef>
                <a:spcPts val="0"/>
              </a:spcBef>
              <a:buFontTx/>
              <a:buNone/>
              <a:defRPr sz="2400" b="1" i="0">
                <a:latin typeface="Calibri"/>
                <a:cs typeface="Calibri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626934" y="1268628"/>
            <a:ext cx="10928007" cy="4701961"/>
          </a:xfrm>
        </p:spPr>
        <p:txBody>
          <a:bodyPr numCol="2" spcCol="540000">
            <a:normAutofit/>
          </a:bodyPr>
          <a:lstStyle>
            <a:lvl1pPr marL="0" indent="0">
              <a:buFontTx/>
              <a:buNone/>
              <a:defRPr sz="2400"/>
            </a:lvl1pPr>
            <a:lvl2pPr marL="342000" indent="-342900">
              <a:buFont typeface="Arial"/>
              <a:buChar char="•"/>
              <a:defRPr sz="2400"/>
            </a:lvl2pPr>
            <a:lvl3pPr marL="0" indent="0">
              <a:buFontTx/>
              <a:buNone/>
              <a:defRPr sz="1200">
                <a:solidFill>
                  <a:srgbClr val="999999"/>
                </a:solidFill>
              </a:defRPr>
            </a:lvl3pPr>
            <a:lvl4pPr marL="1371600" indent="0">
              <a:buFontTx/>
              <a:buNone/>
              <a:defRPr sz="2400"/>
            </a:lvl4pPr>
            <a:lvl5pPr marL="1828800" indent="0">
              <a:buFontTx/>
              <a:buNone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34" y="6172666"/>
            <a:ext cx="2149822" cy="4765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888" y="6282363"/>
            <a:ext cx="2478053" cy="22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676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SSE: Health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2EB0C13-816A-4C89-8B79-0523E44516BC}"/>
              </a:ext>
            </a:extLst>
          </p:cNvPr>
          <p:cNvSpPr txBox="1">
            <a:spLocks/>
          </p:cNvSpPr>
          <p:nvPr userDrawn="1"/>
        </p:nvSpPr>
        <p:spPr>
          <a:xfrm>
            <a:off x="1066801" y="1123894"/>
            <a:ext cx="2962275" cy="228639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200"/>
              </a:lnSpc>
            </a:pPr>
            <a:r>
              <a:rPr lang="en-US" sz="1200" b="1" spc="15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STANTEC MOMENT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1C7C499E-A9F8-4A07-B925-425EF59ED7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90629" y="1"/>
            <a:ext cx="7701372" cy="6705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25"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05869F8-1B01-4453-B10A-4526793D6B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2" y="6019801"/>
            <a:ext cx="1534239" cy="2286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B874AAD-988E-45B1-8F75-E55E0F92AB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1D2E091-248E-4A9A-98C5-6EB2EB9267F0}"/>
              </a:ext>
            </a:extLst>
          </p:cNvPr>
          <p:cNvSpPr/>
          <p:nvPr userDrawn="1"/>
        </p:nvSpPr>
        <p:spPr>
          <a:xfrm>
            <a:off x="0" y="6705602"/>
            <a:ext cx="12192000" cy="173999"/>
          </a:xfrm>
          <a:prstGeom prst="rect">
            <a:avLst/>
          </a:prstGeom>
          <a:solidFill>
            <a:srgbClr val="ED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62709F63-F3B6-4727-826B-266EC8F1B1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801" y="3429000"/>
            <a:ext cx="3162291" cy="2133283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957EE5F-382E-48CD-A8E7-4AF5B2A4049E}"/>
              </a:ext>
            </a:extLst>
          </p:cNvPr>
          <p:cNvSpPr txBox="1">
            <a:spLocks/>
          </p:cNvSpPr>
          <p:nvPr userDrawn="1"/>
        </p:nvSpPr>
        <p:spPr>
          <a:xfrm>
            <a:off x="1066802" y="1447165"/>
            <a:ext cx="3162295" cy="686435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800"/>
              </a:lnSpc>
            </a:pPr>
            <a:r>
              <a:rPr lang="en-US" sz="2400" b="1" spc="0" baseline="0">
                <a:solidFill>
                  <a:schemeClr val="tx2"/>
                </a:solidFill>
                <a:latin typeface="Century Gothic" panose="020B0502020202020204" pitchFamily="34" charset="0"/>
              </a:rPr>
              <a:t>HSSE: Health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5FAFC2D-E07D-4C4D-9602-71D5F6539A4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66801" y="2362357"/>
            <a:ext cx="3162291" cy="9145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0011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SSE: Health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2EB0C13-816A-4C89-8B79-0523E44516BC}"/>
              </a:ext>
            </a:extLst>
          </p:cNvPr>
          <p:cNvSpPr txBox="1">
            <a:spLocks/>
          </p:cNvSpPr>
          <p:nvPr userDrawn="1"/>
        </p:nvSpPr>
        <p:spPr>
          <a:xfrm>
            <a:off x="1066801" y="1123894"/>
            <a:ext cx="2962275" cy="228639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200"/>
              </a:lnSpc>
            </a:pPr>
            <a:r>
              <a:rPr lang="en-US" sz="1200" b="1" spc="15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STANTEC MOMENT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05869F8-1B01-4453-B10A-4526793D6B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2" y="6019801"/>
            <a:ext cx="1534239" cy="2286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B874AAD-988E-45B1-8F75-E55E0F92AB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1D2E091-248E-4A9A-98C5-6EB2EB9267F0}"/>
              </a:ext>
            </a:extLst>
          </p:cNvPr>
          <p:cNvSpPr/>
          <p:nvPr userDrawn="1"/>
        </p:nvSpPr>
        <p:spPr>
          <a:xfrm>
            <a:off x="0" y="6705602"/>
            <a:ext cx="12192000" cy="173999"/>
          </a:xfrm>
          <a:prstGeom prst="rect">
            <a:avLst/>
          </a:prstGeom>
          <a:solidFill>
            <a:srgbClr val="ED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B5C1132F-C8F0-423D-BC80-7F0FE899A5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43600" y="1066801"/>
            <a:ext cx="5486400" cy="4495483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96D4197-439A-4070-BF20-26404ECF84AD}"/>
              </a:ext>
            </a:extLst>
          </p:cNvPr>
          <p:cNvCxnSpPr/>
          <p:nvPr userDrawn="1"/>
        </p:nvCxnSpPr>
        <p:spPr>
          <a:xfrm>
            <a:off x="5029200" y="1066801"/>
            <a:ext cx="0" cy="4495483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59E7E8E7-D562-4701-B666-31AF6A8A13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801" y="3429000"/>
            <a:ext cx="3162291" cy="2133283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4CD33B5-86D8-4A9F-9076-1C4F837D1E77}"/>
              </a:ext>
            </a:extLst>
          </p:cNvPr>
          <p:cNvSpPr txBox="1">
            <a:spLocks/>
          </p:cNvSpPr>
          <p:nvPr userDrawn="1"/>
        </p:nvSpPr>
        <p:spPr>
          <a:xfrm>
            <a:off x="1066802" y="1447165"/>
            <a:ext cx="3162295" cy="686435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800"/>
              </a:lnSpc>
            </a:pPr>
            <a:r>
              <a:rPr lang="en-US" sz="2400" b="1" spc="0" baseline="0">
                <a:solidFill>
                  <a:schemeClr val="tx2"/>
                </a:solidFill>
                <a:latin typeface="Century Gothic" panose="020B0502020202020204" pitchFamily="34" charset="0"/>
              </a:rPr>
              <a:t>HSSE: Health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798FA4D6-9EB2-48ED-9FD1-D9E9F1B581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6801" y="2362357"/>
            <a:ext cx="3162291" cy="9145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3534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SSE: Safety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2EB0C13-816A-4C89-8B79-0523E44516BC}"/>
              </a:ext>
            </a:extLst>
          </p:cNvPr>
          <p:cNvSpPr txBox="1">
            <a:spLocks/>
          </p:cNvSpPr>
          <p:nvPr userDrawn="1"/>
        </p:nvSpPr>
        <p:spPr>
          <a:xfrm>
            <a:off x="1066801" y="1123894"/>
            <a:ext cx="2962275" cy="228639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200"/>
              </a:lnSpc>
            </a:pPr>
            <a:r>
              <a:rPr lang="en-US" sz="1200" b="1" spc="15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STANTEC MOMENT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1C7C499E-A9F8-4A07-B925-425EF59ED7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90629" y="1"/>
            <a:ext cx="7701372" cy="6705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25"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05869F8-1B01-4453-B10A-4526793D6B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2" y="6019801"/>
            <a:ext cx="1534239" cy="2286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B874AAD-988E-45B1-8F75-E55E0F92AB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1D2E091-248E-4A9A-98C5-6EB2EB9267F0}"/>
              </a:ext>
            </a:extLst>
          </p:cNvPr>
          <p:cNvSpPr/>
          <p:nvPr userDrawn="1"/>
        </p:nvSpPr>
        <p:spPr>
          <a:xfrm>
            <a:off x="0" y="6705602"/>
            <a:ext cx="12192000" cy="173999"/>
          </a:xfrm>
          <a:prstGeom prst="rect">
            <a:avLst/>
          </a:prstGeom>
          <a:solidFill>
            <a:srgbClr val="ED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C5C920F7-92EF-4623-9455-6AC350573D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801" y="3429000"/>
            <a:ext cx="3162291" cy="2133283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1263F97-5C78-47C5-856F-4B0C3BB72BD8}"/>
              </a:ext>
            </a:extLst>
          </p:cNvPr>
          <p:cNvSpPr txBox="1">
            <a:spLocks/>
          </p:cNvSpPr>
          <p:nvPr userDrawn="1"/>
        </p:nvSpPr>
        <p:spPr>
          <a:xfrm>
            <a:off x="1066802" y="1447165"/>
            <a:ext cx="3162295" cy="686435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800"/>
              </a:lnSpc>
            </a:pPr>
            <a:r>
              <a:rPr lang="en-US" sz="2400" b="1" spc="0" baseline="0">
                <a:solidFill>
                  <a:schemeClr val="tx2"/>
                </a:solidFill>
                <a:latin typeface="Century Gothic" panose="020B0502020202020204" pitchFamily="34" charset="0"/>
              </a:rPr>
              <a:t>HSSE: Safety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1FD74C53-BF86-4D97-9040-580640B5B3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66801" y="2362357"/>
            <a:ext cx="3162291" cy="9145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2121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SSE: Safety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2EB0C13-816A-4C89-8B79-0523E44516BC}"/>
              </a:ext>
            </a:extLst>
          </p:cNvPr>
          <p:cNvSpPr txBox="1">
            <a:spLocks/>
          </p:cNvSpPr>
          <p:nvPr userDrawn="1"/>
        </p:nvSpPr>
        <p:spPr>
          <a:xfrm>
            <a:off x="1066801" y="1123894"/>
            <a:ext cx="2962275" cy="228639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200"/>
              </a:lnSpc>
            </a:pPr>
            <a:r>
              <a:rPr lang="en-US" sz="1200" b="1" spc="15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STANTEC MOMENT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05869F8-1B01-4453-B10A-4526793D6B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2" y="6019801"/>
            <a:ext cx="1534239" cy="2286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B874AAD-988E-45B1-8F75-E55E0F92AB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1D2E091-248E-4A9A-98C5-6EB2EB9267F0}"/>
              </a:ext>
            </a:extLst>
          </p:cNvPr>
          <p:cNvSpPr/>
          <p:nvPr userDrawn="1"/>
        </p:nvSpPr>
        <p:spPr>
          <a:xfrm>
            <a:off x="0" y="6705602"/>
            <a:ext cx="12192000" cy="173999"/>
          </a:xfrm>
          <a:prstGeom prst="rect">
            <a:avLst/>
          </a:prstGeom>
          <a:solidFill>
            <a:srgbClr val="ED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B5C1132F-C8F0-423D-BC80-7F0FE899A5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43600" y="1066801"/>
            <a:ext cx="5486400" cy="4495483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96D4197-439A-4070-BF20-26404ECF84AD}"/>
              </a:ext>
            </a:extLst>
          </p:cNvPr>
          <p:cNvCxnSpPr/>
          <p:nvPr userDrawn="1"/>
        </p:nvCxnSpPr>
        <p:spPr>
          <a:xfrm>
            <a:off x="5029200" y="1066801"/>
            <a:ext cx="0" cy="4495483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8FEA9436-FBC6-412E-BAB8-65030E2D94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801" y="3429000"/>
            <a:ext cx="3162291" cy="2133283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A40815E-630D-4553-9FB3-2BB099B73EEB}"/>
              </a:ext>
            </a:extLst>
          </p:cNvPr>
          <p:cNvSpPr txBox="1">
            <a:spLocks/>
          </p:cNvSpPr>
          <p:nvPr userDrawn="1"/>
        </p:nvSpPr>
        <p:spPr>
          <a:xfrm>
            <a:off x="1066802" y="1447165"/>
            <a:ext cx="3162295" cy="686435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800"/>
              </a:lnSpc>
            </a:pPr>
            <a:r>
              <a:rPr lang="en-US" sz="2400" b="1" spc="0" baseline="0">
                <a:solidFill>
                  <a:schemeClr val="tx2"/>
                </a:solidFill>
                <a:latin typeface="Century Gothic" panose="020B0502020202020204" pitchFamily="34" charset="0"/>
              </a:rPr>
              <a:t>HSSE: Safety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665AB7F6-EE82-4D71-A10E-F0D34538D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6801" y="2362357"/>
            <a:ext cx="3162291" cy="9145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3299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SSE: Security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2EB0C13-816A-4C89-8B79-0523E44516BC}"/>
              </a:ext>
            </a:extLst>
          </p:cNvPr>
          <p:cNvSpPr txBox="1">
            <a:spLocks/>
          </p:cNvSpPr>
          <p:nvPr userDrawn="1"/>
        </p:nvSpPr>
        <p:spPr>
          <a:xfrm>
            <a:off x="1066801" y="1123894"/>
            <a:ext cx="2962275" cy="228639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200"/>
              </a:lnSpc>
            </a:pPr>
            <a:r>
              <a:rPr lang="en-US" sz="1200" b="1" spc="15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STANTEC MOMENT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1C7C499E-A9F8-4A07-B925-425EF59ED7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90629" y="1"/>
            <a:ext cx="7701372" cy="6705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25"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05869F8-1B01-4453-B10A-4526793D6B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2" y="6019801"/>
            <a:ext cx="1534239" cy="2286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B874AAD-988E-45B1-8F75-E55E0F92AB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1D2E091-248E-4A9A-98C5-6EB2EB9267F0}"/>
              </a:ext>
            </a:extLst>
          </p:cNvPr>
          <p:cNvSpPr/>
          <p:nvPr userDrawn="1"/>
        </p:nvSpPr>
        <p:spPr>
          <a:xfrm>
            <a:off x="0" y="6705602"/>
            <a:ext cx="12192000" cy="173999"/>
          </a:xfrm>
          <a:prstGeom prst="rect">
            <a:avLst/>
          </a:prstGeom>
          <a:solidFill>
            <a:srgbClr val="ED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8801E8A0-7A25-426D-8A86-92A1B180E4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801" y="3429000"/>
            <a:ext cx="3162291" cy="2133283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D3559BF-96FA-40D9-8982-7FBBFBAC580D}"/>
              </a:ext>
            </a:extLst>
          </p:cNvPr>
          <p:cNvSpPr txBox="1">
            <a:spLocks/>
          </p:cNvSpPr>
          <p:nvPr userDrawn="1"/>
        </p:nvSpPr>
        <p:spPr>
          <a:xfrm>
            <a:off x="1066802" y="1447165"/>
            <a:ext cx="3162295" cy="686435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800"/>
              </a:lnSpc>
            </a:pPr>
            <a:r>
              <a:rPr lang="en-US" sz="2400" b="1" spc="0" baseline="0">
                <a:solidFill>
                  <a:schemeClr val="tx2"/>
                </a:solidFill>
                <a:latin typeface="Century Gothic" panose="020B0502020202020204" pitchFamily="34" charset="0"/>
              </a:rPr>
              <a:t>HSSE: Security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E9066274-A5B1-469F-BF21-23BC2C315F1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66801" y="2362357"/>
            <a:ext cx="3162291" cy="9145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7869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SSE: Security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2EB0C13-816A-4C89-8B79-0523E44516BC}"/>
              </a:ext>
            </a:extLst>
          </p:cNvPr>
          <p:cNvSpPr txBox="1">
            <a:spLocks/>
          </p:cNvSpPr>
          <p:nvPr userDrawn="1"/>
        </p:nvSpPr>
        <p:spPr>
          <a:xfrm>
            <a:off x="1066801" y="1123894"/>
            <a:ext cx="2962275" cy="228639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200"/>
              </a:lnSpc>
            </a:pPr>
            <a:r>
              <a:rPr lang="en-US" sz="1200" b="1" spc="15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STANTEC MOMENT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05869F8-1B01-4453-B10A-4526793D6B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2" y="6019801"/>
            <a:ext cx="1534239" cy="2286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B874AAD-988E-45B1-8F75-E55E0F92AB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1D2E091-248E-4A9A-98C5-6EB2EB9267F0}"/>
              </a:ext>
            </a:extLst>
          </p:cNvPr>
          <p:cNvSpPr/>
          <p:nvPr userDrawn="1"/>
        </p:nvSpPr>
        <p:spPr>
          <a:xfrm>
            <a:off x="0" y="6705602"/>
            <a:ext cx="12192000" cy="173999"/>
          </a:xfrm>
          <a:prstGeom prst="rect">
            <a:avLst/>
          </a:prstGeom>
          <a:solidFill>
            <a:srgbClr val="ED7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B5C1132F-C8F0-423D-BC80-7F0FE899A5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43600" y="1066801"/>
            <a:ext cx="5486400" cy="4495483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96D4197-439A-4070-BF20-26404ECF84AD}"/>
              </a:ext>
            </a:extLst>
          </p:cNvPr>
          <p:cNvCxnSpPr/>
          <p:nvPr userDrawn="1"/>
        </p:nvCxnSpPr>
        <p:spPr>
          <a:xfrm>
            <a:off x="5029200" y="1066801"/>
            <a:ext cx="0" cy="4495483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69719D06-1EB9-4969-8CF3-AB2F1081D8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801" y="3429000"/>
            <a:ext cx="3162291" cy="2133283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CB9B58A-7AAE-4259-B272-2DC21397D60C}"/>
              </a:ext>
            </a:extLst>
          </p:cNvPr>
          <p:cNvSpPr txBox="1">
            <a:spLocks/>
          </p:cNvSpPr>
          <p:nvPr userDrawn="1"/>
        </p:nvSpPr>
        <p:spPr>
          <a:xfrm>
            <a:off x="1066802" y="1447165"/>
            <a:ext cx="3162295" cy="686435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800"/>
              </a:lnSpc>
            </a:pPr>
            <a:r>
              <a:rPr lang="en-US" sz="2400" b="1" spc="0" baseline="0">
                <a:solidFill>
                  <a:schemeClr val="tx2"/>
                </a:solidFill>
                <a:latin typeface="Century Gothic" panose="020B0502020202020204" pitchFamily="34" charset="0"/>
              </a:rPr>
              <a:t>HSSE: Security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CDB5E2EC-2F0C-42FE-9A7A-6B19C5C8E1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66801" y="2362357"/>
            <a:ext cx="3162291" cy="9145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4304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6C111D-E42A-4173-A1FC-624169774BE0}" type="datetimeFigureOut">
              <a:rPr lang="en-US"/>
              <a:pPr>
                <a:defRPr/>
              </a:pPr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A97A6"/>
                </a:solidFill>
              </a:defRPr>
            </a:lvl1pPr>
          </a:lstStyle>
          <a:p>
            <a:pPr>
              <a:defRPr/>
            </a:pPr>
            <a:fld id="{BF42E964-495B-47A2-9DEC-A587655AC5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35" r:id="rId2"/>
    <p:sldLayoutId id="2147484036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Calibri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7">
            <a:extLst>
              <a:ext uri="{FF2B5EF4-FFF2-40B4-BE49-F238E27FC236}">
                <a16:creationId xmlns:a16="http://schemas.microsoft.com/office/drawing/2014/main" id="{BD0B1EF9-7323-455D-BB73-D597CAD169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2590801" y="3352803"/>
            <a:ext cx="5791201" cy="30479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cap="all" spc="3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id="{86EF0A7A-218E-411A-957C-8A109C5EDC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2402" y="6400801"/>
            <a:ext cx="304799" cy="304801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01415F-5F32-4771-AE74-55868ADB41C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29A1EF-3039-4DDC-A1E3-045DBEFEB007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"/>
            <a:ext cx="304821" cy="30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328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  <p:sldLayoutId id="2147484050" r:id="rId12"/>
    <p:sldLayoutId id="2147484051" r:id="rId13"/>
    <p:sldLayoutId id="2147484052" r:id="rId14"/>
    <p:sldLayoutId id="2147484053" r:id="rId15"/>
    <p:sldLayoutId id="2147484054" r:id="rId16"/>
    <p:sldLayoutId id="2147484055" r:id="rId17"/>
    <p:sldLayoutId id="2147484056" r:id="rId18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">
          <p15:clr>
            <a:srgbClr val="F26B43"/>
          </p15:clr>
        </p15:guide>
        <p15:guide id="2" orient="horz" pos="96">
          <p15:clr>
            <a:srgbClr val="F26B43"/>
          </p15:clr>
        </p15:guide>
        <p15:guide id="3" orient="horz" pos="480">
          <p15:clr>
            <a:srgbClr val="F26B43"/>
          </p15:clr>
        </p15:guide>
        <p15:guide id="4" orient="horz" pos="672">
          <p15:clr>
            <a:srgbClr val="F26B43"/>
          </p15:clr>
        </p15:guide>
        <p15:guide id="5" pos="96">
          <p15:clr>
            <a:srgbClr val="F26B43"/>
          </p15:clr>
        </p15:guide>
        <p15:guide id="6" pos="288">
          <p15:clr>
            <a:srgbClr val="F26B43"/>
          </p15:clr>
        </p15:guide>
        <p15:guide id="7" pos="384">
          <p15:clr>
            <a:srgbClr val="F26B43"/>
          </p15:clr>
        </p15:guide>
        <p15:guide id="8" pos="480">
          <p15:clr>
            <a:srgbClr val="F26B43"/>
          </p15:clr>
        </p15:guide>
        <p15:guide id="9" orient="horz" pos="384">
          <p15:clr>
            <a:srgbClr val="F26B43"/>
          </p15:clr>
        </p15:guide>
        <p15:guide id="10" orient="horz" pos="4032">
          <p15:clr>
            <a:srgbClr val="F26B43"/>
          </p15:clr>
        </p15:guide>
        <p15:guide id="11" orient="horz" pos="4224">
          <p15:clr>
            <a:srgbClr val="F26B43"/>
          </p15:clr>
        </p15:guide>
        <p15:guide id="12" pos="7200">
          <p15:clr>
            <a:srgbClr val="F26B43"/>
          </p15:clr>
        </p15:guide>
        <p15:guide id="13" pos="7296">
          <p15:clr>
            <a:srgbClr val="F26B43"/>
          </p15:clr>
        </p15:guide>
        <p15:guide id="14" pos="7392">
          <p15:clr>
            <a:srgbClr val="F26B43"/>
          </p15:clr>
        </p15:guide>
        <p15:guide id="15" pos="7584">
          <p15:clr>
            <a:srgbClr val="F26B43"/>
          </p15:clr>
        </p15:guide>
        <p15:guide id="16" pos="672">
          <p15:clr>
            <a:srgbClr val="F26B43"/>
          </p15:clr>
        </p15:guide>
        <p15:guide id="17" pos="7008">
          <p15:clr>
            <a:srgbClr val="F26B43"/>
          </p15:clr>
        </p15:guide>
        <p15:guide id="18" pos="3744">
          <p15:clr>
            <a:srgbClr val="F26B43"/>
          </p15:clr>
        </p15:guide>
        <p15:guide id="19" orient="horz" pos="2160">
          <p15:clr>
            <a:srgbClr val="F26B43"/>
          </p15:clr>
        </p15:guide>
        <p15:guide id="21" pos="3940">
          <p15:clr>
            <a:srgbClr val="F26B43"/>
          </p15:clr>
        </p15:guide>
        <p15:guide id="2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orksafe.govt.nz/topic-and-industry/machinery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gQdn8X2CnNQ?feature=oembed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rNEbC7bPyxM?feature=oembed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7678DEF-29A9-4BFB-9E7E-22D1CFD589E6}"/>
              </a:ext>
            </a:extLst>
          </p:cNvPr>
          <p:cNvSpPr txBox="1"/>
          <p:nvPr/>
        </p:nvSpPr>
        <p:spPr>
          <a:xfrm>
            <a:off x="71822" y="2501245"/>
            <a:ext cx="4915337" cy="15081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NZ" sz="3200" b="1">
                <a:solidFill>
                  <a:srgbClr val="00B0B9"/>
                </a:solidFill>
                <a:latin typeface="Calibri"/>
                <a:cs typeface="Arial"/>
              </a:rPr>
              <a:t>Health, Safety and Wellbeing Update</a:t>
            </a:r>
            <a:endParaRPr lang="en-NZ" sz="3200" b="1">
              <a:solidFill>
                <a:srgbClr val="00B0B9"/>
              </a:solidFill>
            </a:endParaRPr>
          </a:p>
          <a:p>
            <a:pPr algn="ctr"/>
            <a:r>
              <a:rPr lang="en-NZ" sz="2800" b="1">
                <a:solidFill>
                  <a:srgbClr val="00B0B9"/>
                </a:solidFill>
                <a:latin typeface="Calibri"/>
                <a:cs typeface="Arial"/>
              </a:rPr>
              <a:t>April 2024</a:t>
            </a:r>
          </a:p>
        </p:txBody>
      </p:sp>
    </p:spTree>
    <p:extLst>
      <p:ext uri="{BB962C8B-B14F-4D97-AF65-F5344CB8AC3E}">
        <p14:creationId xmlns:p14="http://schemas.microsoft.com/office/powerpoint/2010/main" val="3548827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99BB99-DCD0-76FC-188D-EA02A064076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/>
              <a:t>Topic of the month – Fixed Plant and Equipment</a:t>
            </a:r>
            <a:endParaRPr lang="en-NZ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3522CF-E3F2-8486-4B0C-890B9DD499CA}"/>
              </a:ext>
            </a:extLst>
          </p:cNvPr>
          <p:cNvSpPr txBox="1"/>
          <p:nvPr/>
        </p:nvSpPr>
        <p:spPr>
          <a:xfrm>
            <a:off x="1240679" y="1536721"/>
            <a:ext cx="9200276" cy="2841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2000" b="1">
                <a:solidFill>
                  <a:srgbClr val="3C6E89"/>
                </a:solidFill>
                <a:effectLst/>
                <a:latin typeface="Karbon Bold"/>
                <a:ea typeface="Calibri" panose="020F0502020204030204" pitchFamily="34" charset="0"/>
                <a:cs typeface="Times New Roman" panose="02020603050405020304" pitchFamily="18" charset="0"/>
              </a:rPr>
              <a:t>We always ensure equipment is guarded, certified, inspected and maintained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2000" b="1">
                <a:solidFill>
                  <a:srgbClr val="3C6E89"/>
                </a:solidFill>
                <a:effectLst/>
                <a:latin typeface="Karbon Bold"/>
                <a:ea typeface="Calibri" panose="020F0502020204030204" pitchFamily="34" charset="0"/>
                <a:cs typeface="Times New Roman" panose="02020603050405020304" pitchFamily="18" charset="0"/>
              </a:rPr>
              <a:t>We always do a prestart check and ensure equipment is in good condition</a:t>
            </a:r>
            <a:endParaRPr lang="en-NZ" sz="2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2000" b="1">
                <a:solidFill>
                  <a:srgbClr val="3C6E89"/>
                </a:solidFill>
                <a:effectLst/>
                <a:latin typeface="Karbon Bold"/>
                <a:ea typeface="Calibri" panose="020F0502020204030204" pitchFamily="34" charset="0"/>
                <a:cs typeface="Times New Roman" panose="02020603050405020304" pitchFamily="18" charset="0"/>
              </a:rPr>
              <a:t>We always have LOTO in place</a:t>
            </a:r>
            <a:endParaRPr lang="en-NZ" sz="2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2000" b="1">
                <a:solidFill>
                  <a:srgbClr val="3C6E89"/>
                </a:solidFill>
                <a:effectLst/>
                <a:latin typeface="Karbon Bold"/>
                <a:ea typeface="Calibri" panose="020F0502020204030204" pitchFamily="34" charset="0"/>
                <a:cs typeface="Times New Roman" panose="02020603050405020304" pitchFamily="18" charset="0"/>
              </a:rPr>
              <a:t>We are always trained and competent</a:t>
            </a:r>
            <a:endParaRPr lang="en-NZ" sz="2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2000" b="1">
                <a:solidFill>
                  <a:srgbClr val="3C6E89"/>
                </a:solidFill>
                <a:effectLst/>
                <a:latin typeface="Karbon Bold"/>
                <a:ea typeface="Calibri" panose="020F0502020204030204" pitchFamily="34" charset="0"/>
                <a:cs typeface="Times New Roman" panose="02020603050405020304" pitchFamily="18" charset="0"/>
              </a:rPr>
              <a:t>We always wear the correct PPE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2000" b="1">
                <a:solidFill>
                  <a:srgbClr val="3C6E89"/>
                </a:solidFill>
                <a:latin typeface="Karbon Bold"/>
                <a:ea typeface="Calibri" panose="020F0502020204030204" pitchFamily="34" charset="0"/>
                <a:cs typeface="Times New Roman" panose="02020603050405020304" pitchFamily="18" charset="0"/>
              </a:rPr>
              <a:t>We always follow a safe operating process</a:t>
            </a:r>
            <a:endParaRPr lang="en-NZ" sz="2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NZ" sz="1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DA72B8-7239-609D-157E-1C8F7900917F}"/>
              </a:ext>
            </a:extLst>
          </p:cNvPr>
          <p:cNvSpPr txBox="1"/>
          <p:nvPr/>
        </p:nvSpPr>
        <p:spPr>
          <a:xfrm>
            <a:off x="1162406" y="5136613"/>
            <a:ext cx="93568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en-NZ">
                <a:solidFill>
                  <a:srgbClr val="3C6E89"/>
                </a:solidFill>
                <a:latin typeface="Karbon Bold"/>
                <a:cs typeface="Times New Roman" panose="02020603050405020304" pitchFamily="18" charset="0"/>
              </a:rPr>
              <a:t>For more information, check out </a:t>
            </a:r>
            <a:r>
              <a:rPr lang="en-NZ">
                <a:solidFill>
                  <a:srgbClr val="3C6E89"/>
                </a:solidFill>
                <a:latin typeface="Karbon Bold"/>
                <a:cs typeface="Times New Roman" panose="02020603050405020304" pitchFamily="18" charset="0"/>
                <a:hlinkClick r:id="rId2"/>
              </a:rPr>
              <a:t>WorkSafe</a:t>
            </a:r>
            <a:r>
              <a:rPr lang="en-NZ">
                <a:solidFill>
                  <a:srgbClr val="3C6E89"/>
                </a:solidFill>
                <a:latin typeface="Karbon Bold"/>
                <a:cs typeface="Times New Roman" panose="02020603050405020304" pitchFamily="18" charset="0"/>
              </a:rPr>
              <a:t> here, or reach out to the Health and Safety team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12838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NZ"/>
              <a:t>Contents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 numCol="1"/>
          <a:lstStyle/>
          <a:p>
            <a:pPr marL="457200" indent="-457200">
              <a:buFontTx/>
              <a:buAutoNum type="arabicPeriod"/>
            </a:pPr>
            <a:r>
              <a:rPr lang="en-NZ"/>
              <a:t>Critical Risk Stats</a:t>
            </a:r>
          </a:p>
          <a:p>
            <a:pPr marL="457200" indent="-457200">
              <a:buAutoNum type="arabicPeriod"/>
            </a:pPr>
            <a:r>
              <a:rPr lang="en-NZ"/>
              <a:t>Safety topic of the month</a:t>
            </a:r>
          </a:p>
          <a:p>
            <a:pPr marL="457200" indent="-457200">
              <a:buAutoNum type="arabicPeriod"/>
            </a:pPr>
            <a:r>
              <a:rPr lang="en-NZ"/>
              <a:t>Wellbeing </a:t>
            </a:r>
          </a:p>
          <a:p>
            <a:pPr marL="457200" indent="-457200">
              <a:buAutoNum type="arabicPeriod"/>
            </a:pPr>
            <a:r>
              <a:rPr lang="en-NZ"/>
              <a:t>ConstructSafe updates</a:t>
            </a:r>
          </a:p>
          <a:p>
            <a:pPr marL="457200" indent="-457200">
              <a:buAutoNum type="arabicPeriod"/>
            </a:pPr>
            <a:r>
              <a:rPr lang="en-NZ"/>
              <a:t>WorkSafe updates</a:t>
            </a:r>
          </a:p>
        </p:txBody>
      </p:sp>
      <p:pic>
        <p:nvPicPr>
          <p:cNvPr id="5" name="Picture 4" descr="A truck spraying water on the street&#10;&#10;Description automatically generated">
            <a:extLst>
              <a:ext uri="{FF2B5EF4-FFF2-40B4-BE49-F238E27FC236}">
                <a16:creationId xmlns:a16="http://schemas.microsoft.com/office/drawing/2014/main" id="{AE5E7E4F-8294-F8DA-2C70-D6C4B781A1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285" y="887411"/>
            <a:ext cx="6139656" cy="4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115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NZ"/>
              <a:t>Critical Risk Stats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62096" y="1125274"/>
            <a:ext cx="4645572" cy="4598989"/>
          </a:xfrm>
        </p:spPr>
        <p:txBody>
          <a:bodyPr numCol="1">
            <a:norm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NZ" sz="1800" kern="0">
              <a:solidFill>
                <a:srgbClr val="005F86"/>
              </a:solidFill>
            </a:endParaRPr>
          </a:p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NZ" sz="1800" b="0" i="0" u="none" strike="noStrike" kern="0" cap="none" spc="0" normalizeH="0" baseline="0" noProof="0">
              <a:ln>
                <a:noFill/>
              </a:ln>
              <a:solidFill>
                <a:srgbClr val="005F8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NZ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A00B98-B8C1-9001-4616-AB3B43528B7A}"/>
              </a:ext>
            </a:extLst>
          </p:cNvPr>
          <p:cNvSpPr txBox="1"/>
          <p:nvPr/>
        </p:nvSpPr>
        <p:spPr>
          <a:xfrm>
            <a:off x="205716" y="1460155"/>
            <a:ext cx="3442553" cy="280076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1714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1600" b="0" i="0" u="none" strike="noStrike" kern="0" cap="none" spc="0" normalizeH="0" baseline="0" noProof="0">
                <a:ln>
                  <a:noFill/>
                </a:ln>
                <a:solidFill>
                  <a:srgbClr val="005F8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March there were 53 reported critical risk related incidents, this is an increase from February </a:t>
            </a:r>
            <a:r>
              <a:rPr lang="en-NZ" sz="1600" kern="0">
                <a:solidFill>
                  <a:srgbClr val="005F86"/>
                </a:solidFill>
                <a:latin typeface="+mn-lt"/>
                <a:cs typeface="+mn-cs"/>
              </a:rPr>
              <a:t>2024 </a:t>
            </a:r>
            <a:r>
              <a:rPr kumimoji="0" lang="en-NZ" sz="1600" b="0" i="0" u="none" strike="noStrike" kern="0" cap="none" spc="0" normalizeH="0" baseline="0" noProof="0">
                <a:ln>
                  <a:noFill/>
                </a:ln>
                <a:solidFill>
                  <a:srgbClr val="005F8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(50) and a decrease March 2023 (90)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NZ" sz="1600" b="0" i="0" u="none" strike="noStrike" kern="0" cap="none" spc="0" normalizeH="0" baseline="0" noProof="0">
              <a:ln>
                <a:noFill/>
              </a:ln>
              <a:solidFill>
                <a:srgbClr val="005F8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NZ" sz="1600" b="0" i="0" u="none" strike="noStrike" kern="0" cap="none" spc="0" normalizeH="0" baseline="0" noProof="0">
              <a:ln>
                <a:noFill/>
              </a:ln>
              <a:solidFill>
                <a:srgbClr val="005F8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1450" indent="-171450" algn="ctr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NZ" sz="1600" b="0" i="0" u="none" strike="noStrike" kern="0" cap="none" spc="0" normalizeH="0" baseline="0">
                <a:ln>
                  <a:noFill/>
                </a:ln>
                <a:solidFill>
                  <a:srgbClr val="005F8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Vehicles/Mobile Equipment is our highest reported critical risk this month with </a:t>
            </a:r>
            <a:r>
              <a:rPr lang="en-NZ" sz="1600" kern="0">
                <a:solidFill>
                  <a:srgbClr val="005F86"/>
                </a:solidFill>
                <a:latin typeface="+mn-lt"/>
                <a:cs typeface="+mn-cs"/>
              </a:rPr>
              <a:t>24</a:t>
            </a:r>
            <a:r>
              <a:rPr kumimoji="0" lang="en-NZ" sz="1600" b="0" i="0" u="none" strike="noStrike" kern="0" cap="none" spc="0" normalizeH="0" baseline="0">
                <a:ln>
                  <a:noFill/>
                </a:ln>
                <a:solidFill>
                  <a:srgbClr val="005F8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reports, followed by Traffic/Pedestrian Movement</a:t>
            </a:r>
            <a:r>
              <a:rPr lang="en-NZ" sz="1600" kern="0">
                <a:solidFill>
                  <a:srgbClr val="005F86"/>
                </a:solidFill>
                <a:latin typeface="+mn-lt"/>
                <a:cs typeface="Calibri"/>
              </a:rPr>
              <a:t> </a:t>
            </a:r>
            <a:r>
              <a:rPr kumimoji="0" lang="en-NZ" sz="1600" b="0" i="0" u="none" strike="noStrike" kern="0" cap="none" spc="0" normalizeH="0" baseline="0">
                <a:ln>
                  <a:noFill/>
                </a:ln>
                <a:solidFill>
                  <a:srgbClr val="005F8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 14 reports.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66DC26F-946B-461D-3C38-A8137B0AF5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9749615"/>
              </p:ext>
            </p:extLst>
          </p:nvPr>
        </p:nvGraphicFramePr>
        <p:xfrm>
          <a:off x="4320703" y="762461"/>
          <a:ext cx="7234238" cy="4812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35877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9092668-4DD6-ED1A-7393-1B6A4369626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0853" y="2845019"/>
            <a:ext cx="3582809" cy="2801056"/>
          </a:xfrm>
        </p:spPr>
        <p:txBody>
          <a:bodyPr/>
          <a:lstStyle/>
          <a:p>
            <a:pPr marL="0" marR="0" lvl="0" indent="0" algn="ctr" defTabSz="45718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B0B9"/>
                </a:solidFill>
                <a:effectLst/>
                <a:uLnTx/>
                <a:uFillTx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Safety topic of the month</a:t>
            </a:r>
          </a:p>
          <a:p>
            <a:pPr marL="0" marR="0" lvl="0" indent="0" algn="ctr" defTabSz="45718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B0B9"/>
              </a:solidFill>
              <a:effectLst/>
              <a:uLnTx/>
              <a:uFillTx/>
              <a:latin typeface="Calibri" panose="020F0502020204030204" pitchFamily="34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0" marR="0" lvl="0" indent="0" algn="ctr" defTabSz="45718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B0B9"/>
                </a:solidFill>
                <a:effectLst/>
                <a:uLnTx/>
                <a:uFillTx/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Fixed Plant and Equipment</a:t>
            </a:r>
          </a:p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62556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99BB99-DCD0-76FC-188D-EA02A064076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/>
              <a:t>Topic of the month – Fixed Plant and Equipment</a:t>
            </a:r>
            <a:endParaRPr lang="en-NZ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B714DA-812B-B161-9282-4F6995F68899}"/>
              </a:ext>
            </a:extLst>
          </p:cNvPr>
          <p:cNvSpPr txBox="1"/>
          <p:nvPr/>
        </p:nvSpPr>
        <p:spPr>
          <a:xfrm>
            <a:off x="298581" y="855075"/>
            <a:ext cx="11912244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NZ" b="1">
                <a:latin typeface="+mj-lt"/>
              </a:rPr>
              <a:t>Fixed plant and equipment have many moving parts that have the potential to cause </a:t>
            </a:r>
            <a:r>
              <a:rPr lang="en-NZ" b="1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entrapment or crush injuries </a:t>
            </a:r>
            <a:r>
              <a:rPr lang="en-NZ" b="1">
                <a:latin typeface="+mj-lt"/>
              </a:rPr>
              <a:t>which could result in </a:t>
            </a:r>
            <a:r>
              <a:rPr lang="en-NZ" b="1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serious harm or death</a:t>
            </a:r>
            <a:r>
              <a:rPr lang="en-NZ" b="1">
                <a:latin typeface="+mj-lt"/>
              </a:rPr>
              <a:t> </a:t>
            </a:r>
          </a:p>
        </p:txBody>
      </p:sp>
      <p:pic>
        <p:nvPicPr>
          <p:cNvPr id="6" name="Picture 10" descr="10 Different Hazards Of Using the Wrong Tool For The Job">
            <a:extLst>
              <a:ext uri="{FF2B5EF4-FFF2-40B4-BE49-F238E27FC236}">
                <a16:creationId xmlns:a16="http://schemas.microsoft.com/office/drawing/2014/main" id="{0984ACD6-5F6C-FB59-A9CF-13CC6F7352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97"/>
          <a:stretch/>
        </p:blipFill>
        <p:spPr bwMode="auto">
          <a:xfrm>
            <a:off x="298581" y="3014738"/>
            <a:ext cx="1875457" cy="129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ICS Case Study: Worn Out Pump Parts - ICS Wear Group">
            <a:extLst>
              <a:ext uri="{FF2B5EF4-FFF2-40B4-BE49-F238E27FC236}">
                <a16:creationId xmlns:a16="http://schemas.microsoft.com/office/drawing/2014/main" id="{F5B53E7A-BFBF-B2B8-F2DA-5A2E9E76E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444" y="1546353"/>
            <a:ext cx="1948997" cy="1459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Potato Chip Factory Electrical Panel Fire: Why Preventative Maintenance  Matters - Serve Electric">
            <a:extLst>
              <a:ext uri="{FF2B5EF4-FFF2-40B4-BE49-F238E27FC236}">
                <a16:creationId xmlns:a16="http://schemas.microsoft.com/office/drawing/2014/main" id="{070BD421-E0B8-C6E9-D337-15A796A3D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659" y="4158387"/>
            <a:ext cx="2075341" cy="155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ontrolling Entanglement Risks&quot;">
            <a:extLst>
              <a:ext uri="{FF2B5EF4-FFF2-40B4-BE49-F238E27FC236}">
                <a16:creationId xmlns:a16="http://schemas.microsoft.com/office/drawing/2014/main" id="{F1EC9722-DC27-F5C1-DB08-049BF7EE9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825" y="1866096"/>
            <a:ext cx="1948997" cy="104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94B35D-1A41-5F6A-B88C-788F055CCFD9}"/>
              </a:ext>
            </a:extLst>
          </p:cNvPr>
          <p:cNvSpPr txBox="1"/>
          <p:nvPr/>
        </p:nvSpPr>
        <p:spPr>
          <a:xfrm>
            <a:off x="144831" y="1684066"/>
            <a:ext cx="352035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Moving parts </a:t>
            </a:r>
            <a:r>
              <a: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such as gears, belts,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chains, and other moving parts can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cause entanglement, crushing,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amputation.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7C8956-B9FF-3441-A449-09AF348880BD}"/>
              </a:ext>
            </a:extLst>
          </p:cNvPr>
          <p:cNvSpPr txBox="1"/>
          <p:nvPr/>
        </p:nvSpPr>
        <p:spPr>
          <a:xfrm>
            <a:off x="6197142" y="3063024"/>
            <a:ext cx="59210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Sharp objects </a:t>
            </a:r>
            <a:r>
              <a: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such as exposed blades, edges, and other sharp elements can lead to cuts, punctures, and lacerations.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524516-9C44-C123-976E-C6975E7D6C80}"/>
              </a:ext>
            </a:extLst>
          </p:cNvPr>
          <p:cNvSpPr txBox="1"/>
          <p:nvPr/>
        </p:nvSpPr>
        <p:spPr>
          <a:xfrm>
            <a:off x="65903" y="4561562"/>
            <a:ext cx="421627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Electrical hazards </a:t>
            </a:r>
            <a:r>
              <a: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such as faulty wiring, ungrounded equipment, and improper use can cause sparks, fires, shocks, burns, or even electrocution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F3AC4E-5628-C716-0A3A-CAFCCA81C89D}"/>
              </a:ext>
            </a:extLst>
          </p:cNvPr>
          <p:cNvSpPr txBox="1"/>
          <p:nvPr/>
        </p:nvSpPr>
        <p:spPr>
          <a:xfrm>
            <a:off x="5994860" y="1795722"/>
            <a:ext cx="41864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Poor maintenance </a:t>
            </a:r>
            <a:r>
              <a: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lack of regular inspections, servicing, and repairs can increase the risk of breakdowns and malfunctions.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6CF94D0-CBEA-B2D9-058C-BD115233F2D7}"/>
              </a:ext>
            </a:extLst>
          </p:cNvPr>
          <p:cNvSpPr txBox="1"/>
          <p:nvPr/>
        </p:nvSpPr>
        <p:spPr>
          <a:xfrm>
            <a:off x="6332740" y="3769499"/>
            <a:ext cx="343271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Inadequate guards </a:t>
            </a:r>
            <a:r>
              <a: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 missing or damaged guards, safety switches, and other protective measures leave workers vulnerable.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9A72AB0-EB15-4522-5703-8E9696A20CA7}"/>
              </a:ext>
            </a:extLst>
          </p:cNvPr>
          <p:cNvSpPr txBox="1"/>
          <p:nvPr/>
        </p:nvSpPr>
        <p:spPr>
          <a:xfrm>
            <a:off x="6297621" y="4917546"/>
            <a:ext cx="373169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Environmental factors - </a:t>
            </a:r>
            <a:r>
              <a: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harsh conditions like extreme temperatures, moisture, or dust can accelerate equipment wear and tear.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6611F41-67C8-1E10-09D9-9F72BD453A97}"/>
              </a:ext>
            </a:extLst>
          </p:cNvPr>
          <p:cNvSpPr txBox="1"/>
          <p:nvPr/>
        </p:nvSpPr>
        <p:spPr>
          <a:xfrm>
            <a:off x="2426547" y="3081169"/>
            <a:ext cx="356831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Improper use </a:t>
            </a:r>
            <a:r>
              <a: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 operating equipment beyond its capacity, for unintended purposes, or without proper training can be dangerous</a:t>
            </a:r>
            <a:endParaRPr lang="en-NZ" sz="1600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F947090F-7118-E999-FA4C-2BCF67D1A4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7" t="16408" r="14731" b="23056"/>
          <a:stretch/>
        </p:blipFill>
        <p:spPr bwMode="auto">
          <a:xfrm>
            <a:off x="10074984" y="3704603"/>
            <a:ext cx="1875457" cy="199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622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 title="Lockout Tagout - LOTO Is Not A Choice">
            <a:hlinkClick r:id="" action="ppaction://media"/>
            <a:extLst>
              <a:ext uri="{FF2B5EF4-FFF2-40B4-BE49-F238E27FC236}">
                <a16:creationId xmlns:a16="http://schemas.microsoft.com/office/drawing/2014/main" id="{5D4051B6-799A-FD26-AFEF-DA2BAF3FB553}"/>
              </a:ext>
            </a:extLst>
          </p:cNvPr>
          <p:cNvPicPr>
            <a:picLocks noGrp="1" noRot="1" noChangeAspect="1"/>
          </p:cNvPicPr>
          <p:nvPr>
            <p:ph sz="quarter" idx="10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121298" y="-76339"/>
            <a:ext cx="12419045" cy="701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73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99BB99-DCD0-76FC-188D-EA02A064076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/>
              <a:t>Topic of the month – Fixed Plant and Equipment</a:t>
            </a:r>
            <a:endParaRPr lang="en-NZ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94316A-7CA3-C916-5584-62561670C597}"/>
              </a:ext>
            </a:extLst>
          </p:cNvPr>
          <p:cNvSpPr txBox="1"/>
          <p:nvPr/>
        </p:nvSpPr>
        <p:spPr>
          <a:xfrm>
            <a:off x="710910" y="1171929"/>
            <a:ext cx="7313417" cy="2540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 fontAlgn="base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b="1"/>
              <a:t>Operators must have the required training and certification.  </a:t>
            </a:r>
          </a:p>
          <a:p>
            <a:pPr marL="285750" indent="-285750" algn="l" rtl="0" fontAlgn="base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b="1"/>
              <a:t>Ensure a pre check is competed prior to use.  </a:t>
            </a:r>
          </a:p>
          <a:p>
            <a:pPr marL="285750" indent="-285750" algn="l" rtl="0" fontAlgn="base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b="1"/>
              <a:t>Report any defects and incidents.  </a:t>
            </a:r>
          </a:p>
          <a:p>
            <a:pPr marL="285750" indent="-285750" algn="l" rtl="0" fontAlgn="base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b="1"/>
              <a:t>Complete a Risk Control Plan (RCP) with other team members before use (if needed)  </a:t>
            </a:r>
          </a:p>
          <a:p>
            <a:pPr marL="285750" indent="-285750" algn="l" rtl="0" fontAlgn="base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b="1"/>
              <a:t>Wear the appropriate PPE. 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CE13F1-1D48-614C-C5EA-BB38421686BA}"/>
              </a:ext>
            </a:extLst>
          </p:cNvPr>
          <p:cNvSpPr txBox="1"/>
          <p:nvPr/>
        </p:nvSpPr>
        <p:spPr>
          <a:xfrm>
            <a:off x="626934" y="4036177"/>
            <a:ext cx="7705304" cy="1294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 fontAlgn="base">
              <a:lnSpc>
                <a:spcPct val="150000"/>
              </a:lnSpc>
              <a:buFont typeface="Wingdings" panose="05000000000000000000" pitchFamily="2" charset="2"/>
              <a:buChar char=""/>
            </a:pPr>
            <a:r>
              <a:rPr lang="en-US"/>
              <a:t>Do not operate if not competent to do so.  </a:t>
            </a:r>
          </a:p>
          <a:p>
            <a:pPr marL="285750" indent="-285750" algn="l" rtl="0" fontAlgn="base">
              <a:lnSpc>
                <a:spcPct val="150000"/>
              </a:lnSpc>
              <a:buFont typeface="Wingdings" panose="05000000000000000000" pitchFamily="2" charset="2"/>
              <a:buChar char=""/>
            </a:pPr>
            <a:r>
              <a:rPr lang="en-US"/>
              <a:t>Do not operate if any equipment if it is worn or faulty.  </a:t>
            </a:r>
          </a:p>
          <a:p>
            <a:pPr marL="285750" indent="-285750" algn="just" rtl="0" fontAlgn="base">
              <a:lnSpc>
                <a:spcPct val="150000"/>
              </a:lnSpc>
              <a:buFont typeface="Wingdings" panose="05000000000000000000" pitchFamily="2" charset="2"/>
              <a:buChar char=""/>
            </a:pPr>
            <a:r>
              <a:rPr lang="en-US"/>
              <a:t>Do not overload or extend the equipment beyond its safe working range.  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CAF58AEE-1626-068F-1031-B5C3517FB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238" y="1384623"/>
            <a:ext cx="2795685" cy="372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479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72D85E7-2630-4144-9005-F615E93FD1F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NZ"/>
              <a:t>Lock Out/ Tag Out </a:t>
            </a:r>
          </a:p>
        </p:txBody>
      </p:sp>
      <p:pic>
        <p:nvPicPr>
          <p:cNvPr id="4" name="Online Media 3" title="Lockout Tagout (loto) Procedure">
            <a:hlinkClick r:id="" action="ppaction://media"/>
            <a:extLst>
              <a:ext uri="{FF2B5EF4-FFF2-40B4-BE49-F238E27FC236}">
                <a16:creationId xmlns:a16="http://schemas.microsoft.com/office/drawing/2014/main" id="{D64DE50C-3F3E-444D-883D-AF11D0E3E44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8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16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99BB99-DCD0-76FC-188D-EA02A064076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/>
              <a:t>Topic of the month – Fixed Plant and Equipment</a:t>
            </a:r>
            <a:endParaRPr lang="en-NZ"/>
          </a:p>
        </p:txBody>
      </p:sp>
      <p:pic>
        <p:nvPicPr>
          <p:cNvPr id="3076" name="Picture 4" descr="[Image] Table showing matrix of guarding controls. ">
            <a:extLst>
              <a:ext uri="{FF2B5EF4-FFF2-40B4-BE49-F238E27FC236}">
                <a16:creationId xmlns:a16="http://schemas.microsoft.com/office/drawing/2014/main" id="{8C899CF6-459E-044D-AC34-58836DBDF1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949"/>
          <a:stretch/>
        </p:blipFill>
        <p:spPr bwMode="auto">
          <a:xfrm>
            <a:off x="1240970" y="864986"/>
            <a:ext cx="298531" cy="4819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D2688A0C-9AA1-F8C2-E6AC-73E7C04142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326100"/>
              </p:ext>
            </p:extLst>
          </p:nvPr>
        </p:nvGraphicFramePr>
        <p:xfrm>
          <a:off x="1795096" y="1122513"/>
          <a:ext cx="9504250" cy="4272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91079">
                  <a:extLst>
                    <a:ext uri="{9D8B030D-6E8A-4147-A177-3AD203B41FA5}">
                      <a16:colId xmlns:a16="http://schemas.microsoft.com/office/drawing/2014/main" val="1336570784"/>
                    </a:ext>
                  </a:extLst>
                </a:gridCol>
                <a:gridCol w="7413171">
                  <a:extLst>
                    <a:ext uri="{9D8B030D-6E8A-4147-A177-3AD203B41FA5}">
                      <a16:colId xmlns:a16="http://schemas.microsoft.com/office/drawing/2014/main" val="788395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rgbClr val="030609"/>
                          </a:solidFill>
                        </a:rPr>
                        <a:t>Hierarchy of controls</a:t>
                      </a:r>
                      <a:endParaRPr lang="en-NZ" sz="1400">
                        <a:solidFill>
                          <a:srgbClr val="030609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Z" sz="1400"/>
                    </a:p>
                  </a:txBody>
                  <a:tcPr>
                    <a:solidFill>
                      <a:srgbClr val="EFF2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3612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030609"/>
                          </a:solidFill>
                        </a:rPr>
                        <a:t>Eliminate</a:t>
                      </a:r>
                      <a:endParaRPr lang="en-NZ" sz="1400" b="1">
                        <a:solidFill>
                          <a:srgbClr val="030609"/>
                        </a:solidFill>
                      </a:endParaRPr>
                    </a:p>
                  </a:txBody>
                  <a:tcPr anchor="ctr">
                    <a:solidFill>
                      <a:srgbClr val="D4DB5D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>
                          <a:solidFill>
                            <a:srgbClr val="030609"/>
                          </a:solidFill>
                        </a:rPr>
                        <a:t>Modify or design the equipment to eliminate the hazard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>
                          <a:solidFill>
                            <a:srgbClr val="030609"/>
                          </a:solidFill>
                        </a:rPr>
                        <a:t>Eliminate human interaction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>
                          <a:solidFill>
                            <a:srgbClr val="030609"/>
                          </a:solidFill>
                        </a:rPr>
                        <a:t>Eliminate pinch points</a:t>
                      </a:r>
                      <a:endParaRPr lang="en-NZ" sz="1400">
                        <a:solidFill>
                          <a:srgbClr val="030609"/>
                        </a:solidFill>
                      </a:endParaRPr>
                    </a:p>
                  </a:txBody>
                  <a:tcPr anchor="b">
                    <a:solidFill>
                      <a:srgbClr val="D4DB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566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rgbClr val="030609"/>
                          </a:solidFill>
                        </a:rPr>
                        <a:t>Isolate</a:t>
                      </a:r>
                      <a:endParaRPr lang="en-NZ" sz="1400" b="1">
                        <a:solidFill>
                          <a:srgbClr val="030609"/>
                        </a:solidFill>
                      </a:endParaRPr>
                    </a:p>
                  </a:txBody>
                  <a:tcPr anchor="ctr">
                    <a:solidFill>
                      <a:srgbClr val="F9C65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rtl="0" fontAlgn="base">
                        <a:buFont typeface="Arial" panose="020B0604020202020204" pitchFamily="34" charset="0"/>
                        <a:buNone/>
                      </a:pPr>
                      <a:r>
                        <a:rPr lang="en-NZ" sz="1400">
                          <a:solidFill>
                            <a:srgbClr val="030609"/>
                          </a:solidFill>
                        </a:rPr>
                        <a:t>Engineering controls</a:t>
                      </a:r>
                      <a:r>
                        <a:rPr lang="en-US" sz="1400">
                          <a:solidFill>
                            <a:srgbClr val="030609"/>
                          </a:solidFill>
                        </a:rPr>
                        <a:t> </a:t>
                      </a:r>
                    </a:p>
                    <a:p>
                      <a:pPr marL="285750" indent="-28575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400">
                          <a:solidFill>
                            <a:srgbClr val="030609"/>
                          </a:solidFill>
                        </a:rPr>
                        <a:t>Guarding, including inter-locked guards </a:t>
                      </a:r>
                    </a:p>
                    <a:p>
                      <a:pPr marL="285750" indent="-28575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400">
                          <a:solidFill>
                            <a:srgbClr val="030609"/>
                          </a:solidFill>
                        </a:rPr>
                        <a:t>Noise insulation, enclosures and guarding as required </a:t>
                      </a:r>
                    </a:p>
                    <a:p>
                      <a:pPr marL="285750" indent="-28575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400">
                          <a:solidFill>
                            <a:srgbClr val="030609"/>
                          </a:solidFill>
                        </a:rPr>
                        <a:t>Operator control devices such as emergency cut-offs, emergency stops, alarms and self-regulating controls </a:t>
                      </a:r>
                    </a:p>
                    <a:p>
                      <a:pPr marL="285750" indent="-285750"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1400">
                          <a:solidFill>
                            <a:srgbClr val="030609"/>
                          </a:solidFill>
                        </a:rPr>
                        <a:t>Warning devices such as automatic audible alarms, motion sensors, lights, radio sensing devices and lights</a:t>
                      </a:r>
                      <a:endParaRPr lang="en-US" sz="1400" b="0" i="0">
                        <a:solidFill>
                          <a:srgbClr val="030609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anchor="b">
                    <a:solidFill>
                      <a:srgbClr val="F9C6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527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err="1">
                          <a:solidFill>
                            <a:srgbClr val="030609"/>
                          </a:solidFill>
                        </a:rPr>
                        <a:t>Minimise</a:t>
                      </a:r>
                      <a:endParaRPr lang="en-NZ" sz="1400" b="1">
                        <a:solidFill>
                          <a:srgbClr val="030609"/>
                        </a:solidFill>
                      </a:endParaRPr>
                    </a:p>
                  </a:txBody>
                  <a:tcPr anchor="ctr">
                    <a:solidFill>
                      <a:srgbClr val="E9854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030609"/>
                          </a:solidFill>
                        </a:rPr>
                        <a:t>Administrative controls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>
                          <a:solidFill>
                            <a:srgbClr val="030609"/>
                          </a:solidFill>
                        </a:rPr>
                        <a:t>Lock out tag out (LOTO) process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>
                          <a:solidFill>
                            <a:srgbClr val="030609"/>
                          </a:solidFill>
                        </a:rPr>
                        <a:t>Inspections and maintenance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>
                          <a:solidFill>
                            <a:srgbClr val="030609"/>
                          </a:solidFill>
                        </a:rPr>
                        <a:t>Standard operating procedures and job safety analyses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>
                          <a:solidFill>
                            <a:srgbClr val="030609"/>
                          </a:solidFill>
                        </a:rPr>
                        <a:t>PPE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>
                          <a:solidFill>
                            <a:srgbClr val="030609"/>
                          </a:solidFill>
                        </a:rPr>
                        <a:t>Training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>
                          <a:solidFill>
                            <a:srgbClr val="030609"/>
                          </a:solidFill>
                        </a:rPr>
                        <a:t>Records </a:t>
                      </a:r>
                      <a:endParaRPr lang="en-NZ" sz="1400">
                        <a:solidFill>
                          <a:srgbClr val="030609"/>
                        </a:solidFill>
                      </a:endParaRPr>
                    </a:p>
                  </a:txBody>
                  <a:tcPr anchor="b">
                    <a:solidFill>
                      <a:srgbClr val="E985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4133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0523737"/>
      </p:ext>
    </p:extLst>
  </p:cSld>
  <p:clrMapOvr>
    <a:masterClrMapping/>
  </p:clrMapOvr>
</p:sld>
</file>

<file path=ppt/theme/theme1.xml><?xml version="1.0" encoding="utf-8"?>
<a:theme xmlns:a="http://schemas.openxmlformats.org/drawingml/2006/main" name="Wellington Water 3">
  <a:themeElements>
    <a:clrScheme name="Custom 1">
      <a:dk1>
        <a:srgbClr val="0A5075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tantec Moments">
  <a:themeElements>
    <a:clrScheme name="Stantec 1">
      <a:dk1>
        <a:srgbClr val="222222"/>
      </a:dk1>
      <a:lt1>
        <a:sysClr val="window" lastClr="FFFFFF"/>
      </a:lt1>
      <a:dk2>
        <a:srgbClr val="ED7000"/>
      </a:dk2>
      <a:lt2>
        <a:srgbClr val="333333"/>
      </a:lt2>
      <a:accent1>
        <a:srgbClr val="636363"/>
      </a:accent1>
      <a:accent2>
        <a:srgbClr val="A1A1A1"/>
      </a:accent2>
      <a:accent3>
        <a:srgbClr val="D1D1D1"/>
      </a:accent3>
      <a:accent4>
        <a:srgbClr val="007DA3"/>
      </a:accent4>
      <a:accent5>
        <a:srgbClr val="E9C500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ubactivity xmlns="4f9c820c-e7e2-444d-97ee-45f2b3485c1d" xsi:nil="true"/>
    <BusinessValue xmlns="4f9c820c-e7e2-444d-97ee-45f2b3485c1d" xsi:nil="true"/>
    <PRADateDisposal xmlns="4f9c820c-e7e2-444d-97ee-45f2b3485c1d" xsi:nil="true"/>
    <KeyWords xmlns="15ffb055-6eb4-45a1-bc20-bf2ac0d420da" xsi:nil="true"/>
    <SecurityClassification xmlns="15ffb055-6eb4-45a1-bc20-bf2ac0d420da" xsi:nil="true"/>
    <PRADate3 xmlns="4f9c820c-e7e2-444d-97ee-45f2b3485c1d" xsi:nil="true"/>
    <PRAText5 xmlns="4f9c820c-e7e2-444d-97ee-45f2b3485c1d" xsi:nil="true"/>
    <Level2 xmlns="c91a514c-9034-4fa3-897a-8352025b26ed">NA</Level2>
    <Activity xmlns="4f9c820c-e7e2-444d-97ee-45f2b3485c1d">Health and Safety</Activity>
    <AggregationStatus xmlns="4f9c820c-e7e2-444d-97ee-45f2b3485c1d">Normal</AggregationStatus>
    <CategoryValue xmlns="4f9c820c-e7e2-444d-97ee-45f2b3485c1d">NA</CategoryValue>
    <PRADate2 xmlns="4f9c820c-e7e2-444d-97ee-45f2b3485c1d" xsi:nil="true"/>
    <Case xmlns="4f9c820c-e7e2-444d-97ee-45f2b3485c1d">NA</Case>
    <PRAText1 xmlns="4f9c820c-e7e2-444d-97ee-45f2b3485c1d" xsi:nil="true"/>
    <PRAText4 xmlns="4f9c820c-e7e2-444d-97ee-45f2b3485c1d" xsi:nil="true"/>
    <Level3 xmlns="c91a514c-9034-4fa3-897a-8352025b26ed" xsi:nil="true"/>
    <Team xmlns="c91a514c-9034-4fa3-897a-8352025b26ed">Health and Safety Team</Team>
    <Project xmlns="4f9c820c-e7e2-444d-97ee-45f2b3485c1d">NA</Project>
    <FunctionGroup xmlns="4f9c820c-e7e2-444d-97ee-45f2b3485c1d">NA</FunctionGroup>
    <Function xmlns="4f9c820c-e7e2-444d-97ee-45f2b3485c1d">How we Work</Function>
    <TaxCatchAll xmlns="cab9f0c5-8a3f-4271-9bc9-990b74768ed0" xsi:nil="true"/>
    <RelatedPeople xmlns="4f9c820c-e7e2-444d-97ee-45f2b3485c1d">
      <UserInfo>
        <DisplayName/>
        <AccountId xsi:nil="true"/>
        <AccountType/>
      </UserInfo>
    </RelatedPeople>
    <AggregationNarrative xmlns="725c79e5-42ce-4aa0-ac78-b6418001f0d2" xsi:nil="true"/>
    <Channel xmlns="c91a514c-9034-4fa3-897a-8352025b26ed">General</Channel>
    <PRAType xmlns="4f9c820c-e7e2-444d-97ee-45f2b3485c1d">Doc</PRAType>
    <PRADate1 xmlns="4f9c820c-e7e2-444d-97ee-45f2b3485c1d" xsi:nil="true"/>
    <DocumentType xmlns="4f9c820c-e7e2-444d-97ee-45f2b3485c1d" xsi:nil="true"/>
    <PRAText3 xmlns="4f9c820c-e7e2-444d-97ee-45f2b3485c1d" xsi:nil="true"/>
    <lcf76f155ced4ddcb4097134ff3c332f xmlns="ddde2884-b7dc-42a3-8ad8-e8b8b55baca5">
      <Terms xmlns="http://schemas.microsoft.com/office/infopath/2007/PartnerControls"/>
    </lcf76f155ced4ddcb4097134ff3c332f>
    <Year xmlns="c91a514c-9034-4fa3-897a-8352025b26ed">NA</Year>
    <Narrative xmlns="4f9c820c-e7e2-444d-97ee-45f2b3485c1d" xsi:nil="true"/>
    <CategoryName xmlns="4f9c820c-e7e2-444d-97ee-45f2b3485c1d">Health and Safety Monthly Update</CategoryName>
    <PRADateTrigger xmlns="4f9c820c-e7e2-444d-97ee-45f2b3485c1d" xsi:nil="true"/>
    <PRAText2 xmlns="4f9c820c-e7e2-444d-97ee-45f2b3485c1d" xsi:nil="true"/>
    <SharedWithUsers xmlns="cab9f0c5-8a3f-4271-9bc9-990b74768ed0">
      <UserInfo>
        <DisplayName>Robert Mackie</DisplayName>
        <AccountId>16</AccountId>
        <AccountType/>
      </UserInfo>
      <UserInfo>
        <DisplayName>Rachelle Frickleton</DisplayName>
        <AccountId>276</AccountId>
        <AccountType/>
      </UserInfo>
      <UserInfo>
        <DisplayName>Rachel Goodfellow</DisplayName>
        <AccountId>141</AccountId>
        <AccountType/>
      </UserInfo>
      <UserInfo>
        <DisplayName>Alisha Paul</DisplayName>
        <AccountId>186</AccountId>
        <AccountType/>
      </UserInfo>
      <UserInfo>
        <DisplayName>Chris Anderson</DisplayName>
        <AccountId>25</AccountId>
        <AccountType/>
      </UserInfo>
      <UserInfo>
        <DisplayName>Luke Taylor</DisplayName>
        <AccountId>27</AccountId>
        <AccountType/>
      </UserInfo>
      <UserInfo>
        <DisplayName>Jono Lowe</DisplayName>
        <AccountId>182</AccountId>
        <AccountType/>
      </UserInfo>
      <UserInfo>
        <DisplayName>Joanna Isaac</DisplayName>
        <AccountId>299</AccountId>
        <AccountType/>
      </UserInfo>
      <UserInfo>
        <DisplayName>Nick Oldham</DisplayName>
        <AccountId>78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eDocument" ma:contentTypeID="0x0101001E94C3B72383DE4DAA17349E0BBF252600DECE03BD6F4EA34696A9CFFAD46152D3" ma:contentTypeVersion="155" ma:contentTypeDescription="Create a new document." ma:contentTypeScope="" ma:versionID="1c2e4519e1b000a2039e0f11619985e5">
  <xsd:schema xmlns:xsd="http://www.w3.org/2001/XMLSchema" xmlns:xs="http://www.w3.org/2001/XMLSchema" xmlns:p="http://schemas.microsoft.com/office/2006/metadata/properties" xmlns:ns2="4f9c820c-e7e2-444d-97ee-45f2b3485c1d" xmlns:ns3="15ffb055-6eb4-45a1-bc20-bf2ac0d420da" xmlns:ns4="725c79e5-42ce-4aa0-ac78-b6418001f0d2" xmlns:ns5="c91a514c-9034-4fa3-897a-8352025b26ed" xmlns:ns6="ddde2884-b7dc-42a3-8ad8-e8b8b55baca5" xmlns:ns7="cab9f0c5-8a3f-4271-9bc9-990b74768ed0" targetNamespace="http://schemas.microsoft.com/office/2006/metadata/properties" ma:root="true" ma:fieldsID="f49918aa3f01f89c22ceff5a85be51cf" ns2:_="" ns3:_="" ns4:_="" ns5:_="" ns6:_="" ns7:_="">
    <xsd:import namespace="4f9c820c-e7e2-444d-97ee-45f2b3485c1d"/>
    <xsd:import namespace="15ffb055-6eb4-45a1-bc20-bf2ac0d420da"/>
    <xsd:import namespace="725c79e5-42ce-4aa0-ac78-b6418001f0d2"/>
    <xsd:import namespace="c91a514c-9034-4fa3-897a-8352025b26ed"/>
    <xsd:import namespace="ddde2884-b7dc-42a3-8ad8-e8b8b55baca5"/>
    <xsd:import namespace="cab9f0c5-8a3f-4271-9bc9-990b74768ed0"/>
    <xsd:element name="properties">
      <xsd:complexType>
        <xsd:sequence>
          <xsd:element name="documentManagement">
            <xsd:complexType>
              <xsd:all>
                <xsd:element ref="ns2:DocumentType" minOccurs="0"/>
                <xsd:element ref="ns3:KeyWords" minOccurs="0"/>
                <xsd:element ref="ns2:Narrative" minOccurs="0"/>
                <xsd:element ref="ns3:SecurityClassification" minOccurs="0"/>
                <xsd:element ref="ns2:Subactivity" minOccurs="0"/>
                <xsd:element ref="ns2:Case" minOccurs="0"/>
                <xsd:element ref="ns2:RelatedPeople" minOccurs="0"/>
                <xsd:element ref="ns2:CategoryName" minOccurs="0"/>
                <xsd:element ref="ns2:CategoryValue" minOccurs="0"/>
                <xsd:element ref="ns2:BusinessValue" minOccurs="0"/>
                <xsd:element ref="ns2:FunctionGroup" minOccurs="0"/>
                <xsd:element ref="ns2:Function" minOccurs="0"/>
                <xsd:element ref="ns2:PRAType" minOccurs="0"/>
                <xsd:element ref="ns2:PRADate1" minOccurs="0"/>
                <xsd:element ref="ns2:PRADate2" minOccurs="0"/>
                <xsd:element ref="ns2:PRADate3" minOccurs="0"/>
                <xsd:element ref="ns2:PRADateDisposal" minOccurs="0"/>
                <xsd:element ref="ns2:PRADateTrigger" minOccurs="0"/>
                <xsd:element ref="ns2:PRAText1" minOccurs="0"/>
                <xsd:element ref="ns2:PRAText2" minOccurs="0"/>
                <xsd:element ref="ns2:PRAText3" minOccurs="0"/>
                <xsd:element ref="ns2:PRAText4" minOccurs="0"/>
                <xsd:element ref="ns2:PRAText5" minOccurs="0"/>
                <xsd:element ref="ns2:AggregationStatus" minOccurs="0"/>
                <xsd:element ref="ns2:Project" minOccurs="0"/>
                <xsd:element ref="ns2:Activity" minOccurs="0"/>
                <xsd:element ref="ns4:AggregationNarrative" minOccurs="0"/>
                <xsd:element ref="ns5:Channel" minOccurs="0"/>
                <xsd:element ref="ns5:Team" minOccurs="0"/>
                <xsd:element ref="ns5:Level2" minOccurs="0"/>
                <xsd:element ref="ns5:Level3" minOccurs="0"/>
                <xsd:element ref="ns5:Year" minOccurs="0"/>
                <xsd:element ref="ns6:MediaServiceMetadata" minOccurs="0"/>
                <xsd:element ref="ns6:MediaServiceFastMetadata" minOccurs="0"/>
                <xsd:element ref="ns6:MediaServiceAutoKeyPoints" minOccurs="0"/>
                <xsd:element ref="ns6:MediaServiceKeyPoints" minOccurs="0"/>
                <xsd:element ref="ns7:SharedWithUsers" minOccurs="0"/>
                <xsd:element ref="ns7:SharedWithDetails" minOccurs="0"/>
                <xsd:element ref="ns6:MediaLengthInSeconds" minOccurs="0"/>
                <xsd:element ref="ns6:MediaServiceAutoTags" minOccurs="0"/>
                <xsd:element ref="ns6:MediaServiceOCR" minOccurs="0"/>
                <xsd:element ref="ns6:MediaServiceGenerationTime" minOccurs="0"/>
                <xsd:element ref="ns6:MediaServiceEventHashCode" minOccurs="0"/>
                <xsd:element ref="ns6:MediaServiceDateTaken" minOccurs="0"/>
                <xsd:element ref="ns7:TaxCatchAll" minOccurs="0"/>
                <xsd:element ref="ns6:lcf76f155ced4ddcb4097134ff3c332f" minOccurs="0"/>
                <xsd:element ref="ns6:MediaServiceLocation" minOccurs="0"/>
                <xsd:element ref="ns6:MediaServiceObjectDetectorVersions" minOccurs="0"/>
                <xsd:element ref="ns6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9c820c-e7e2-444d-97ee-45f2b3485c1d" elementFormDefault="qualified">
    <xsd:import namespace="http://schemas.microsoft.com/office/2006/documentManagement/types"/>
    <xsd:import namespace="http://schemas.microsoft.com/office/infopath/2007/PartnerControls"/>
    <xsd:element name="DocumentType" ma:index="8" nillable="true" ma:displayName="Document Type" ma:format="Dropdown" ma:internalName="DocumentType">
      <xsd:simpleType>
        <xsd:union memberTypes="dms:Text">
          <xsd:simpleType>
            <xsd:restriction base="dms:Choice">
              <xsd:enumeration value="APPLICATION, certificate, consent related"/>
              <xsd:enumeration value="CONTRACT, Variation, Agreement"/>
              <xsd:enumeration value="CORRESPONDENCE"/>
              <xsd:enumeration value="DRAWING, Plan, Map"/>
              <xsd:enumeration value="EMPLOYMENT related"/>
              <xsd:enumeration value="FINANCIAL related"/>
              <xsd:enumeration value="KNOWLEDGE article"/>
              <xsd:enumeration value="MEETING related"/>
              <xsd:enumeration value="MEMO, Filenote, Email"/>
              <xsd:enumeration value="MODEL, Calculation, Working"/>
              <xsd:enumeration value="PHOTO, Image or Multi-media"/>
              <xsd:enumeration value="PRESENTATION"/>
              <xsd:enumeration value="PUBLICATION material"/>
              <xsd:enumeration value="PURCHASING related"/>
              <xsd:enumeration value="REPORT, or planning related"/>
              <xsd:enumeration value="RULES, Policy, Bylaw, procedure"/>
              <xsd:enumeration value="SERVICE REQUEST related"/>
              <xsd:enumeration value="SPECIFICATION or standard"/>
              <xsd:enumeration value="SUPPLIER PRODUCT Info"/>
              <xsd:enumeration value="TEMPLATE, Checklist or Form"/>
            </xsd:restriction>
          </xsd:simpleType>
        </xsd:union>
      </xsd:simpleType>
    </xsd:element>
    <xsd:element name="Narrative" ma:index="10" nillable="true" ma:displayName="Narrative" ma:hidden="true" ma:internalName="Narrative" ma:readOnly="false">
      <xsd:simpleType>
        <xsd:restriction base="dms:Note"/>
      </xsd:simpleType>
    </xsd:element>
    <xsd:element name="Subactivity" ma:index="12" nillable="true" ma:displayName="Subactivity" ma:default="" ma:hidden="true" ma:internalName="Subactivity" ma:readOnly="false">
      <xsd:simpleType>
        <xsd:restriction base="dms:Text">
          <xsd:maxLength value="255"/>
        </xsd:restriction>
      </xsd:simpleType>
    </xsd:element>
    <xsd:element name="Case" ma:index="13" nillable="true" ma:displayName="Case" ma:default="NA" ma:hidden="true" ma:internalName="Case" ma:readOnly="false">
      <xsd:simpleType>
        <xsd:restriction base="dms:Text">
          <xsd:maxLength value="255"/>
        </xsd:restriction>
      </xsd:simpleType>
    </xsd:element>
    <xsd:element name="RelatedPeople" ma:index="14" nillable="true" ma:displayName="Related People" ma:hidden="true" ma:list="UserInfo" ma:SharePointGroup="0" ma:internalName="RelatedPeople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ategoryName" ma:index="15" nillable="true" ma:displayName="Category 1" ma:default="NA" ma:hidden="true" ma:internalName="CategoryName" ma:readOnly="false">
      <xsd:simpleType>
        <xsd:restriction base="dms:Text">
          <xsd:maxLength value="255"/>
        </xsd:restriction>
      </xsd:simpleType>
    </xsd:element>
    <xsd:element name="CategoryValue" ma:index="16" nillable="true" ma:displayName="Category 2" ma:default="NA" ma:hidden="true" ma:internalName="CategoryValue" ma:readOnly="false">
      <xsd:simpleType>
        <xsd:restriction base="dms:Text">
          <xsd:maxLength value="255"/>
        </xsd:restriction>
      </xsd:simpleType>
    </xsd:element>
    <xsd:element name="BusinessValue" ma:index="17" nillable="true" ma:displayName="Business Value" ma:hidden="true" ma:internalName="BusinessValue" ma:readOnly="false">
      <xsd:simpleType>
        <xsd:restriction base="dms:Text">
          <xsd:maxLength value="255"/>
        </xsd:restriction>
      </xsd:simpleType>
    </xsd:element>
    <xsd:element name="FunctionGroup" ma:index="18" nillable="true" ma:displayName="Function Group" ma:default="NA" ma:hidden="true" ma:internalName="FunctionGroup" ma:readOnly="false">
      <xsd:simpleType>
        <xsd:restriction base="dms:Text">
          <xsd:maxLength value="255"/>
        </xsd:restriction>
      </xsd:simpleType>
    </xsd:element>
    <xsd:element name="Function" ma:index="19" nillable="true" ma:displayName="Function" ma:default="How we Work" ma:hidden="true" ma:internalName="Function" ma:readOnly="false">
      <xsd:simpleType>
        <xsd:restriction base="dms:Text">
          <xsd:maxLength value="255"/>
        </xsd:restriction>
      </xsd:simpleType>
    </xsd:element>
    <xsd:element name="PRAType" ma:index="20" nillable="true" ma:displayName="PRA Type" ma:default="Doc" ma:hidden="true" ma:indexed="true" ma:internalName="PRAType">
      <xsd:simpleType>
        <xsd:restriction base="dms:Text">
          <xsd:maxLength value="255"/>
        </xsd:restriction>
      </xsd:simpleType>
    </xsd:element>
    <xsd:element name="PRADate1" ma:index="21" nillable="true" ma:displayName="PRA Date 1" ma:format="DateOnly" ma:hidden="true" ma:internalName="PRADate1" ma:readOnly="false">
      <xsd:simpleType>
        <xsd:restriction base="dms:DateTime"/>
      </xsd:simpleType>
    </xsd:element>
    <xsd:element name="PRADate2" ma:index="22" nillable="true" ma:displayName="PRA Date 2" ma:format="DateOnly" ma:hidden="true" ma:internalName="PRADate2" ma:readOnly="false">
      <xsd:simpleType>
        <xsd:restriction base="dms:DateTime"/>
      </xsd:simpleType>
    </xsd:element>
    <xsd:element name="PRADate3" ma:index="23" nillable="true" ma:displayName="PRA Date 3" ma:format="DateOnly" ma:hidden="true" ma:internalName="PRADate3" ma:readOnly="false">
      <xsd:simpleType>
        <xsd:restriction base="dms:DateTime"/>
      </xsd:simpleType>
    </xsd:element>
    <xsd:element name="PRADateDisposal" ma:index="24" nillable="true" ma:displayName="PRA Date Disposal" ma:format="DateOnly" ma:hidden="true" ma:internalName="PRADateDisposal" ma:readOnly="false">
      <xsd:simpleType>
        <xsd:restriction base="dms:DateTime"/>
      </xsd:simpleType>
    </xsd:element>
    <xsd:element name="PRADateTrigger" ma:index="25" nillable="true" ma:displayName="PRA Date Trigger" ma:format="DateOnly" ma:hidden="true" ma:internalName="PRADateTrigger" ma:readOnly="false">
      <xsd:simpleType>
        <xsd:restriction base="dms:DateTime"/>
      </xsd:simpleType>
    </xsd:element>
    <xsd:element name="PRAText1" ma:index="26" nillable="true" ma:displayName="PRA Text 1" ma:hidden="true" ma:internalName="PRAText1" ma:readOnly="false">
      <xsd:simpleType>
        <xsd:restriction base="dms:Text">
          <xsd:maxLength value="255"/>
        </xsd:restriction>
      </xsd:simpleType>
    </xsd:element>
    <xsd:element name="PRAText2" ma:index="27" nillable="true" ma:displayName="PRA Text 2" ma:hidden="true" ma:internalName="PRAText2" ma:readOnly="false">
      <xsd:simpleType>
        <xsd:restriction base="dms:Text">
          <xsd:maxLength value="255"/>
        </xsd:restriction>
      </xsd:simpleType>
    </xsd:element>
    <xsd:element name="PRAText3" ma:index="28" nillable="true" ma:displayName="PRA Text 3" ma:hidden="true" ma:internalName="PRAText3" ma:readOnly="false">
      <xsd:simpleType>
        <xsd:restriction base="dms:Text">
          <xsd:maxLength value="255"/>
        </xsd:restriction>
      </xsd:simpleType>
    </xsd:element>
    <xsd:element name="PRAText4" ma:index="29" nillable="true" ma:displayName="PRA Text 4" ma:hidden="true" ma:internalName="PRAText4" ma:readOnly="false">
      <xsd:simpleType>
        <xsd:restriction base="dms:Text">
          <xsd:maxLength value="255"/>
        </xsd:restriction>
      </xsd:simpleType>
    </xsd:element>
    <xsd:element name="PRAText5" ma:index="30" nillable="true" ma:displayName="PRA Text 5" ma:hidden="true" ma:internalName="PRAText5" ma:readOnly="false">
      <xsd:simpleType>
        <xsd:restriction base="dms:Text">
          <xsd:maxLength value="255"/>
        </xsd:restriction>
      </xsd:simpleType>
    </xsd:element>
    <xsd:element name="AggregationStatus" ma:index="31" nillable="true" ma:displayName="Aggregation Status" ma:default="Normal" ma:format="Dropdown" ma:hidden="true" ma:internalName="AggregationStatus" ma:readOnly="false">
      <xsd:simpleType>
        <xsd:restriction base="dms:Choice">
          <xsd:enumeration value="Delete Soon"/>
          <xsd:enumeration value="Transfer Soon"/>
          <xsd:enumeration value="Appraise Soon"/>
          <xsd:enumeration value="Delete"/>
          <xsd:enumeration value="Transfer"/>
          <xsd:enumeration value="Appraise"/>
          <xsd:enumeration value="Hold"/>
          <xsd:enumeration value="Normal"/>
        </xsd:restriction>
      </xsd:simpleType>
    </xsd:element>
    <xsd:element name="Project" ma:index="32" nillable="true" ma:displayName="Project" ma:default="NA" ma:hidden="true" ma:internalName="Project" ma:readOnly="false">
      <xsd:simpleType>
        <xsd:restriction base="dms:Text">
          <xsd:maxLength value="255"/>
        </xsd:restriction>
      </xsd:simpleType>
    </xsd:element>
    <xsd:element name="Activity" ma:index="33" nillable="true" ma:displayName="Activity" ma:default="Health and Safety" ma:hidden="true" ma:internalName="Activity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ffb055-6eb4-45a1-bc20-bf2ac0d420da" elementFormDefault="qualified">
    <xsd:import namespace="http://schemas.microsoft.com/office/2006/documentManagement/types"/>
    <xsd:import namespace="http://schemas.microsoft.com/office/infopath/2007/PartnerControls"/>
    <xsd:element name="KeyWords" ma:index="9" nillable="true" ma:displayName="Key Words" ma:hidden="true" ma:internalName="KeyWords" ma:readOnly="false">
      <xsd:simpleType>
        <xsd:restriction base="dms:Note"/>
      </xsd:simpleType>
    </xsd:element>
    <xsd:element name="SecurityClassification" ma:index="11" nillable="true" ma:displayName="Security Classification" ma:format="Dropdown" ma:hidden="true" ma:internalName="SecurityClassification" ma:readOnly="false">
      <xsd:simpleType>
        <xsd:restriction base="dms:Choice">
          <xsd:enumeration value="Confidential"/>
          <xsd:enumeration value="Restricted"/>
          <xsd:enumeration value="Unrestric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5c79e5-42ce-4aa0-ac78-b6418001f0d2" elementFormDefault="qualified">
    <xsd:import namespace="http://schemas.microsoft.com/office/2006/documentManagement/types"/>
    <xsd:import namespace="http://schemas.microsoft.com/office/infopath/2007/PartnerControls"/>
    <xsd:element name="AggregationNarrative" ma:index="34" nillable="true" ma:displayName="Aggregation Narrative" ma:hidden="true" ma:internalName="AggregationNarrative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1a514c-9034-4fa3-897a-8352025b26ed" elementFormDefault="qualified">
    <xsd:import namespace="http://schemas.microsoft.com/office/2006/documentManagement/types"/>
    <xsd:import namespace="http://schemas.microsoft.com/office/infopath/2007/PartnerControls"/>
    <xsd:element name="Channel" ma:index="35" nillable="true" ma:displayName="Channel" ma:default="NA" ma:hidden="true" ma:internalName="Channel" ma:readOnly="false">
      <xsd:simpleType>
        <xsd:restriction base="dms:Text">
          <xsd:maxLength value="255"/>
        </xsd:restriction>
      </xsd:simpleType>
    </xsd:element>
    <xsd:element name="Team" ma:index="36" nillable="true" ma:displayName="Team" ma:default="Health and Safety Team" ma:hidden="true" ma:internalName="Team" ma:readOnly="false">
      <xsd:simpleType>
        <xsd:restriction base="dms:Text">
          <xsd:maxLength value="255"/>
        </xsd:restriction>
      </xsd:simpleType>
    </xsd:element>
    <xsd:element name="Level2" ma:index="37" nillable="true" ma:displayName="Level2" ma:default="NA" ma:hidden="true" ma:internalName="Level2" ma:readOnly="false">
      <xsd:simpleType>
        <xsd:restriction base="dms:Text">
          <xsd:maxLength value="255"/>
        </xsd:restriction>
      </xsd:simpleType>
    </xsd:element>
    <xsd:element name="Level3" ma:index="38" nillable="true" ma:displayName="Level3" ma:hidden="true" ma:internalName="Level3" ma:readOnly="false">
      <xsd:simpleType>
        <xsd:restriction base="dms:Text">
          <xsd:maxLength value="255"/>
        </xsd:restriction>
      </xsd:simpleType>
    </xsd:element>
    <xsd:element name="Year" ma:index="39" nillable="true" ma:displayName="Year" ma:default="NA" ma:hidden="true" ma:internalName="Year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de2884-b7dc-42a3-8ad8-e8b8b55bac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4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4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4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4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47" nillable="true" ma:displayName="Tags" ma:internalName="MediaServiceAutoTags" ma:readOnly="true">
      <xsd:simpleType>
        <xsd:restriction base="dms:Text"/>
      </xsd:simpleType>
    </xsd:element>
    <xsd:element name="MediaServiceOCR" ma:index="4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4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5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5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54" nillable="true" ma:taxonomy="true" ma:internalName="lcf76f155ced4ddcb4097134ff3c332f" ma:taxonomyFieldName="MediaServiceImageTags" ma:displayName="Image Tags" ma:readOnly="false" ma:fieldId="{5cf76f15-5ced-4ddc-b409-7134ff3c332f}" ma:taxonomyMulti="true" ma:sspId="56e53707-7522-441b-8637-463bf7c35b0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55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5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5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b9f0c5-8a3f-4271-9bc9-990b74768ed0" elementFormDefault="qualified">
    <xsd:import namespace="http://schemas.microsoft.com/office/2006/documentManagement/types"/>
    <xsd:import namespace="http://schemas.microsoft.com/office/infopath/2007/PartnerControls"/>
    <xsd:element name="SharedWithUsers" ma:index="4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4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52" nillable="true" ma:displayName="Taxonomy Catch All Column" ma:hidden="true" ma:list="{0c23be9c-6560-424b-a471-297b6f8b331d}" ma:internalName="TaxCatchAll" ma:showField="CatchAllData" ma:web="cab9f0c5-8a3f-4271-9bc9-990b74768e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7989706-372E-4F71-B2D7-923C72DEA403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3FE6954B-2355-4A79-9CF5-99D03C7DF229}">
  <ds:schemaRefs>
    <ds:schemaRef ds:uri="15ffb055-6eb4-45a1-bc20-bf2ac0d420da"/>
    <ds:schemaRef ds:uri="4f9c820c-e7e2-444d-97ee-45f2b3485c1d"/>
    <ds:schemaRef ds:uri="725c79e5-42ce-4aa0-ac78-b6418001f0d2"/>
    <ds:schemaRef ds:uri="c91a514c-9034-4fa3-897a-8352025b26ed"/>
    <ds:schemaRef ds:uri="cab9f0c5-8a3f-4271-9bc9-990b74768ed0"/>
    <ds:schemaRef ds:uri="ddde2884-b7dc-42a3-8ad8-e8b8b55baca5"/>
    <ds:schemaRef ds:uri="http://schemas.microsoft.com/office/2006/metadata/properties"/>
    <ds:schemaRef ds:uri="http://schemas.microsoft.com/office/infopath/2007/PartnerControls"/>
    <ds:schemaRef ds:uri="http://www.w3.org/2000/xmlns/"/>
    <ds:schemaRef ds:uri="http://www.w3.org/2001/XMLSchema-instance"/>
  </ds:schemaRefs>
</ds:datastoreItem>
</file>

<file path=customXml/itemProps3.xml><?xml version="1.0" encoding="utf-8"?>
<ds:datastoreItem xmlns:ds="http://schemas.openxmlformats.org/officeDocument/2006/customXml" ds:itemID="{E95FB89A-2A72-4A79-9DA1-4437EBD28F2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B952BCEA-A9FB-41AB-8F27-DA51C391A4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9c820c-e7e2-444d-97ee-45f2b3485c1d"/>
    <ds:schemaRef ds:uri="15ffb055-6eb4-45a1-bc20-bf2ac0d420da"/>
    <ds:schemaRef ds:uri="725c79e5-42ce-4aa0-ac78-b6418001f0d2"/>
    <ds:schemaRef ds:uri="c91a514c-9034-4fa3-897a-8352025b26ed"/>
    <ds:schemaRef ds:uri="ddde2884-b7dc-42a3-8ad8-e8b8b55baca5"/>
    <ds:schemaRef ds:uri="cab9f0c5-8a3f-4271-9bc9-990b74768e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559</Words>
  <Application>Microsoft Office PowerPoint</Application>
  <PresentationFormat>Widescreen</PresentationFormat>
  <Paragraphs>69</Paragraphs>
  <Slides>10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Century Gothic</vt:lpstr>
      <vt:lpstr>Karbon Bold</vt:lpstr>
      <vt:lpstr>Segoe UI</vt:lpstr>
      <vt:lpstr>Times New Roman</vt:lpstr>
      <vt:lpstr>Wingdings</vt:lpstr>
      <vt:lpstr>Wellington Water 3</vt:lpstr>
      <vt:lpstr>Stantec Moments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Design with Nic Limited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 Porteous</dc:creator>
  <cp:lastModifiedBy>Sophie Jones</cp:lastModifiedBy>
  <cp:revision>2</cp:revision>
  <cp:lastPrinted>2019-08-14T22:34:57Z</cp:lastPrinted>
  <dcterms:created xsi:type="dcterms:W3CDTF">2015-03-22T22:23:18Z</dcterms:created>
  <dcterms:modified xsi:type="dcterms:W3CDTF">2024-11-04T00:27:28Z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RecordID">
    <vt:lpwstr>346326</vt:lpwstr>
  </property>
  <property fmtid="{D5CDD505-2E9C-101B-9397-08002B2CF9AE}" pid="3" name="_dlc_DocId">
    <vt:lpwstr>ACT82-486127453-52</vt:lpwstr>
  </property>
  <property fmtid="{D5CDD505-2E9C-101B-9397-08002B2CF9AE}" pid="4" name="_dlc_DocIdItemGuid">
    <vt:lpwstr>b2858336-820d-48c0-9b34-69d92027fd83</vt:lpwstr>
  </property>
  <property fmtid="{D5CDD505-2E9C-101B-9397-08002B2CF9AE}" pid="5" name="_dlc_DocIdUrl">
    <vt:lpwstr>https://woogle.wellingtonwater.co.nz/site/pbac/_layouts/15/DocIdRedir.aspx?ID=ACT82-486127453-52, ACT82-486127453-52</vt:lpwstr>
  </property>
  <property fmtid="{D5CDD505-2E9C-101B-9397-08002B2CF9AE}" pid="6" name="_ModerationStatus">
    <vt:lpwstr>0</vt:lpwstr>
  </property>
  <property fmtid="{D5CDD505-2E9C-101B-9397-08002B2CF9AE}" pid="7" name="ContentTypeId">
    <vt:lpwstr>0x0101001E94C3B72383DE4DAA17349E0BBF252600DECE03BD6F4EA34696A9CFFAD46152D3</vt:lpwstr>
  </property>
  <property fmtid="{D5CDD505-2E9C-101B-9397-08002B2CF9AE}" pid="8" name="MediaServiceImageTags">
    <vt:lpwstr/>
  </property>
  <property fmtid="{D5CDD505-2E9C-101B-9397-08002B2CF9AE}" pid="9" name="SharedWithUsers">
    <vt:lpwstr>16;#Robert Mackie;#276;#Rachelle Frickleton;#141;#Rachel Goodfellow;#186;#Alisha Paul;#25;#Chris Anderson;#27;#Luke Taylor;#182;#Jono Lowe;#299;#Joanna Isaac;#78;#Nick Oldham</vt:lpwstr>
  </property>
</Properties>
</file>