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5"/>
    <p:sldMasterId id="2147484037" r:id="rId6"/>
  </p:sldMasterIdLst>
  <p:notesMasterIdLst>
    <p:notesMasterId r:id="rId19"/>
  </p:notesMasterIdLst>
  <p:handoutMasterIdLst>
    <p:handoutMasterId r:id="rId20"/>
  </p:handoutMasterIdLst>
  <p:sldIdLst>
    <p:sldId id="504" r:id="rId7"/>
    <p:sldId id="479" r:id="rId8"/>
    <p:sldId id="440" r:id="rId9"/>
    <p:sldId id="487" r:id="rId10"/>
    <p:sldId id="414" r:id="rId11"/>
    <p:sldId id="410" r:id="rId12"/>
    <p:sldId id="413" r:id="rId13"/>
    <p:sldId id="514" r:id="rId14"/>
    <p:sldId id="505" r:id="rId15"/>
    <p:sldId id="511" r:id="rId16"/>
    <p:sldId id="448" r:id="rId17"/>
    <p:sldId id="1291" r:id="rId18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504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180E0F-90BF-F2FA-5E4E-C7EEAC30ACED}" name="Chris Anderson" initials="CA" userId="S::Chris.Anderson@wellingtonwater.co.nz::623e433d-91ef-4503-9d0a-9d6880e1bd09" providerId="AD"/>
  <p188:author id="{8DE4AD39-E463-C00D-0D6F-47123DA731F4}" name="Alisha Paul" initials="AP" userId="S::alisha.paul@wellingtonwater.co.nz::7b0f6a23-eb07-48fb-85fe-4477e49b03b3" providerId="AD"/>
  <p188:author id="{26C8A3A6-4CCD-5889-997A-3D54AE123282}" name="Rachelle Frickleton" initials="RF" userId="S::rachelle.frickleton@wellingtonwater.co.nz::33d035b6-636f-432c-bcfe-57f5f12ede4d" providerId="AD"/>
  <p188:author id="{2AB260AB-5CA7-7E5F-F02E-AF7036B56F1D}" name="Sophie Jones" initials="SJ" userId="S::Sophie.Jones@wellingtonwater.co.nz::c50bea07-6f49-4579-bcaa-6a76861b199a" providerId="AD"/>
  <p188:author id="{5D46C5BC-9888-6F93-A2A2-496DC271A834}" name="Marcus Gatara" initials="MG" userId="S::marcus.gatara@wellingtonwater.co.nz::2ccf2bec-1462-4238-b780-1d1f9b95fa42" providerId="AD"/>
  <p188:author id="{FD0C1BC9-B1CF-DBFF-638E-75D7E54FA98E}" name="Nick Oldham" initials="NO" userId="S::nick.oldham@wellingtonwater.co.nz::ca51463a-de0e-4b9f-b42b-5ac0e54e9fe3" providerId="AD"/>
  <p188:author id="{AE8BA6D6-83FA-4A43-3F14-D7555C9868C4}" name="Chris Anderson" initials="CA" userId="S::chris.anderson@wellingtonwater.co.nz::623e433d-91ef-4503-9d0a-9d6880e1bd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609"/>
    <a:srgbClr val="E9854E"/>
    <a:srgbClr val="D4DB5D"/>
    <a:srgbClr val="E56E51"/>
    <a:srgbClr val="F9C654"/>
    <a:srgbClr val="EFF2C3"/>
    <a:srgbClr val="00B0B9"/>
    <a:srgbClr val="00CC00"/>
    <a:srgbClr val="0A5075"/>
    <a:srgbClr val="F01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76" y="126"/>
      </p:cViewPr>
      <p:guideLst>
        <p:guide orient="horz" pos="346"/>
        <p:guide pos="50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Anderson" userId="623e433d-91ef-4503-9d0a-9d6880e1bd09" providerId="ADAL" clId="{88B60A38-1994-4638-9DE5-2F6C5087B962}"/>
    <pc:docChg chg="custSel delSld modSld">
      <pc:chgData name="Chris Anderson" userId="623e433d-91ef-4503-9d0a-9d6880e1bd09" providerId="ADAL" clId="{88B60A38-1994-4638-9DE5-2F6C5087B962}" dt="2024-06-10T04:37:43.589" v="5" actId="12788"/>
      <pc:docMkLst>
        <pc:docMk/>
      </pc:docMkLst>
      <pc:sldChg chg="del">
        <pc:chgData name="Chris Anderson" userId="623e433d-91ef-4503-9d0a-9d6880e1bd09" providerId="ADAL" clId="{88B60A38-1994-4638-9DE5-2F6C5087B962}" dt="2024-06-10T04:36:46.485" v="0" actId="47"/>
        <pc:sldMkLst>
          <pc:docMk/>
          <pc:sldMk cId="4030996340" sldId="437"/>
        </pc:sldMkLst>
      </pc:sldChg>
      <pc:sldChg chg="del">
        <pc:chgData name="Chris Anderson" userId="623e433d-91ef-4503-9d0a-9d6880e1bd09" providerId="ADAL" clId="{88B60A38-1994-4638-9DE5-2F6C5087B962}" dt="2024-06-10T04:36:47.157" v="1" actId="47"/>
        <pc:sldMkLst>
          <pc:docMk/>
          <pc:sldMk cId="812838727" sldId="489"/>
        </pc:sldMkLst>
      </pc:sldChg>
      <pc:sldChg chg="delSp modSp mod delAnim">
        <pc:chgData name="Chris Anderson" userId="623e433d-91ef-4503-9d0a-9d6880e1bd09" providerId="ADAL" clId="{88B60A38-1994-4638-9DE5-2F6C5087B962}" dt="2024-06-10T04:37:43.589" v="5" actId="12788"/>
        <pc:sldMkLst>
          <pc:docMk/>
          <pc:sldMk cId="3718217372" sldId="511"/>
        </pc:sldMkLst>
        <pc:spChg chg="mod">
          <ac:chgData name="Chris Anderson" userId="623e433d-91ef-4503-9d0a-9d6880e1bd09" providerId="ADAL" clId="{88B60A38-1994-4638-9DE5-2F6C5087B962}" dt="2024-06-10T04:37:43.589" v="5" actId="12788"/>
          <ac:spMkLst>
            <pc:docMk/>
            <pc:sldMk cId="3718217372" sldId="511"/>
            <ac:spMk id="4" creationId="{15CD5C5B-52E5-A7C1-CC13-02B9D823CD54}"/>
          </ac:spMkLst>
        </pc:spChg>
        <pc:spChg chg="mod">
          <ac:chgData name="Chris Anderson" userId="623e433d-91ef-4503-9d0a-9d6880e1bd09" providerId="ADAL" clId="{88B60A38-1994-4638-9DE5-2F6C5087B962}" dt="2024-06-10T04:37:35.914" v="4" actId="14100"/>
          <ac:spMkLst>
            <pc:docMk/>
            <pc:sldMk cId="3718217372" sldId="511"/>
            <ac:spMk id="7" creationId="{220194ED-EA7B-8655-BE98-004DB469A10D}"/>
          </ac:spMkLst>
        </pc:spChg>
        <pc:picChg chg="del">
          <ac:chgData name="Chris Anderson" userId="623e433d-91ef-4503-9d0a-9d6880e1bd09" providerId="ADAL" clId="{88B60A38-1994-4638-9DE5-2F6C5087B962}" dt="2024-06-10T04:37:29.369" v="2" actId="478"/>
          <ac:picMkLst>
            <pc:docMk/>
            <pc:sldMk cId="3718217372" sldId="511"/>
            <ac:picMk id="3" creationId="{B79378BF-6764-94BC-A6A8-C03C85B170F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/>
              <a:t>Top Critical Risk</a:t>
            </a:r>
            <a:r>
              <a:rPr lang="en-NZ" baseline="0"/>
              <a:t> Reports - May 2024</a:t>
            </a:r>
            <a:endParaRPr lang="en-N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Hazardous Substance/Chemical</c:v>
                </c:pt>
                <c:pt idx="1">
                  <c:v>Work at Height/Dropped Objects</c:v>
                </c:pt>
                <c:pt idx="2">
                  <c:v>Working near/with services</c:v>
                </c:pt>
                <c:pt idx="3">
                  <c:v>Vehicles/Mobile Equipment</c:v>
                </c:pt>
                <c:pt idx="4">
                  <c:v>Traffic/Pedestrian Movement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</c:v>
                </c:pt>
                <c:pt idx="1">
                  <c:v>7</c:v>
                </c:pt>
                <c:pt idx="2">
                  <c:v>13</c:v>
                </c:pt>
                <c:pt idx="3">
                  <c:v>20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F-4C90-9B84-2C9A7AF53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4996168"/>
        <c:axId val="2084997968"/>
      </c:barChart>
      <c:catAx>
        <c:axId val="208499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997968"/>
        <c:crosses val="autoZero"/>
        <c:auto val="1"/>
        <c:lblAlgn val="ctr"/>
        <c:lblOffset val="100"/>
        <c:noMultiLvlLbl val="0"/>
      </c:catAx>
      <c:valAx>
        <c:axId val="208499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996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DBB6D9-3329-45CD-88AC-C08836227C69}" type="datetimeFigureOut">
              <a:rPr lang="en-US"/>
              <a:pPr>
                <a:defRPr/>
              </a:pPr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0DB2A6-1646-4D7C-ADD1-C597FB377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F55A0E-7A2B-4344-9DCA-3BB162A0490C}" type="datetimeFigureOut">
              <a:rPr lang="en-US"/>
              <a:pPr>
                <a:defRPr/>
              </a:pPr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A555EE-10A7-459B-993B-0FB09AD7A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555EE-10A7-459B-993B-0FB09AD7A1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97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555EE-10A7-459B-993B-0FB09AD7A18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10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555EE-10A7-459B-993B-0FB09AD7A18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21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_H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79" y="0"/>
            <a:ext cx="8562921" cy="54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4" y="6172666"/>
            <a:ext cx="2149822" cy="476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88" y="6282363"/>
            <a:ext cx="2478053" cy="2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0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SSE: Environment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1"/>
            <a:ext cx="7701372" cy="670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BD1390B-A760-4122-ADE7-751D61A075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08785C-6B77-438D-8F8A-B1C778084D22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Environment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119C155-E281-4B44-8F68-CE231B631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8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SSE: Environment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7073CD9-4245-4BC7-8257-D8163A623B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5D6A4A7-0C8E-42A4-A37C-CF84DF0F12A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Environment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5F860CC-CAAC-4522-B7A8-3FA849001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67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thic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E7EB7FB-A7F8-4F22-A9DD-FFC06719FA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866304-0913-484D-AC9A-B360BBCBA08E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Ethics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2CBE125-66C3-42F6-99CC-6048749C31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62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thic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D7B311D-CFD3-4136-97E7-E109964595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DEAC722-C9A2-43A7-BA21-142948246519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Ethics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B1D400D-5217-418D-9597-DF8B4CBA1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834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l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161A30B-0BD7-4EEE-80A0-8B31842F7C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53C0B53-E060-4275-8977-1EB3FCF48B41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Quality &amp; </a:t>
            </a:r>
            <a:b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Project Delivery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09E5E22-8974-4876-AE6D-AE0C01F8BA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125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l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E765167-5C5F-40DB-9F44-9EEBE02CE9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37C7E3-F61E-4228-9254-15CBB9916170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Quality &amp; </a:t>
            </a:r>
            <a:b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Project Delivery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641B47E-EFFC-4352-B700-A0441DBA28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93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clusion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10237F6-291F-4C48-BB3D-3BB8C5B87E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1C3B39F-E55A-4226-90B6-7CEAC4723381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Inclusion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5494857-5765-4E43-99B2-02F5F60A5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332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clusion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4A5EE5C-00C9-4130-9224-F6FA42F34A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1DE565-6433-43C5-AB21-9B0E1A85358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Inclusion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13EEF39-8679-40B4-8134-D89C7DE31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70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genous Relation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9447DF-B527-4616-B15C-9816CF422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978442-17AF-4F39-99F6-C57E32BD32CC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Indigenous Relations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9EAB603-7A1D-40DD-93C7-CFE7E0C1A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435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genous Relation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4A5EE5C-00C9-4130-9224-F6FA42F34A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1DE565-6433-43C5-AB21-9B0E1A85358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Indigenous Relations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13EEF39-8679-40B4-8134-D89C7DE31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99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0"/>
          <a:stretch/>
        </p:blipFill>
        <p:spPr bwMode="auto">
          <a:xfrm>
            <a:off x="0" y="-1"/>
            <a:ext cx="12192000" cy="687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9"/>
          <p:cNvSpPr>
            <a:spLocks noGrp="1"/>
          </p:cNvSpPr>
          <p:nvPr>
            <p:ph sz="quarter" idx="10"/>
          </p:nvPr>
        </p:nvSpPr>
        <p:spPr>
          <a:xfrm>
            <a:off x="810450" y="2596445"/>
            <a:ext cx="3582809" cy="2801056"/>
          </a:xfrm>
        </p:spPr>
        <p:txBody>
          <a:bodyPr/>
          <a:lstStyle>
            <a:lvl1pPr marL="0" indent="0">
              <a:lnSpc>
                <a:spcPts val="3200"/>
              </a:lnSpc>
              <a:buFontTx/>
              <a:buNone/>
              <a:defRPr b="1" i="0" baseline="0">
                <a:solidFill>
                  <a:srgbClr val="00B0B9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1800" b="1" i="0">
                <a:solidFill>
                  <a:srgbClr val="00B0B9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4" y="6172666"/>
            <a:ext cx="2149822" cy="476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88" y="6282363"/>
            <a:ext cx="2478053" cy="2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75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ntal Health &amp; Well-being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9447DF-B527-4616-B15C-9816CF422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978442-17AF-4F39-99F6-C57E32BD32CC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Mental Health </a:t>
            </a:r>
            <a:b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&amp; Well-being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9EAB603-7A1D-40DD-93C7-CFE7E0C1A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679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ntal Health &amp; Well-being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4A5EE5C-00C9-4130-9224-F6FA42F34A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1DE565-6433-43C5-AB21-9B0E1A85358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Mental Health </a:t>
            </a:r>
            <a:b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&amp; Well-being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13EEF39-8679-40B4-8134-D89C7DE31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37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72176"/>
            <a:ext cx="12187767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26934" y="278608"/>
            <a:ext cx="10928007" cy="846666"/>
          </a:xfrm>
        </p:spPr>
        <p:txBody>
          <a:bodyPr/>
          <a:lstStyle>
            <a:lvl1pPr marL="0" indent="0">
              <a:lnSpc>
                <a:spcPts val="3200"/>
              </a:lnSpc>
              <a:buFontTx/>
              <a:buNone/>
              <a:defRPr b="1" i="0">
                <a:solidFill>
                  <a:srgbClr val="00B0B9"/>
                </a:solidFill>
                <a:latin typeface="Calibri"/>
                <a:cs typeface="Calibri"/>
              </a:defRPr>
            </a:lvl1pPr>
            <a:lvl2pPr marL="0" indent="0">
              <a:spcBef>
                <a:spcPts val="0"/>
              </a:spcBef>
              <a:buFontTx/>
              <a:buNone/>
              <a:defRPr sz="2400" b="1" i="0"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6934" y="1268628"/>
            <a:ext cx="10928007" cy="4701961"/>
          </a:xfrm>
        </p:spPr>
        <p:txBody>
          <a:bodyPr numCol="2" spcCol="540000">
            <a:normAutofit/>
          </a:bodyPr>
          <a:lstStyle>
            <a:lvl1pPr marL="0" indent="0">
              <a:buFontTx/>
              <a:buNone/>
              <a:defRPr sz="2400"/>
            </a:lvl1pPr>
            <a:lvl2pPr marL="342000" indent="-342900">
              <a:buFont typeface="Arial"/>
              <a:buChar char="•"/>
              <a:defRPr sz="2400"/>
            </a:lvl2pPr>
            <a:lvl3pPr marL="0" indent="0">
              <a:buFontTx/>
              <a:buNone/>
              <a:defRPr sz="1200">
                <a:solidFill>
                  <a:srgbClr val="999999"/>
                </a:solidFill>
              </a:defRPr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4" y="6172666"/>
            <a:ext cx="2149822" cy="476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88" y="6282363"/>
            <a:ext cx="2478053" cy="2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SSE: Health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1"/>
            <a:ext cx="7701372" cy="670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2709F63-F3B6-4727-826B-266EC8F1B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957EE5F-382E-48CD-A8E7-4AF5B2A4049E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Health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5FAFC2D-E07D-4C4D-9602-71D5F6539A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01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SSE: Health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9E7E8E7-D562-4701-B666-31AF6A8A13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CD33B5-86D8-4A9F-9076-1C4F837D1E77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Health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98FA4D6-9EB2-48ED-9FD1-D9E9F1B58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53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SSE: Safe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1"/>
            <a:ext cx="7701372" cy="670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5C920F7-92EF-4623-9455-6AC350573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263F97-5C78-47C5-856F-4B0C3BB72BD8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Safety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FD74C53-BF86-4D97-9040-580640B5B3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12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SSE: Safe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FEA9436-FBC6-412E-BAB8-65030E2D94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A40815E-630D-4553-9FB3-2BB099B73EEB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Safety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65AB7F6-EE82-4D71-A10E-F0D34538D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29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SSE: Secur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1"/>
            <a:ext cx="7701372" cy="670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801E8A0-7A25-426D-8A86-92A1B180E4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3559BF-96FA-40D9-8982-7FBBFBAC580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Security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E9066274-A5B1-469F-BF21-23BC2C315F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86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SSE: Secur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9719D06-1EB9-4969-8CF3-AB2F1081D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CB9B58A-7AAE-4259-B272-2DC21397D60C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Security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DB5E2EC-2F0C-42FE-9A7A-6B19C5C8E1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3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C111D-E42A-4173-A1FC-624169774BE0}" type="datetimeFigureOut">
              <a:rPr lang="en-US"/>
              <a:pPr>
                <a:defRPr/>
              </a:pPr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97A6"/>
                </a:solidFill>
              </a:defRPr>
            </a:lvl1pPr>
          </a:lstStyle>
          <a:p>
            <a:pPr>
              <a:defRPr/>
            </a:pPr>
            <a:fld id="{BF42E964-495B-47A2-9DEC-A587655AC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alibri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BD0B1EF9-7323-455D-BB73-D597CAD16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90801" y="3352803"/>
            <a:ext cx="5791201" cy="3047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86EF0A7A-218E-411A-957C-8A109C5ED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2" y="6400801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9A1EF-3039-4DDC-A1E3-045DBEFEB00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2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  <p:sldLayoutId id="2147484056" r:id="rId1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orient="horz" pos="96">
          <p15:clr>
            <a:srgbClr val="F26B43"/>
          </p15:clr>
        </p15:guide>
        <p15:guide id="3" orient="horz" pos="480">
          <p15:clr>
            <a:srgbClr val="F26B43"/>
          </p15:clr>
        </p15:guide>
        <p15:guide id="4" orient="horz" pos="672">
          <p15:clr>
            <a:srgbClr val="F26B43"/>
          </p15:clr>
        </p15:guide>
        <p15:guide id="5" pos="96">
          <p15:clr>
            <a:srgbClr val="F26B43"/>
          </p15:clr>
        </p15:guide>
        <p15:guide id="6" pos="288">
          <p15:clr>
            <a:srgbClr val="F26B43"/>
          </p15:clr>
        </p15:guide>
        <p15:guide id="7" pos="384">
          <p15:clr>
            <a:srgbClr val="F26B43"/>
          </p15:clr>
        </p15:guide>
        <p15:guide id="8" pos="480">
          <p15:clr>
            <a:srgbClr val="F26B43"/>
          </p15:clr>
        </p15:guide>
        <p15:guide id="9" orient="horz" pos="384">
          <p15:clr>
            <a:srgbClr val="F26B43"/>
          </p15:clr>
        </p15:guide>
        <p15:guide id="10" orient="horz" pos="4032">
          <p15:clr>
            <a:srgbClr val="F26B43"/>
          </p15:clr>
        </p15:guide>
        <p15:guide id="11" orient="horz" pos="4224">
          <p15:clr>
            <a:srgbClr val="F26B43"/>
          </p15:clr>
        </p15:guide>
        <p15:guide id="12" pos="7200">
          <p15:clr>
            <a:srgbClr val="F26B43"/>
          </p15:clr>
        </p15:guide>
        <p15:guide id="13" pos="7296">
          <p15:clr>
            <a:srgbClr val="F26B43"/>
          </p15:clr>
        </p15:guide>
        <p15:guide id="14" pos="7392">
          <p15:clr>
            <a:srgbClr val="F26B43"/>
          </p15:clr>
        </p15:guide>
        <p15:guide id="15" pos="7584">
          <p15:clr>
            <a:srgbClr val="F26B43"/>
          </p15:clr>
        </p15:guide>
        <p15:guide id="16" pos="672">
          <p15:clr>
            <a:srgbClr val="F26B43"/>
          </p15:clr>
        </p15:guide>
        <p15:guide id="17" pos="7008">
          <p15:clr>
            <a:srgbClr val="F26B43"/>
          </p15:clr>
        </p15:guide>
        <p15:guide id="18" pos="3744">
          <p15:clr>
            <a:srgbClr val="F26B43"/>
          </p15:clr>
        </p15:guide>
        <p15:guide id="19" orient="horz" pos="2160">
          <p15:clr>
            <a:srgbClr val="F26B43"/>
          </p15:clr>
        </p15:guide>
        <p15:guide id="21" pos="3940">
          <p15:clr>
            <a:srgbClr val="F26B43"/>
          </p15:clr>
        </p15:guide>
        <p15:guide id="2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orksafe.govt.nz/about-us/news-and-media/death-puts-apprentice-safety-in-focus-again/" TargetMode="External"/><Relationship Id="rId4" Type="http://schemas.openxmlformats.org/officeDocument/2006/relationships/hyperlink" Target="https://www.worksafe.govt.nz/about-us/news-and-media/forklift-brake-failure-incident-could-have-been-avoided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orksafe.govt.nz/about-us/news-and-media/" TargetMode="External"/><Relationship Id="rId5" Type="http://schemas.openxmlformats.org/officeDocument/2006/relationships/hyperlink" Target="https://www.safetynews.co.nz/home-detention-tradesmans-death/?utm_source=InfraNews+Mailing+List+2023&amp;utm_campaign=a513d29cfa-InfraNews+2018_COPY_01&amp;utm_medium=email&amp;utm_term=0_69fcf00549-a513d29cfa-175281027" TargetMode="External"/><Relationship Id="rId4" Type="http://schemas.openxmlformats.org/officeDocument/2006/relationships/hyperlink" Target="https://www.worksafe.govt.nz/about-us/news-and-media/unsafe-machinery-costs-digits-and-dolla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ervices.worksafe.govt.nz/notifications/triag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pulse.wellingtonwater.co.nz/QPulseDocumentService/Documents.svc/documents/active/attachment?number=HSEC_0003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with blue and black text&#10;&#10;Description automatically generated">
            <a:extLst>
              <a:ext uri="{FF2B5EF4-FFF2-40B4-BE49-F238E27FC236}">
                <a16:creationId xmlns:a16="http://schemas.microsoft.com/office/drawing/2014/main" id="{E21F1384-B273-8752-0CC4-CF253AFF6374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48" y="5391150"/>
            <a:ext cx="3052649" cy="1584450"/>
          </a:xfrm>
          <a:prstGeom prst="rect">
            <a:avLst/>
          </a:prstGeom>
          <a:effectLst>
            <a:glow rad="381000">
              <a:srgbClr val="030609">
                <a:alpha val="30000"/>
              </a:srgbClr>
            </a:glow>
          </a:effectLst>
        </p:spPr>
      </p:pic>
      <p:pic>
        <p:nvPicPr>
          <p:cNvPr id="4" name="Picture 3" descr="A black and white text&#10;&#10;Description automatically generated">
            <a:extLst>
              <a:ext uri="{FF2B5EF4-FFF2-40B4-BE49-F238E27FC236}">
                <a16:creationId xmlns:a16="http://schemas.microsoft.com/office/drawing/2014/main" id="{1162A24E-DF8E-8997-50BE-A313A199E4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1" y="2268254"/>
            <a:ext cx="11892857" cy="1670874"/>
          </a:xfrm>
          <a:prstGeom prst="rect">
            <a:avLst/>
          </a:prstGeom>
          <a:effectLst>
            <a:glow rad="190500">
              <a:srgbClr val="030609">
                <a:alpha val="22000"/>
              </a:srgb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A220A-7F98-F84C-2118-57EA8609F72E}"/>
              </a:ext>
            </a:extLst>
          </p:cNvPr>
          <p:cNvSpPr txBox="1"/>
          <p:nvPr/>
        </p:nvSpPr>
        <p:spPr>
          <a:xfrm>
            <a:off x="3436064" y="3429000"/>
            <a:ext cx="5319872" cy="769441"/>
          </a:xfrm>
          <a:prstGeom prst="rect">
            <a:avLst/>
          </a:prstGeom>
          <a:noFill/>
          <a:effectLst>
            <a:glow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>
                <a:solidFill>
                  <a:schemeClr val="bg1"/>
                </a:solidFill>
                <a:effectLst>
                  <a:glow rad="228600">
                    <a:srgbClr val="030609">
                      <a:alpha val="20000"/>
                    </a:srgbClr>
                  </a:glow>
                </a:effectLst>
                <a:latin typeface="Verdana" panose="020B0604030504040204" pitchFamily="34" charset="0"/>
                <a:ea typeface="Verdana" panose="020B0604030504040204" pitchFamily="34" charset="0"/>
                <a:cs typeface="Aharoni" panose="020F0502020204030204" pitchFamily="2" charset="-79"/>
              </a:rPr>
              <a:t>June 2024</a:t>
            </a:r>
            <a:endParaRPr lang="en-NZ" sz="4400" b="1" spc="-150">
              <a:solidFill>
                <a:schemeClr val="bg1"/>
              </a:solidFill>
              <a:effectLst>
                <a:glow rad="228600">
                  <a:srgbClr val="030609">
                    <a:alpha val="20000"/>
                  </a:srgbClr>
                </a:glow>
              </a:effectLst>
              <a:latin typeface="Verdana" panose="020B0604030504040204" pitchFamily="34" charset="0"/>
              <a:ea typeface="Verdana" panose="020B0604030504040204" pitchFamily="34" charset="0"/>
              <a:cs typeface="Aharoni" panose="020F050202020403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639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9BB99-DCD0-76FC-188D-EA02A0640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Topic of the month – Excavations, Trenching and Tunnelling</a:t>
            </a:r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0194ED-EA7B-8655-BE98-004DB469A10D}"/>
              </a:ext>
            </a:extLst>
          </p:cNvPr>
          <p:cNvSpPr txBox="1"/>
          <p:nvPr/>
        </p:nvSpPr>
        <p:spPr>
          <a:xfrm>
            <a:off x="637058" y="1125274"/>
            <a:ext cx="108564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NZ" dirty="0"/>
              <a:t>All excavations deeper than 1.5 m must be shored, or cut back (benched), or be otherwise determined as safe to work in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NZ" dirty="0"/>
              <a:t>All excavations must be covered or fenced off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NZ" dirty="0"/>
              <a:t>All excavations, no matter the depth, must be safe to work in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NZ" dirty="0"/>
              <a:t>Where there is a risk of collapse, it must be controlled before starting work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5CD5C5B-52E5-A7C1-CC13-02B9D823C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828" y="2923015"/>
            <a:ext cx="6510344" cy="266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100" b="1" dirty="0">
                <a:solidFill>
                  <a:srgbClr val="3C6E89"/>
                </a:solidFill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NZ" sz="2100" b="1" dirty="0">
                <a:solidFill>
                  <a:srgbClr val="3C6E89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lways have an exclusion zone in place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100" b="1">
                <a:solidFill>
                  <a:srgbClr val="3C6E89"/>
                </a:solidFill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Always have a safe entry and exit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100" b="1" dirty="0">
                <a:solidFill>
                  <a:srgbClr val="3C6E89"/>
                </a:solidFill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Always have shoring/benching/shields in place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100" b="1" dirty="0">
                <a:solidFill>
                  <a:srgbClr val="3C6E89"/>
                </a:solidFill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NZ" sz="2100" b="1" dirty="0">
                <a:solidFill>
                  <a:srgbClr val="3C6E89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lways complete your permits and planning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100" b="1" dirty="0">
                <a:solidFill>
                  <a:srgbClr val="3C6E89"/>
                </a:solidFill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Always ensure you’re trained and competent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2100" b="1" dirty="0">
                <a:solidFill>
                  <a:srgbClr val="3C6E89"/>
                </a:solidFill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NZ" sz="2100" b="1" dirty="0">
                <a:solidFill>
                  <a:srgbClr val="3C6E89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lways wear the right PPE</a:t>
            </a: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1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2C1561-304C-33DC-2673-9EF4CE51B0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/>
              <a:t>WorkSafe Updates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D12BDC1-F684-8BA5-290F-1A517A48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9525" cy="142875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B7F15ED-AAA5-6FFD-917D-59EE40032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714375"/>
            <a:ext cx="9525" cy="142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6AFFBB-BABD-90DE-ECC9-FCA1CDFC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941" y="0"/>
            <a:ext cx="4363059" cy="1047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2D030-231E-7331-4019-DC1E2DB2A5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934" y="1047896"/>
            <a:ext cx="10928007" cy="4922693"/>
          </a:xfrm>
        </p:spPr>
        <p:txBody>
          <a:bodyPr numCol="1">
            <a:normAutofit/>
          </a:bodyPr>
          <a:lstStyle/>
          <a:p>
            <a:pPr algn="l" fontAlgn="base"/>
            <a:r>
              <a:rPr lang="en-US" sz="2000" dirty="0">
                <a:solidFill>
                  <a:srgbClr val="272725"/>
                </a:solidFill>
                <a:hlinkClick r:id="rId4"/>
              </a:rPr>
              <a:t>Forklift brake failure causes serious injuries</a:t>
            </a:r>
            <a:endParaRPr lang="en-US" sz="2000" b="0" i="0" dirty="0">
              <a:solidFill>
                <a:srgbClr val="272725"/>
              </a:solidFill>
              <a:effectLst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A worker parked a forklift on a slope after using it and engaged the handbrake. 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The handbrake has failed and the worker attempted to stop the forklift rolling down the slope. The forklift has tipped over  onto the worker resulting in a punctured lung and broken back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An investigation found the forklift was not maintained or serviced resulting in a $240,000 fine, and $62,269 reparations imposed on the business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US" sz="1800" dirty="0">
              <a:latin typeface="Calibri"/>
              <a:cs typeface="Arial"/>
            </a:endParaRPr>
          </a:p>
          <a:p>
            <a:pPr algn="l" fontAlgn="base"/>
            <a:r>
              <a:rPr lang="en-US" sz="2000" dirty="0">
                <a:latin typeface="Calibri"/>
                <a:cs typeface="Arial"/>
                <a:hlinkClick r:id="rId5"/>
              </a:rPr>
              <a:t>Young trainee worker killed on the job</a:t>
            </a:r>
            <a:endParaRPr lang="en-US" sz="2000" dirty="0">
              <a:latin typeface="Calibri"/>
              <a:cs typeface="Arial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An apprentice worker was fixing the hydraulics on a log loader when the vehicles boom fell and crushed him. 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An investigation found the company did not have an effective procedure for the repairs, and the young worker was given inadequate instruction and supervision. 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This tragic case is about the failure to manage a critical risk – it was utterly preventable and avoidable. As a result of that, a family is now deprived of a son, grandson, brother, and partner.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US" sz="1800" dirty="0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400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2C1561-304C-33DC-2673-9EF4CE51B0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/>
              <a:t>WorkSafe Updates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D12BDC1-F684-8BA5-290F-1A517A48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9525" cy="142875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B7F15ED-AAA5-6FFD-917D-59EE40032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714375"/>
            <a:ext cx="9525" cy="142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6AFFBB-BABD-90DE-ECC9-FCA1CDFC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941" y="0"/>
            <a:ext cx="4363059" cy="104789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2D030-231E-7331-4019-DC1E2DB2A5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934" y="1047896"/>
            <a:ext cx="10928007" cy="4922693"/>
          </a:xfrm>
        </p:spPr>
        <p:txBody>
          <a:bodyPr numCol="1">
            <a:normAutofit fontScale="92500" lnSpcReduction="20000"/>
          </a:bodyPr>
          <a:lstStyle/>
          <a:p>
            <a:pPr algn="l" fontAlgn="base"/>
            <a:r>
              <a:rPr lang="en-US" sz="2000" b="0" i="0" dirty="0">
                <a:solidFill>
                  <a:srgbClr val="272725"/>
                </a:solidFill>
                <a:effectLst/>
                <a:hlinkClick r:id="rId4"/>
              </a:rPr>
              <a:t>Unsafe machinery costs digits and dollars</a:t>
            </a:r>
            <a:endParaRPr lang="en-US" sz="2000" b="0" i="0" dirty="0">
              <a:solidFill>
                <a:srgbClr val="272725"/>
              </a:solidFill>
              <a:effectLst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Three workers suffered multiple injuries as a result of unsafe machinery in a manufacturing business.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In 2022, on two separate occasions, workers had two fingers amputated and another finger degloved.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Again in 2022, another worker had three fingers partially amputated while using a punch and forming press.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The business was fined on each separate incident, totaling over $520,000 with reparations of over $100,000.</a:t>
            </a:r>
          </a:p>
          <a:p>
            <a:pPr algn="l" fontAlgn="base"/>
            <a:endParaRPr lang="en-US" sz="1800" dirty="0">
              <a:latin typeface="Calibri"/>
              <a:cs typeface="Arial"/>
            </a:endParaRPr>
          </a:p>
          <a:p>
            <a:pPr algn="l" fontAlgn="base"/>
            <a:r>
              <a:rPr lang="en-US" sz="2100" dirty="0">
                <a:latin typeface="Calibri"/>
                <a:cs typeface="Arial"/>
                <a:hlinkClick r:id="rId5"/>
              </a:rPr>
              <a:t>Electrical worker prosecuted by WorkSafe and sentenced to home detention</a:t>
            </a:r>
            <a:endParaRPr lang="en-US" sz="2100" dirty="0">
              <a:latin typeface="Calibri"/>
              <a:cs typeface="Arial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An electrical worker was engaged by a property owner to remove an extraction light and fan and install a new power point.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During installation, the electrical worker failed to identify correctly how the cable was originally connected, resulting in the metal work of new rangehood being energized with 230VAC.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Twenty days later another contractor has then touched the metal work of the range hood and received a fatal electric shock.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Calibri"/>
                <a:cs typeface="Arial"/>
              </a:rPr>
              <a:t>The investigation identified several failings, most importantly that the electrical worker had failed to fully undertake mandatory testing as required under legislation. The electrical worker was sentenced to 8 months home detention and ordered to pay $150,000 in reparation</a:t>
            </a:r>
          </a:p>
          <a:p>
            <a:pPr algn="l" fontAlgn="base"/>
            <a:endParaRPr lang="en-US" sz="1800" dirty="0">
              <a:latin typeface="Calibri"/>
              <a:cs typeface="Arial"/>
            </a:endParaRPr>
          </a:p>
          <a:p>
            <a:pPr algn="l" fontAlgn="base"/>
            <a:r>
              <a:rPr lang="en-US" sz="1800" dirty="0">
                <a:latin typeface="Calibri"/>
                <a:cs typeface="Arial"/>
              </a:rPr>
              <a:t>See other WorkSafe updates </a:t>
            </a:r>
            <a:r>
              <a:rPr lang="en-US" sz="1800" dirty="0">
                <a:latin typeface="Calibri"/>
                <a:cs typeface="Arial"/>
                <a:hlinkClick r:id="rId6"/>
              </a:rPr>
              <a:t>here </a:t>
            </a:r>
            <a:endParaRPr lang="en-US" sz="1800" dirty="0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195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 dirty="0"/>
              <a:t>Critical Risk Stats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484" y="1227910"/>
            <a:ext cx="4645572" cy="4598989"/>
          </a:xfrm>
        </p:spPr>
        <p:txBody>
          <a:bodyPr numCol="1">
            <a:norm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800" b="0" i="0" u="none" strike="noStrike" kern="0" cap="none" spc="0" normalizeH="0" baseline="0" noProof="0" dirty="0">
                <a:ln>
                  <a:noFill/>
                </a:ln>
                <a:solidFill>
                  <a:srgbClr val="005F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May there were 78 reported critical risk related incidents, this is an increase from </a:t>
            </a:r>
            <a:r>
              <a:rPr lang="en-NZ" sz="1800" kern="0" dirty="0">
                <a:solidFill>
                  <a:srgbClr val="005F86"/>
                </a:solidFill>
              </a:rPr>
              <a:t>April</a:t>
            </a:r>
            <a:r>
              <a:rPr kumimoji="0" lang="en-NZ" sz="1800" b="0" i="0" u="none" strike="noStrike" kern="0" cap="none" spc="0" normalizeH="0" baseline="0" noProof="0" dirty="0">
                <a:ln>
                  <a:noFill/>
                </a:ln>
                <a:solidFill>
                  <a:srgbClr val="005F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2024 (61) and a decrease from May 2023 (98)</a:t>
            </a: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NZ" sz="1800" kern="0" dirty="0">
              <a:solidFill>
                <a:srgbClr val="005F86"/>
              </a:solidFill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005F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800" b="0" i="0" u="none" strike="noStrike" kern="0" cap="none" spc="0" normalizeH="0" baseline="0" dirty="0">
                <a:ln>
                  <a:noFill/>
                </a:ln>
                <a:solidFill>
                  <a:srgbClr val="005F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Traffic/Pedestrian Movement  is our highest reported critical risk this month with 34 reports, followed by Vehicles/Mobile Equipment at 20 reports.</a:t>
            </a:r>
            <a:endParaRPr kumimoji="0" lang="en-NZ" sz="1800" b="0" i="0" u="none" strike="noStrike" kern="0" cap="none" spc="0" normalizeH="0" baseline="0" noProof="0" dirty="0">
              <a:ln>
                <a:noFill/>
              </a:ln>
              <a:solidFill>
                <a:srgbClr val="005F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NZ" sz="1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5380675-8008-E9CB-0DED-D2AC774055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997459"/>
              </p:ext>
            </p:extLst>
          </p:nvPr>
        </p:nvGraphicFramePr>
        <p:xfrm>
          <a:off x="4721056" y="532185"/>
          <a:ext cx="7240789" cy="5215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587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092668-4DD6-ED1A-7393-1B6A436962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853" y="2845019"/>
            <a:ext cx="3582809" cy="2801056"/>
          </a:xfrm>
        </p:spPr>
        <p:txBody>
          <a:bodyPr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B9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Safety topic of the month</a:t>
            </a:r>
          </a:p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B0B9"/>
              </a:solidFill>
              <a:effectLst/>
              <a:uLnTx/>
              <a:uFillTx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B0B9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Excavations, Trenching and Tunnelling 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255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9BB99-DCD0-76FC-188D-EA02A0640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Topic of the month – Excavations, Trenching and Tunnelling</a:t>
            </a:r>
            <a:endParaRPr lang="en-NZ"/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51141E7-F0E8-E3AA-6E16-58B087A80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7" y="1208253"/>
            <a:ext cx="6852802" cy="121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>
                <a:solidFill>
                  <a:srgbClr val="000000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Trenching and excavations can </a:t>
            </a:r>
            <a:r>
              <a:rPr lang="en-NZ" b="1">
                <a:solidFill>
                  <a:srgbClr val="FF0000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collapse quickly and without warning</a:t>
            </a:r>
            <a:r>
              <a:rPr lang="en-NZ">
                <a:solidFill>
                  <a:srgbClr val="000000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. This can cause </a:t>
            </a:r>
            <a:r>
              <a:rPr lang="en-NZ" b="1">
                <a:solidFill>
                  <a:srgbClr val="FF0000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serious injuries such as crushing, or bury people</a:t>
            </a:r>
            <a:r>
              <a:rPr lang="en-NZ">
                <a:solidFill>
                  <a:srgbClr val="000000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 in the trench, resulting in </a:t>
            </a:r>
            <a:r>
              <a:rPr lang="en-NZ" b="1">
                <a:solidFill>
                  <a:srgbClr val="FF0000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suffocation and death</a:t>
            </a:r>
            <a:endParaRPr lang="en-NZ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hole in the ground with dirt and pipes&#10;&#10;Description automatically generated">
            <a:extLst>
              <a:ext uri="{FF2B5EF4-FFF2-40B4-BE49-F238E27FC236}">
                <a16:creationId xmlns:a16="http://schemas.microsoft.com/office/drawing/2014/main" id="{9461787A-006D-CBAD-84AA-77238C790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17609" y="1651518"/>
            <a:ext cx="4739951" cy="3554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7FA51F-5713-C897-2C14-6233F90B337A}"/>
              </a:ext>
            </a:extLst>
          </p:cNvPr>
          <p:cNvSpPr txBox="1"/>
          <p:nvPr/>
        </p:nvSpPr>
        <p:spPr>
          <a:xfrm>
            <a:off x="626934" y="2880384"/>
            <a:ext cx="67397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excavations, no matter what depth, can be risky.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 collapse can occur quickly and without warning, giving you no time to escape, especially if the collapse is extensive.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N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buried worker is likely to die of suffocation before help arrives - either the head is buried, or the chest is so restricted by the ground’s weight the worker cannot breathe</a:t>
            </a:r>
          </a:p>
        </p:txBody>
      </p:sp>
    </p:spTree>
    <p:extLst>
      <p:ext uri="{BB962C8B-B14F-4D97-AF65-F5344CB8AC3E}">
        <p14:creationId xmlns:p14="http://schemas.microsoft.com/office/powerpoint/2010/main" val="216547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D3EB8-E72C-427B-BAAC-C413A08614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35" y="278608"/>
            <a:ext cx="10928007" cy="846667"/>
          </a:xfrm>
        </p:spPr>
        <p:txBody>
          <a:bodyPr/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ts val="32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B0B9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Topic of the month – Excavations, Trenching and Tunnelling</a:t>
            </a:r>
            <a:endParaRPr kumimoji="0" lang="en-NZ" sz="3200" b="1" i="0" u="none" strike="noStrike" kern="1200" cap="none" spc="0" normalizeH="0" baseline="0" noProof="0">
              <a:ln>
                <a:noFill/>
              </a:ln>
              <a:solidFill>
                <a:srgbClr val="00B0B9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E643D-D40F-4E4F-81ED-8396BAA22E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6936" y="1733555"/>
            <a:ext cx="7160072" cy="4827046"/>
          </a:xfrm>
        </p:spPr>
        <p:txBody>
          <a:bodyPr numCol="1">
            <a:normAutofit/>
          </a:bodyPr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0A507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A50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Benching and battering </a:t>
            </a:r>
            <a:r>
              <a:rPr kumimoji="0" lang="en-US" sz="2000" i="0" u="none" strike="noStrike" kern="0" cap="none" spc="0" normalizeH="0" baseline="0" noProof="0">
                <a:ln>
                  <a:noFill/>
                </a:ln>
                <a:solidFill>
                  <a:srgbClr val="0A50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 horizontal stepping or sloping of the face, side, or wall of an excavation.</a:t>
            </a:r>
          </a:p>
          <a:p>
            <a:endParaRPr kumimoji="0" lang="en-US" sz="2000" i="0" u="none" strike="noStrike" kern="0" cap="none" spc="0" normalizeH="0" baseline="0" noProof="0">
              <a:ln>
                <a:noFill/>
              </a:ln>
              <a:solidFill>
                <a:srgbClr val="0A507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A50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Shoring </a:t>
            </a:r>
            <a:r>
              <a:rPr kumimoji="0" lang="en-US" sz="2000" i="0" u="none" strike="noStrike" kern="0" cap="none" spc="0" normalizeH="0" baseline="0" noProof="0">
                <a:ln>
                  <a:noFill/>
                </a:ln>
                <a:solidFill>
                  <a:srgbClr val="0A50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prevents collapse by providing support to excavated faces to prevent soil moving and ground collapsing</a:t>
            </a:r>
          </a:p>
          <a:p>
            <a:endParaRPr kumimoji="0" lang="en-US" sz="2000" i="0" u="none" strike="noStrike" kern="0" cap="none" spc="0" normalizeH="0" baseline="0" noProof="0">
              <a:ln>
                <a:noFill/>
              </a:ln>
              <a:solidFill>
                <a:srgbClr val="0A507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A50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Shields </a:t>
            </a:r>
            <a:r>
              <a:rPr kumimoji="0" lang="en-US" sz="2000" i="0" u="none" strike="noStrike" kern="0" cap="none" spc="0" normalizeH="0" baseline="0" noProof="0">
                <a:ln>
                  <a:noFill/>
                </a:ln>
                <a:solidFill>
                  <a:srgbClr val="0A50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not ensure ground stability but protect workers from ground collapse, by preventing the collapsing material falling onto them.</a:t>
            </a:r>
            <a:endParaRPr lang="en-NZ" sz="2000" kern="0">
              <a:solidFill>
                <a:srgbClr val="0A5075"/>
              </a:solidFill>
              <a:latin typeface="+mn-lt"/>
              <a:cs typeface="+mn-cs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kern="0">
              <a:solidFill>
                <a:srgbClr val="0A5075"/>
              </a:solidFill>
              <a:latin typeface="+mn-lt"/>
              <a:cs typeface="+mn-cs"/>
            </a:endParaRPr>
          </a:p>
          <a:p>
            <a:endParaRPr lang="en-NZ" kern="0">
              <a:solidFill>
                <a:srgbClr val="0A5075"/>
              </a:solidFill>
              <a:latin typeface="+mn-lt"/>
              <a:cs typeface="+mn-cs"/>
            </a:endParaRPr>
          </a:p>
          <a:p>
            <a:endParaRPr lang="en-NZ" kern="0">
              <a:solidFill>
                <a:srgbClr val="0A5075"/>
              </a:solidFill>
              <a:latin typeface="+mn-lt"/>
              <a:cs typeface="+mn-cs"/>
            </a:endParaRPr>
          </a:p>
          <a:p>
            <a:endParaRPr lang="en-NZ" kern="0">
              <a:solidFill>
                <a:srgbClr val="0A5075"/>
              </a:solidFill>
              <a:latin typeface="+mn-lt"/>
              <a:cs typeface="+mn-cs"/>
            </a:endParaRPr>
          </a:p>
          <a:p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1A8B7F-D879-47B3-B07C-3065DBBD8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527" y="4235475"/>
            <a:ext cx="3438103" cy="1716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6B93A0-BFA7-E95B-814E-1F7AF50E5D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816"/>
          <a:stretch/>
        </p:blipFill>
        <p:spPr>
          <a:xfrm>
            <a:off x="8719333" y="2787651"/>
            <a:ext cx="3438103" cy="1263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4D4A5-DDDD-4847-E519-07CD009902ED}"/>
              </a:ext>
            </a:extLst>
          </p:cNvPr>
          <p:cNvSpPr txBox="1"/>
          <p:nvPr/>
        </p:nvSpPr>
        <p:spPr>
          <a:xfrm>
            <a:off x="10741591" y="4245749"/>
            <a:ext cx="16267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i="1"/>
              <a:t>Example of battering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9ADF4-E20C-1C6C-C2A6-AEDCF81B9F59}"/>
              </a:ext>
            </a:extLst>
          </p:cNvPr>
          <p:cNvSpPr txBox="1"/>
          <p:nvPr/>
        </p:nvSpPr>
        <p:spPr>
          <a:xfrm>
            <a:off x="10750231" y="2801214"/>
            <a:ext cx="14417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100" i="1"/>
              <a:t>Example of benching</a:t>
            </a:r>
          </a:p>
        </p:txBody>
      </p:sp>
      <p:pic>
        <p:nvPicPr>
          <p:cNvPr id="1026" name="Picture 2" descr="[image] Cross section of trench shield">
            <a:extLst>
              <a:ext uri="{FF2B5EF4-FFF2-40B4-BE49-F238E27FC236}">
                <a16:creationId xmlns:a16="http://schemas.microsoft.com/office/drawing/2014/main" id="{795438DB-2648-FF74-C41C-C6DC3BACA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861" y="506432"/>
            <a:ext cx="1441769" cy="22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B5C7D-6A7F-8C67-C9FC-18F24112C9FD}"/>
              </a:ext>
            </a:extLst>
          </p:cNvPr>
          <p:cNvSpPr txBox="1"/>
          <p:nvPr/>
        </p:nvSpPr>
        <p:spPr>
          <a:xfrm>
            <a:off x="9388058" y="1137655"/>
            <a:ext cx="1441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/>
              <a:t>E</a:t>
            </a:r>
            <a:r>
              <a:rPr lang="en-NZ" sz="1100" i="1" err="1"/>
              <a:t>xample</a:t>
            </a:r>
            <a:r>
              <a:rPr lang="en-NZ" sz="1100" i="1"/>
              <a:t> of a trench shield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CCA8F-30E5-0B3A-BE2E-C4446F53DA45}"/>
              </a:ext>
            </a:extLst>
          </p:cNvPr>
          <p:cNvSpPr txBox="1"/>
          <p:nvPr/>
        </p:nvSpPr>
        <p:spPr>
          <a:xfrm>
            <a:off x="626935" y="1427353"/>
            <a:ext cx="7551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A507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 are three types of controls for preventing ground</a:t>
            </a:r>
            <a:r>
              <a:rPr lang="en-US" sz="1800" b="1" kern="0">
                <a:solidFill>
                  <a:srgbClr val="0A5075"/>
                </a:solidFill>
                <a:latin typeface="+mn-lt"/>
                <a:cs typeface="+mn-cs"/>
              </a:rPr>
              <a:t> collapse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0A507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00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D3EB8-E72C-427B-BAAC-C413A08614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35" y="278608"/>
            <a:ext cx="10928007" cy="846667"/>
          </a:xfrm>
        </p:spPr>
        <p:txBody>
          <a:bodyPr/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457189">
              <a:spcBef>
                <a:spcPct val="20000"/>
              </a:spcBef>
              <a:defRPr/>
            </a:pPr>
            <a:r>
              <a:rPr lang="en-NZ">
                <a:solidFill>
                  <a:srgbClr val="00B0B9"/>
                </a:solidFill>
                <a:latin typeface="Calibri"/>
                <a:cs typeface="Calibri"/>
              </a:rPr>
              <a:t>What wrong with these pictures?</a:t>
            </a:r>
          </a:p>
        </p:txBody>
      </p:sp>
      <p:pic>
        <p:nvPicPr>
          <p:cNvPr id="7" name="Picture 6" descr="A picture containing ground, outdoor, cement&#10;&#10;Description automatically generated">
            <a:extLst>
              <a:ext uri="{FF2B5EF4-FFF2-40B4-BE49-F238E27FC236}">
                <a16:creationId xmlns:a16="http://schemas.microsoft.com/office/drawing/2014/main" id="{15371240-8A3D-4B4E-AE44-8E3FD36E66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86"/>
          <a:stretch/>
        </p:blipFill>
        <p:spPr>
          <a:xfrm>
            <a:off x="3596909" y="872131"/>
            <a:ext cx="4998185" cy="509846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5F3BB7-00A5-4282-BA17-CC92A7BADAA2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821859" y="1627499"/>
            <a:ext cx="1514167" cy="5355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1EE7CF-51D2-4DFA-88F2-D675519575B5}"/>
              </a:ext>
            </a:extLst>
          </p:cNvPr>
          <p:cNvSpPr txBox="1"/>
          <p:nvPr/>
        </p:nvSpPr>
        <p:spPr>
          <a:xfrm>
            <a:off x="373627" y="1258532"/>
            <a:ext cx="2448232" cy="7379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867"/>
              <a:t>Material overhanging above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09CD5E-4BD5-4E90-9D56-523F9402895F}"/>
              </a:ext>
            </a:extLst>
          </p:cNvPr>
          <p:cNvCxnSpPr>
            <a:stCxn id="10" idx="3"/>
          </p:cNvCxnSpPr>
          <p:nvPr/>
        </p:nvCxnSpPr>
        <p:spPr>
          <a:xfrm>
            <a:off x="2821859" y="1627499"/>
            <a:ext cx="3834580" cy="5355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606BCC1-3F37-4929-98FA-691E0964D9F1}"/>
              </a:ext>
            </a:extLst>
          </p:cNvPr>
          <p:cNvSpPr txBox="1"/>
          <p:nvPr/>
        </p:nvSpPr>
        <p:spPr>
          <a:xfrm>
            <a:off x="442452" y="4427855"/>
            <a:ext cx="2448232" cy="4200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867" dirty="0"/>
              <a:t>No safe access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B8145B-F7B3-45F6-926E-DF6E65993959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2890684" y="3862873"/>
            <a:ext cx="1746630" cy="775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160DE07-E792-4A6A-9258-6963BEA0C676}"/>
              </a:ext>
            </a:extLst>
          </p:cNvPr>
          <p:cNvSpPr txBox="1"/>
          <p:nvPr/>
        </p:nvSpPr>
        <p:spPr>
          <a:xfrm>
            <a:off x="9258709" y="1031519"/>
            <a:ext cx="2448232" cy="7379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867"/>
              <a:t>Excavated materials within 1 m of edge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02DBC8-CD2B-4CAE-86B7-0EA11CF942E9}"/>
              </a:ext>
            </a:extLst>
          </p:cNvPr>
          <p:cNvCxnSpPr>
            <a:stCxn id="17" idx="1"/>
          </p:cNvCxnSpPr>
          <p:nvPr/>
        </p:nvCxnSpPr>
        <p:spPr>
          <a:xfrm flipH="1">
            <a:off x="6410632" y="1400486"/>
            <a:ext cx="2848077" cy="503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41A61A4-5068-4BC1-BF35-E13D85A6BA08}"/>
              </a:ext>
            </a:extLst>
          </p:cNvPr>
          <p:cNvSpPr txBox="1"/>
          <p:nvPr/>
        </p:nvSpPr>
        <p:spPr>
          <a:xfrm>
            <a:off x="9370143" y="2388845"/>
            <a:ext cx="2448232" cy="7379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867"/>
              <a:t>No benching or shoring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7F5DE09-5DD8-4380-B081-ABEA0BCB8470}"/>
              </a:ext>
            </a:extLst>
          </p:cNvPr>
          <p:cNvCxnSpPr>
            <a:stCxn id="20" idx="1"/>
          </p:cNvCxnSpPr>
          <p:nvPr/>
        </p:nvCxnSpPr>
        <p:spPr>
          <a:xfrm flipH="1">
            <a:off x="7600338" y="2757812"/>
            <a:ext cx="1769805" cy="151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85BC56C-4345-4932-82E0-412539B9BCB4}"/>
              </a:ext>
            </a:extLst>
          </p:cNvPr>
          <p:cNvSpPr txBox="1"/>
          <p:nvPr/>
        </p:nvSpPr>
        <p:spPr>
          <a:xfrm>
            <a:off x="9370143" y="3697315"/>
            <a:ext cx="2448232" cy="13737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867"/>
              <a:t>Workers in excavation without protections against collapse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755C40-C915-48C8-A8E9-C1B60D05665F}"/>
              </a:ext>
            </a:extLst>
          </p:cNvPr>
          <p:cNvCxnSpPr>
            <a:stCxn id="23" idx="1"/>
          </p:cNvCxnSpPr>
          <p:nvPr/>
        </p:nvCxnSpPr>
        <p:spPr>
          <a:xfrm flipH="1" flipV="1">
            <a:off x="6292647" y="3546612"/>
            <a:ext cx="3077496" cy="8375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C35B101-6D0A-4A32-9EED-CDA0B3B90D74}"/>
              </a:ext>
            </a:extLst>
          </p:cNvPr>
          <p:cNvSpPr txBox="1"/>
          <p:nvPr/>
        </p:nvSpPr>
        <p:spPr>
          <a:xfrm>
            <a:off x="373626" y="2919511"/>
            <a:ext cx="2624837" cy="10558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867"/>
              <a:t>Excavation potentially undermined adjacent building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6D39C3F-1C96-416C-9863-70FA5CD7FB9D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2998463" y="3447422"/>
            <a:ext cx="914776" cy="991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8B38630-FB5A-5A59-3FEF-CA569366E325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079899" y="3300309"/>
            <a:ext cx="3054528" cy="2235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5A9FF7E-4076-483A-F8ED-A91922EBCCE3}"/>
              </a:ext>
            </a:extLst>
          </p:cNvPr>
          <p:cNvSpPr txBox="1"/>
          <p:nvPr/>
        </p:nvSpPr>
        <p:spPr>
          <a:xfrm>
            <a:off x="373625" y="5166575"/>
            <a:ext cx="2706274" cy="7379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67" dirty="0"/>
              <a:t>Potential fumes collecting at lower level</a:t>
            </a:r>
            <a:endParaRPr lang="en-NZ" sz="1867" dirty="0"/>
          </a:p>
        </p:txBody>
      </p:sp>
    </p:spTree>
    <p:extLst>
      <p:ext uri="{BB962C8B-B14F-4D97-AF65-F5344CB8AC3E}">
        <p14:creationId xmlns:p14="http://schemas.microsoft.com/office/powerpoint/2010/main" val="187306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  <p:bldP spid="20" grpId="0" animBg="1"/>
      <p:bldP spid="23" grpId="0" animBg="1"/>
      <p:bldP spid="26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D3EB8-E72C-427B-BAAC-C413A08614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35" y="278608"/>
            <a:ext cx="10928007" cy="846667"/>
          </a:xfrm>
        </p:spPr>
        <p:txBody>
          <a:bodyPr/>
          <a:lstStyle>
            <a:defPPr>
              <a:defRPr lang="en-US"/>
            </a:defPPr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6858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0287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371600"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457189">
              <a:spcBef>
                <a:spcPct val="20000"/>
              </a:spcBef>
              <a:defRPr/>
            </a:pPr>
            <a:r>
              <a:rPr lang="en-NZ">
                <a:solidFill>
                  <a:srgbClr val="00B0B9"/>
                </a:solidFill>
                <a:latin typeface="Calibri"/>
                <a:cs typeface="Calibri"/>
              </a:rPr>
              <a:t>What wrong with these pictures?</a:t>
            </a:r>
          </a:p>
        </p:txBody>
      </p:sp>
      <p:pic>
        <p:nvPicPr>
          <p:cNvPr id="1026" name="79DB812D-32B0-4808-9A5B-D4EEAD9F8B66">
            <a:extLst>
              <a:ext uri="{FF2B5EF4-FFF2-40B4-BE49-F238E27FC236}">
                <a16:creationId xmlns:a16="http://schemas.microsoft.com/office/drawing/2014/main" id="{FC66DCC9-1FF7-4A76-A9BA-864DB51B3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99" y="899703"/>
            <a:ext cx="3784803" cy="504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1E70F7-4BFC-4A0D-8615-EE89FE0303B5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185652" y="1950098"/>
            <a:ext cx="1843548" cy="1788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5195AF3-C889-4588-84D9-962A2FF3DA94}"/>
              </a:ext>
            </a:extLst>
          </p:cNvPr>
          <p:cNvCxnSpPr>
            <a:cxnSpLocks/>
          </p:cNvCxnSpPr>
          <p:nvPr/>
        </p:nvCxnSpPr>
        <p:spPr>
          <a:xfrm flipV="1">
            <a:off x="3538104" y="3027844"/>
            <a:ext cx="1715031" cy="2122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7D92A4-7463-4869-8160-79BA1FA0B824}"/>
              </a:ext>
            </a:extLst>
          </p:cNvPr>
          <p:cNvSpPr txBox="1"/>
          <p:nvPr/>
        </p:nvSpPr>
        <p:spPr>
          <a:xfrm>
            <a:off x="737420" y="1759977"/>
            <a:ext cx="2448232" cy="7379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867" dirty="0"/>
              <a:t>Footpath cracking due to undermining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F11A685-8A21-4907-A48C-353F04E31DAF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6558116" y="3726426"/>
            <a:ext cx="2222091" cy="141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FF31E3-DAA9-43B7-AF9E-65A7B87AC8DE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7988403" y="2025448"/>
            <a:ext cx="1118307" cy="144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CC7D9ED-6120-4774-98DC-369CDB0C4480}"/>
              </a:ext>
            </a:extLst>
          </p:cNvPr>
          <p:cNvSpPr txBox="1"/>
          <p:nvPr/>
        </p:nvSpPr>
        <p:spPr>
          <a:xfrm>
            <a:off x="1089872" y="2871177"/>
            <a:ext cx="2448232" cy="7379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867"/>
              <a:t>No shoring or battering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9419AF-FDC7-476E-8810-523A6AA06F6E}"/>
              </a:ext>
            </a:extLst>
          </p:cNvPr>
          <p:cNvSpPr txBox="1"/>
          <p:nvPr/>
        </p:nvSpPr>
        <p:spPr>
          <a:xfrm>
            <a:off x="9106710" y="1800633"/>
            <a:ext cx="2868981" cy="7379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867"/>
              <a:t>Excavated material stored withing 1 m of edge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98F7B7-CD0F-4136-A4ED-2E8EC02633FE}"/>
              </a:ext>
            </a:extLst>
          </p:cNvPr>
          <p:cNvSpPr txBox="1"/>
          <p:nvPr/>
        </p:nvSpPr>
        <p:spPr>
          <a:xfrm>
            <a:off x="8780207" y="3340505"/>
            <a:ext cx="2868981" cy="10558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1867"/>
              <a:t>Workers in excavation with no protection from collapse</a:t>
            </a:r>
          </a:p>
        </p:txBody>
      </p:sp>
    </p:spTree>
    <p:extLst>
      <p:ext uri="{BB962C8B-B14F-4D97-AF65-F5344CB8AC3E}">
        <p14:creationId xmlns:p14="http://schemas.microsoft.com/office/powerpoint/2010/main" val="322211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9BB99-DCD0-76FC-188D-EA02A0640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Topic of the month – Excavations, Trenching and Tunnelling</a:t>
            </a:r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5657B-103D-6A23-009D-0C65CB055B90}"/>
              </a:ext>
            </a:extLst>
          </p:cNvPr>
          <p:cNvSpPr txBox="1"/>
          <p:nvPr/>
        </p:nvSpPr>
        <p:spPr>
          <a:xfrm>
            <a:off x="548959" y="1656408"/>
            <a:ext cx="7947769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NZ" sz="20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WorkSafe must be notified 24 hours before work starts </a:t>
            </a:r>
            <a:r>
              <a:rPr lang="en-NZ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work is being done in:</a:t>
            </a:r>
            <a:endParaRPr lang="en-NZ" sz="20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drive, excavation, or heading and someone is required to work with a ground cover overhead</a:t>
            </a:r>
            <a:endParaRPr lang="en-NZ" sz="20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 excavation in which any face has a vertical height of more than 5 metres and an average slope steeper than a ratio of 1 horizontal to 2 vertical</a:t>
            </a:r>
            <a:endParaRPr lang="en-NZ" sz="20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NZ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NZ" sz="2000">
                <a:solidFill>
                  <a:srgbClr val="6161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NZ" sz="20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pit, shaft, trench, or other excavation more than 1.5 metres deep and having a depth greater than the horizontal width at the top</a:t>
            </a:r>
            <a:endParaRPr lang="en-NZ" sz="20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94F53397-E57C-1025-7F26-36DAE4D63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322" y="1656408"/>
            <a:ext cx="2426911" cy="1886727"/>
          </a:xfrm>
          <a:prstGeom prst="rect">
            <a:avLst/>
          </a:prstGeom>
        </p:spPr>
      </p:pic>
      <p:pic>
        <p:nvPicPr>
          <p:cNvPr id="2056" name="Picture 8" descr="Notify WorkSafe · Online services">
            <a:extLst>
              <a:ext uri="{FF2B5EF4-FFF2-40B4-BE49-F238E27FC236}">
                <a16:creationId xmlns:a16="http://schemas.microsoft.com/office/drawing/2014/main" id="{A543CC73-5809-EA51-48D8-D0FAFAF82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05" y="3740264"/>
            <a:ext cx="3164943" cy="6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2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9BB99-DCD0-76FC-188D-EA02A0640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Topic of the month – Excavations, Trenching and Tunnelling</a:t>
            </a:r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0E541-6BF3-70B3-0EC8-E57AAAB7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55" y="971228"/>
            <a:ext cx="3552736" cy="47308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AC1A05-A95D-F30F-2E30-113EE7DA921A}"/>
              </a:ext>
            </a:extLst>
          </p:cNvPr>
          <p:cNvSpPr txBox="1"/>
          <p:nvPr/>
        </p:nvSpPr>
        <p:spPr>
          <a:xfrm>
            <a:off x="391345" y="5699205"/>
            <a:ext cx="2525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400" i="1"/>
              <a:t>Seaview Rd, Lower Hutt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C038F7-4BE3-91DB-1077-77B7D10E49CF}"/>
              </a:ext>
            </a:extLst>
          </p:cNvPr>
          <p:cNvSpPr txBox="1"/>
          <p:nvPr/>
        </p:nvSpPr>
        <p:spPr>
          <a:xfrm>
            <a:off x="4600176" y="1356190"/>
            <a:ext cx="6352076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 collapse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shore, bench, or batter back. Do not assume ground will stand unsupported.</a:t>
            </a:r>
            <a:endParaRPr lang="en-NZ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 people and materials falling in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with barriers strong enough not to collapse if someone falls against them. Store materials and equipment at least 1 m from the edge.</a:t>
            </a:r>
            <a:endParaRPr lang="en-NZ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safe access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get in and out.</a:t>
            </a:r>
            <a:endParaRPr lang="en-NZ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the excavation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day before starting work and after any event that may affect its stability.</a:t>
            </a:r>
            <a:endParaRPr lang="en-NZ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your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Excavation Permit</a:t>
            </a:r>
            <a:endParaRPr lang="en-US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underground services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make sure not to undermine nearby structures - use safe digging practice and dig away from them.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4503947"/>
      </p:ext>
    </p:extLst>
  </p:cSld>
  <p:clrMapOvr>
    <a:masterClrMapping/>
  </p:clrMapOvr>
</p:sld>
</file>

<file path=ppt/theme/theme1.xml><?xml version="1.0" encoding="utf-8"?>
<a:theme xmlns:a="http://schemas.openxmlformats.org/drawingml/2006/main" name="Wellington Water 3">
  <a:themeElements>
    <a:clrScheme name="Custom 1">
      <a:dk1>
        <a:srgbClr val="0A507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tec Moments">
  <a:themeElements>
    <a:clrScheme name="Stantec 1">
      <a:dk1>
        <a:srgbClr val="222222"/>
      </a:dk1>
      <a:lt1>
        <a:sysClr val="window" lastClr="FFFFFF"/>
      </a:lt1>
      <a:dk2>
        <a:srgbClr val="ED7000"/>
      </a:dk2>
      <a:lt2>
        <a:srgbClr val="333333"/>
      </a:lt2>
      <a:accent1>
        <a:srgbClr val="636363"/>
      </a:accent1>
      <a:accent2>
        <a:srgbClr val="A1A1A1"/>
      </a:accent2>
      <a:accent3>
        <a:srgbClr val="D1D1D1"/>
      </a:accent3>
      <a:accent4>
        <a:srgbClr val="007DA3"/>
      </a:accent4>
      <a:accent5>
        <a:srgbClr val="E9C5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1E94C3B72383DE4DAA17349E0BBF252600DECE03BD6F4EA34696A9CFFAD46152D3" ma:contentTypeVersion="155" ma:contentTypeDescription="Create a new document." ma:contentTypeScope="" ma:versionID="1c2e4519e1b000a2039e0f11619985e5">
  <xsd:schema xmlns:xsd="http://www.w3.org/2001/XMLSchema" xmlns:xs="http://www.w3.org/2001/XMLSchema" xmlns:p="http://schemas.microsoft.com/office/2006/metadata/properties" xmlns:ns2="4f9c820c-e7e2-444d-97ee-45f2b3485c1d" xmlns:ns3="15ffb055-6eb4-45a1-bc20-bf2ac0d420da" xmlns:ns4="725c79e5-42ce-4aa0-ac78-b6418001f0d2" xmlns:ns5="c91a514c-9034-4fa3-897a-8352025b26ed" xmlns:ns6="ddde2884-b7dc-42a3-8ad8-e8b8b55baca5" xmlns:ns7="cab9f0c5-8a3f-4271-9bc9-990b74768ed0" targetNamespace="http://schemas.microsoft.com/office/2006/metadata/properties" ma:root="true" ma:fieldsID="f49918aa3f01f89c22ceff5a85be51cf" ns2:_="" ns3:_="" ns4:_="" ns5:_="" ns6:_="" ns7:_="">
    <xsd:import namespace="4f9c820c-e7e2-444d-97ee-45f2b3485c1d"/>
    <xsd:import namespace="15ffb055-6eb4-45a1-bc20-bf2ac0d420da"/>
    <xsd:import namespace="725c79e5-42ce-4aa0-ac78-b6418001f0d2"/>
    <xsd:import namespace="c91a514c-9034-4fa3-897a-8352025b26ed"/>
    <xsd:import namespace="ddde2884-b7dc-42a3-8ad8-e8b8b55baca5"/>
    <xsd:import namespace="cab9f0c5-8a3f-4271-9bc9-990b74768ed0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3:KeyWords" minOccurs="0"/>
                <xsd:element ref="ns2:Narrative" minOccurs="0"/>
                <xsd:element ref="ns3:SecurityClassification" minOccurs="0"/>
                <xsd:element ref="ns2:Subactivity" minOccurs="0"/>
                <xsd:element ref="ns2:Case" minOccurs="0"/>
                <xsd:element ref="ns2:RelatedPeople" minOccurs="0"/>
                <xsd:element ref="ns2:CategoryName" minOccurs="0"/>
                <xsd:element ref="ns2:CategoryValue" minOccurs="0"/>
                <xsd:element ref="ns2:BusinessValue" minOccurs="0"/>
                <xsd:element ref="ns2:FunctionGroup" minOccurs="0"/>
                <xsd:element ref="ns2:Function" minOccurs="0"/>
                <xsd:element ref="ns2:PRAType" minOccurs="0"/>
                <xsd:element ref="ns2:PRADate1" minOccurs="0"/>
                <xsd:element ref="ns2:PRADate2" minOccurs="0"/>
                <xsd:element ref="ns2:PRADate3" minOccurs="0"/>
                <xsd:element ref="ns2:PRADateDisposal" minOccurs="0"/>
                <xsd:element ref="ns2:PRADateTrigger" minOccurs="0"/>
                <xsd:element ref="ns2:PRAText1" minOccurs="0"/>
                <xsd:element ref="ns2:PRAText2" minOccurs="0"/>
                <xsd:element ref="ns2:PRAText3" minOccurs="0"/>
                <xsd:element ref="ns2:PRAText4" minOccurs="0"/>
                <xsd:element ref="ns2:PRAText5" minOccurs="0"/>
                <xsd:element ref="ns2:AggregationStatus" minOccurs="0"/>
                <xsd:element ref="ns2:Project" minOccurs="0"/>
                <xsd:element ref="ns2:Activity" minOccurs="0"/>
                <xsd:element ref="ns4:AggregationNarrative" minOccurs="0"/>
                <xsd:element ref="ns5:Channel" minOccurs="0"/>
                <xsd:element ref="ns5:Team" minOccurs="0"/>
                <xsd:element ref="ns5:Level2" minOccurs="0"/>
                <xsd:element ref="ns5:Level3" minOccurs="0"/>
                <xsd:element ref="ns5:Year" minOccurs="0"/>
                <xsd:element ref="ns6:MediaServiceMetadata" minOccurs="0"/>
                <xsd:element ref="ns6:MediaServiceFastMetadata" minOccurs="0"/>
                <xsd:element ref="ns6:MediaServiceAutoKeyPoints" minOccurs="0"/>
                <xsd:element ref="ns6:MediaServiceKeyPoints" minOccurs="0"/>
                <xsd:element ref="ns7:SharedWithUsers" minOccurs="0"/>
                <xsd:element ref="ns7:SharedWithDetails" minOccurs="0"/>
                <xsd:element ref="ns6:MediaLengthInSeconds" minOccurs="0"/>
                <xsd:element ref="ns6:MediaServiceAutoTags" minOccurs="0"/>
                <xsd:element ref="ns6:MediaServiceOCR" minOccurs="0"/>
                <xsd:element ref="ns6:MediaServiceGenerationTime" minOccurs="0"/>
                <xsd:element ref="ns6:MediaServiceEventHashCode" minOccurs="0"/>
                <xsd:element ref="ns6:MediaServiceDateTaken" minOccurs="0"/>
                <xsd:element ref="ns7:TaxCatchAll" minOccurs="0"/>
                <xsd:element ref="ns6:lcf76f155ced4ddcb4097134ff3c332f" minOccurs="0"/>
                <xsd:element ref="ns6:MediaServiceLocation" minOccurs="0"/>
                <xsd:element ref="ns6:MediaServiceObjectDetectorVersions" minOccurs="0"/>
                <xsd:element ref="ns6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APPLICATION, certificate, consent related"/>
              <xsd:enumeration value="CONTRACT, Variation, Agreement"/>
              <xsd:enumeration value="CORRESPONDENCE"/>
              <xsd:enumeration value="DRAWING, Plan, Map"/>
              <xsd:enumeration value="EMPLOYMENT related"/>
              <xsd:enumeration value="FINANCIAL related"/>
              <xsd:enumeration value="KNOWLEDGE article"/>
              <xsd:enumeration value="MEETING related"/>
              <xsd:enumeration value="MEMO, Filenote, Email"/>
              <xsd:enumeration value="MODEL, Calculation, Working"/>
              <xsd:enumeration value="PHOTO, Image or Multi-media"/>
              <xsd:enumeration value="PRESENTATION"/>
              <xsd:enumeration value="PUBLICATION material"/>
              <xsd:enumeration value="PURCHASING related"/>
              <xsd:enumeration value="REPORT, or planning related"/>
              <xsd:enumeration value="RULES, Policy, Bylaw, procedure"/>
              <xsd:enumeration value="SERVICE REQUEST related"/>
              <xsd:enumeration value="SPECIFICATION or standard"/>
              <xsd:enumeration value="SUPPLIER PRODUCT Info"/>
              <xsd:enumeration value="TEMPLATE, Checklist or Form"/>
            </xsd:restriction>
          </xsd:simpleType>
        </xsd:union>
      </xsd:simpleType>
    </xsd:element>
    <xsd:element name="Narrative" ma:index="10" nillable="true" ma:displayName="Narrative" ma:hidden="true" ma:internalName="Narrative" ma:readOnly="false">
      <xsd:simpleType>
        <xsd:restriction base="dms:Note"/>
      </xsd:simpleType>
    </xsd:element>
    <xsd:element name="Subactivity" ma:index="12" nillable="true" ma:displayName="Subactivity" ma:default="" ma:hidden="true" ma:internalName="Subactivity" ma:readOnly="false">
      <xsd:simpleType>
        <xsd:restriction base="dms:Text">
          <xsd:maxLength value="255"/>
        </xsd:restriction>
      </xsd:simpleType>
    </xsd:element>
    <xsd:element name="Case" ma:index="13" nillable="true" ma:displayName="Case" ma:default="NA" ma:hidden="true" ma:internalName="Case" ma:readOnly="false">
      <xsd:simpleType>
        <xsd:restriction base="dms:Text">
          <xsd:maxLength value="255"/>
        </xsd:restriction>
      </xsd:simpleType>
    </xsd:element>
    <xsd:element name="RelatedPeople" ma:index="14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5" nillable="true" ma:displayName="Category 1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6" nillable="true" ma:displayName="Category 2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17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18" nillable="true" ma:displayName="Function Group" ma:default="NA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19" nillable="true" ma:displayName="Function" ma:default="How we Work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0" nillable="true" ma:displayName="PRA Type" ma:default="Doc" ma:hidden="true" ma:indexed="true" ma:internalName="PRAType">
      <xsd:simpleType>
        <xsd:restriction base="dms:Text">
          <xsd:maxLength value="255"/>
        </xsd:restriction>
      </xsd:simpleType>
    </xsd:element>
    <xsd:element name="PRADate1" ma:index="21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2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3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4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5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6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7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28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29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0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1" nillable="true" ma:displayName="Aggregation Status" ma:default="Normal" ma:format="Dropdown" ma:hidden="true" ma:internalName="AggregationStatus" ma:readOnly="false">
      <xsd:simpleType>
        <xsd:restriction base="dms:Choice">
          <xsd:enumeration value="Delete Soon"/>
          <xsd:enumeration value="Transfer Soon"/>
          <xsd:enumeration value="Appraise Soon"/>
          <xsd:enumeration value="Delete"/>
          <xsd:enumeration value="Transfer"/>
          <xsd:enumeration value="Appraise"/>
          <xsd:enumeration value="Hold"/>
          <xsd:enumeration value="Normal"/>
        </xsd:restriction>
      </xsd:simpleType>
    </xsd:element>
    <xsd:element name="Project" ma:index="32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3" nillable="true" ma:displayName="Activity" ma:default="Health and Safety" ma:hidden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9" nillable="true" ma:displayName="Key Words" ma:hidden="true" ma:internalName="KeyWords" ma:readOnly="false">
      <xsd:simpleType>
        <xsd:restriction base="dms:Note"/>
      </xsd:simpleType>
    </xsd:element>
    <xsd:element name="SecurityClassification" ma:index="11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4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5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6" nillable="true" ma:displayName="Team" ma:default="Health and Safety Team" ma:hidden="true" ma:internalName="Team" ma:readOnly="false">
      <xsd:simpleType>
        <xsd:restriction base="dms:Text">
          <xsd:maxLength value="255"/>
        </xsd:restriction>
      </xsd:simpleType>
    </xsd:element>
    <xsd:element name="Level2" ma:index="37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38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39" nillable="true" ma:displayName="Year" ma:default="NA" ma:hidden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e2884-b7dc-42a3-8ad8-e8b8b55ba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5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54" nillable="true" ma:taxonomy="true" ma:internalName="lcf76f155ced4ddcb4097134ff3c332f" ma:taxonomyFieldName="MediaServiceImageTags" ma:displayName="Image Tags" ma:readOnly="false" ma:fieldId="{5cf76f15-5ced-4ddc-b409-7134ff3c332f}" ma:taxonomyMulti="true" ma:sspId="56e53707-7522-441b-8637-463bf7c35b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5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9f0c5-8a3f-4271-9bc9-990b74768ed0" elementFormDefault="qualified">
    <xsd:import namespace="http://schemas.microsoft.com/office/2006/documentManagement/types"/>
    <xsd:import namespace="http://schemas.microsoft.com/office/infopath/2007/PartnerControls"/>
    <xsd:element name="SharedWithUsers" ma:index="4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2" nillable="true" ma:displayName="Taxonomy Catch All Column" ma:hidden="true" ma:list="{0c23be9c-6560-424b-a471-297b6f8b331d}" ma:internalName="TaxCatchAll" ma:showField="CatchAllData" ma:web="cab9f0c5-8a3f-4271-9bc9-990b74768e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activity xmlns="4f9c820c-e7e2-444d-97ee-45f2b3485c1d" xsi:nil="true"/>
    <BusinessValue xmlns="4f9c820c-e7e2-444d-97ee-45f2b3485c1d" xsi:nil="true"/>
    <PRADateDisposal xmlns="4f9c820c-e7e2-444d-97ee-45f2b3485c1d" xsi:nil="true"/>
    <KeyWords xmlns="15ffb055-6eb4-45a1-bc20-bf2ac0d420da" xsi:nil="true"/>
    <SecurityClassification xmlns="15ffb055-6eb4-45a1-bc20-bf2ac0d420da" xsi:nil="true"/>
    <PRADate3 xmlns="4f9c820c-e7e2-444d-97ee-45f2b3485c1d" xsi:nil="true"/>
    <PRAText5 xmlns="4f9c820c-e7e2-444d-97ee-45f2b3485c1d" xsi:nil="true"/>
    <Level2 xmlns="c91a514c-9034-4fa3-897a-8352025b26ed">NA</Level2>
    <Activity xmlns="4f9c820c-e7e2-444d-97ee-45f2b3485c1d">Health and Safety</Activity>
    <AggregationStatus xmlns="4f9c820c-e7e2-444d-97ee-45f2b3485c1d">Normal</AggregationStatus>
    <CategoryValue xmlns="4f9c820c-e7e2-444d-97ee-45f2b3485c1d">NA</CategoryValue>
    <PRADate2 xmlns="4f9c820c-e7e2-444d-97ee-45f2b3485c1d" xsi:nil="true"/>
    <Case xmlns="4f9c820c-e7e2-444d-97ee-45f2b3485c1d">NA</Case>
    <PRAText1 xmlns="4f9c820c-e7e2-444d-97ee-45f2b3485c1d" xsi:nil="true"/>
    <PRAText4 xmlns="4f9c820c-e7e2-444d-97ee-45f2b3485c1d" xsi:nil="true"/>
    <Level3 xmlns="c91a514c-9034-4fa3-897a-8352025b26ed" xsi:nil="true"/>
    <Team xmlns="c91a514c-9034-4fa3-897a-8352025b26ed">Health and Safety Team</Team>
    <Project xmlns="4f9c820c-e7e2-444d-97ee-45f2b3485c1d">NA</Project>
    <FunctionGroup xmlns="4f9c820c-e7e2-444d-97ee-45f2b3485c1d">NA</FunctionGroup>
    <Function xmlns="4f9c820c-e7e2-444d-97ee-45f2b3485c1d">How we Work</Function>
    <TaxCatchAll xmlns="cab9f0c5-8a3f-4271-9bc9-990b74768ed0" xsi:nil="true"/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General</Channel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lcf76f155ced4ddcb4097134ff3c332f xmlns="ddde2884-b7dc-42a3-8ad8-e8b8b55baca5">
      <Terms xmlns="http://schemas.microsoft.com/office/infopath/2007/PartnerControls"/>
    </lcf76f155ced4ddcb4097134ff3c332f>
    <Year xmlns="c91a514c-9034-4fa3-897a-8352025b26ed">NA</Year>
    <Narrative xmlns="4f9c820c-e7e2-444d-97ee-45f2b3485c1d" xsi:nil="true"/>
    <CategoryName xmlns="4f9c820c-e7e2-444d-97ee-45f2b3485c1d">Health and Safety Monthly Update</CategoryName>
    <PRADateTrigger xmlns="4f9c820c-e7e2-444d-97ee-45f2b3485c1d" xsi:nil="true"/>
    <PRAText2 xmlns="4f9c820c-e7e2-444d-97ee-45f2b3485c1d" xsi:nil="true"/>
    <SharedWithUsers xmlns="cab9f0c5-8a3f-4271-9bc9-990b74768ed0">
      <UserInfo>
        <DisplayName>Robert Mackie</DisplayName>
        <AccountId>16</AccountId>
        <AccountType/>
      </UserInfo>
      <UserInfo>
        <DisplayName>Rachelle Frickleton</DisplayName>
        <AccountId>276</AccountId>
        <AccountType/>
      </UserInfo>
      <UserInfo>
        <DisplayName>Rachel Goodfellow</DisplayName>
        <AccountId>141</AccountId>
        <AccountType/>
      </UserInfo>
      <UserInfo>
        <DisplayName>Alisha Paul</DisplayName>
        <AccountId>186</AccountId>
        <AccountType/>
      </UserInfo>
      <UserInfo>
        <DisplayName>Chris Anderson</DisplayName>
        <AccountId>25</AccountId>
        <AccountType/>
      </UserInfo>
      <UserInfo>
        <DisplayName>Luke Taylor</DisplayName>
        <AccountId>27</AccountId>
        <AccountType/>
      </UserInfo>
      <UserInfo>
        <DisplayName>Jono Lowe</DisplayName>
        <AccountId>182</AccountId>
        <AccountType/>
      </UserInfo>
      <UserInfo>
        <DisplayName>Joanna Isaac</DisplayName>
        <AccountId>299</AccountId>
        <AccountType/>
      </UserInfo>
      <UserInfo>
        <DisplayName>Nick Oldham</DisplayName>
        <AccountId>78</AccountId>
        <AccountType/>
      </UserInfo>
      <UserInfo>
        <DisplayName>Marcus Gatara</DisplayName>
        <AccountId>454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7989706-372E-4F71-B2D7-923C72DEA40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9AE5DC3-7162-41AB-8181-846D96164A96}"/>
</file>

<file path=customXml/itemProps3.xml><?xml version="1.0" encoding="utf-8"?>
<ds:datastoreItem xmlns:ds="http://schemas.openxmlformats.org/officeDocument/2006/customXml" ds:itemID="{E95FB89A-2A72-4A79-9DA1-4437EBD28F2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FE6954B-2355-4A79-9CF5-99D03C7DF229}">
  <ds:schemaRefs>
    <ds:schemaRef ds:uri="http://purl.org/dc/terms/"/>
    <ds:schemaRef ds:uri="cab9f0c5-8a3f-4271-9bc9-990b74768ed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dde2884-b7dc-42a3-8ad8-e8b8b55baca5"/>
    <ds:schemaRef ds:uri="http://purl.org/dc/elements/1.1/"/>
    <ds:schemaRef ds:uri="http://schemas.microsoft.com/office/2006/metadata/properties"/>
    <ds:schemaRef ds:uri="c91a514c-9034-4fa3-897a-8352025b26ed"/>
    <ds:schemaRef ds:uri="15ffb055-6eb4-45a1-bc20-bf2ac0d420da"/>
    <ds:schemaRef ds:uri="http://schemas.microsoft.com/office/2006/documentManagement/types"/>
    <ds:schemaRef ds:uri="725c79e5-42ce-4aa0-ac78-b6418001f0d2"/>
    <ds:schemaRef ds:uri="4f9c820c-e7e2-444d-97ee-45f2b3485c1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1074</Words>
  <Application>Microsoft Office PowerPoint</Application>
  <PresentationFormat>Widescreen</PresentationFormat>
  <Paragraphs>93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Karbon Bold</vt:lpstr>
      <vt:lpstr>Symbol</vt:lpstr>
      <vt:lpstr>Verdana</vt:lpstr>
      <vt:lpstr>Wellington Water 3</vt:lpstr>
      <vt:lpstr>Stantec Moments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Design with Nic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 Porteous</dc:creator>
  <cp:lastModifiedBy>Chris Anderson</cp:lastModifiedBy>
  <cp:revision>2</cp:revision>
  <cp:lastPrinted>2019-08-14T22:34:57Z</cp:lastPrinted>
  <dcterms:created xsi:type="dcterms:W3CDTF">2015-03-22T22:23:18Z</dcterms:created>
  <dcterms:modified xsi:type="dcterms:W3CDTF">2024-06-10T04:37:43Z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cordID">
    <vt:lpwstr>346326</vt:lpwstr>
  </property>
  <property fmtid="{D5CDD505-2E9C-101B-9397-08002B2CF9AE}" pid="3" name="_dlc_DocId">
    <vt:lpwstr>ACT82-486127453-52</vt:lpwstr>
  </property>
  <property fmtid="{D5CDD505-2E9C-101B-9397-08002B2CF9AE}" pid="4" name="_dlc_DocIdItemGuid">
    <vt:lpwstr>b2858336-820d-48c0-9b34-69d92027fd83</vt:lpwstr>
  </property>
  <property fmtid="{D5CDD505-2E9C-101B-9397-08002B2CF9AE}" pid="5" name="_dlc_DocIdUrl">
    <vt:lpwstr>https://woogle.wellingtonwater.co.nz/site/pbac/_layouts/15/DocIdRedir.aspx?ID=ACT82-486127453-52, ACT82-486127453-52</vt:lpwstr>
  </property>
  <property fmtid="{D5CDD505-2E9C-101B-9397-08002B2CF9AE}" pid="6" name="_ModerationStatus">
    <vt:lpwstr>0</vt:lpwstr>
  </property>
  <property fmtid="{D5CDD505-2E9C-101B-9397-08002B2CF9AE}" pid="7" name="ContentTypeId">
    <vt:lpwstr>0x0101001E94C3B72383DE4DAA17349E0BBF252600DECE03BD6F4EA34696A9CFFAD46152D3</vt:lpwstr>
  </property>
  <property fmtid="{D5CDD505-2E9C-101B-9397-08002B2CF9AE}" pid="8" name="MediaServiceImageTags">
    <vt:lpwstr/>
  </property>
  <property fmtid="{D5CDD505-2E9C-101B-9397-08002B2CF9AE}" pid="9" name="SharedWithUsers">
    <vt:lpwstr>16;#Robert Mackie;#276;#Rachelle Frickleton;#141;#Rachel Goodfellow;#186;#Alisha Paul;#25;#Chris Anderson;#27;#Luke Taylor;#182;#Jono Lowe;#299;#Joanna Isaac;#78;#Nick Oldham</vt:lpwstr>
  </property>
</Properties>
</file>