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5"/>
    <p:sldMasterId id="2147484037" r:id="rId6"/>
  </p:sldMasterIdLst>
  <p:notesMasterIdLst>
    <p:notesMasterId r:id="rId17"/>
  </p:notesMasterIdLst>
  <p:handoutMasterIdLst>
    <p:handoutMasterId r:id="rId18"/>
  </p:handoutMasterIdLst>
  <p:sldIdLst>
    <p:sldId id="287" r:id="rId7"/>
    <p:sldId id="289" r:id="rId8"/>
    <p:sldId id="479" r:id="rId9"/>
    <p:sldId id="440" r:id="rId10"/>
    <p:sldId id="468" r:id="rId11"/>
    <p:sldId id="470" r:id="rId12"/>
    <p:sldId id="473" r:id="rId13"/>
    <p:sldId id="484" r:id="rId14"/>
    <p:sldId id="448" r:id="rId15"/>
    <p:sldId id="485" r:id="rId16"/>
  </p:sldIdLst>
  <p:sldSz cx="12192000" cy="6858000"/>
  <p:notesSz cx="6797675" cy="9926638"/>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346" userDrawn="1">
          <p15:clr>
            <a:srgbClr val="A4A3A4"/>
          </p15:clr>
        </p15:guide>
        <p15:guide id="2" pos="5049"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6180E0F-90BF-F2FA-5E4E-C7EEAC30ACED}" name="Chris Anderson" initials="CA" userId="S::Chris.Anderson@wellingtonwater.co.nz::623e433d-91ef-4503-9d0a-9d6880e1bd09" providerId="AD"/>
  <p188:author id="{8DE4AD39-E463-C00D-0D6F-47123DA731F4}" name="Alisha Paul" initials="AP" userId="S::alisha.paul@wellingtonwater.co.nz::7b0f6a23-eb07-48fb-85fe-4477e49b03b3" providerId="AD"/>
  <p188:author id="{26C8A3A6-4CCD-5889-997A-3D54AE123282}" name="Rachelle Frickleton" initials="RF" userId="S::rachelle.frickleton@wellingtonwater.co.nz::33d035b6-636f-432c-bcfe-57f5f12ede4d" providerId="AD"/>
  <p188:author id="{2AB260AB-5CA7-7E5F-F02E-AF7036B56F1D}" name="Sophie Jones" initials="SJ" userId="S::Sophie.Jones@wellingtonwater.co.nz::c50bea07-6f49-4579-bcaa-6a76861b199a" providerId="AD"/>
  <p188:author id="{AE8BA6D6-83FA-4A43-3F14-D7555C9868C4}" name="Chris Anderson" initials="CA" userId="S::chris.anderson@wellingtonwater.co.nz::623e433d-91ef-4503-9d0a-9d6880e1bd0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5075"/>
    <a:srgbClr val="030609"/>
    <a:srgbClr val="00B0B9"/>
    <a:srgbClr val="F01730"/>
    <a:srgbClr val="FFFFFF"/>
    <a:srgbClr val="00B5E2"/>
    <a:srgbClr val="1FD1E9"/>
    <a:srgbClr val="15A3DC"/>
    <a:srgbClr val="E92B3D"/>
    <a:srgbClr val="F8BA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0" d="100"/>
          <a:sy n="150" d="100"/>
        </p:scale>
        <p:origin x="576" y="126"/>
      </p:cViewPr>
      <p:guideLst>
        <p:guide orient="horz" pos="346"/>
        <p:guide pos="5049"/>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microsoft.com/office/2018/10/relationships/authors" Target="authors.xml"/><Relationship Id="rId5" Type="http://schemas.openxmlformats.org/officeDocument/2006/relationships/slideMaster" Target="slideMasters/slideMaster1.xml"/><Relationship Id="rId15" Type="http://schemas.openxmlformats.org/officeDocument/2006/relationships/slide" Target="slides/slide9.xml"/><Relationship Id="rId23"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Anderson" userId="623e433d-91ef-4503-9d0a-9d6880e1bd09" providerId="ADAL" clId="{59D712F2-A613-42D2-AD61-2ACCC3CBA38E}"/>
    <pc:docChg chg="delSld">
      <pc:chgData name="Chris Anderson" userId="623e433d-91ef-4503-9d0a-9d6880e1bd09" providerId="ADAL" clId="{59D712F2-A613-42D2-AD61-2ACCC3CBA38E}" dt="2024-02-12T19:38:10.974" v="1" actId="47"/>
      <pc:docMkLst>
        <pc:docMk/>
      </pc:docMkLst>
      <pc:sldChg chg="del">
        <pc:chgData name="Chris Anderson" userId="623e433d-91ef-4503-9d0a-9d6880e1bd09" providerId="ADAL" clId="{59D712F2-A613-42D2-AD61-2ACCC3CBA38E}" dt="2024-02-12T19:38:06.054" v="0" actId="47"/>
        <pc:sldMkLst>
          <pc:docMk/>
          <pc:sldMk cId="4030996340" sldId="437"/>
        </pc:sldMkLst>
      </pc:sldChg>
      <pc:sldChg chg="del">
        <pc:chgData name="Chris Anderson" userId="623e433d-91ef-4503-9d0a-9d6880e1bd09" providerId="ADAL" clId="{59D712F2-A613-42D2-AD61-2ACCC3CBA38E}" dt="2024-02-12T19:38:10.974" v="1" actId="47"/>
        <pc:sldMkLst>
          <pc:docMk/>
          <pc:sldMk cId="1467900034" sldId="482"/>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NZ" sz="1400" b="0" i="0" u="none" strike="noStrike" kern="1200" spc="0" baseline="0">
                <a:solidFill>
                  <a:srgbClr val="0A5075">
                    <a:lumMod val="65000"/>
                    <a:lumOff val="35000"/>
                  </a:srgbClr>
                </a:solidFill>
              </a:rPr>
              <a:t>Top Critical Risk Reports - January 2024</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00B4B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Hazardous Substance/Chemical</c:v>
                </c:pt>
                <c:pt idx="1">
                  <c:v>Work at Height/Dropped Objects</c:v>
                </c:pt>
                <c:pt idx="2">
                  <c:v>Working near/with services</c:v>
                </c:pt>
                <c:pt idx="3">
                  <c:v>Traffic/Pedestrian Movement</c:v>
                </c:pt>
                <c:pt idx="4">
                  <c:v>Vehicles/Mobile Equipment</c:v>
                </c:pt>
              </c:strCache>
            </c:strRef>
          </c:cat>
          <c:val>
            <c:numRef>
              <c:f>Sheet1!$B$2:$F$2</c:f>
              <c:numCache>
                <c:formatCode>General</c:formatCode>
                <c:ptCount val="5"/>
                <c:pt idx="0">
                  <c:v>3</c:v>
                </c:pt>
                <c:pt idx="1">
                  <c:v>5</c:v>
                </c:pt>
                <c:pt idx="2">
                  <c:v>9</c:v>
                </c:pt>
                <c:pt idx="3">
                  <c:v>10</c:v>
                </c:pt>
                <c:pt idx="4">
                  <c:v>16</c:v>
                </c:pt>
              </c:numCache>
            </c:numRef>
          </c:val>
          <c:extLst>
            <c:ext xmlns:c16="http://schemas.microsoft.com/office/drawing/2014/chart" uri="{C3380CC4-5D6E-409C-BE32-E72D297353CC}">
              <c16:uniqueId val="{00000000-D96A-4011-835C-968FD6E8A079}"/>
            </c:ext>
          </c:extLst>
        </c:ser>
        <c:dLbls>
          <c:showLegendKey val="0"/>
          <c:showVal val="0"/>
          <c:showCatName val="0"/>
          <c:showSerName val="0"/>
          <c:showPercent val="0"/>
          <c:showBubbleSize val="0"/>
        </c:dLbls>
        <c:gapWidth val="219"/>
        <c:overlap val="-27"/>
        <c:axId val="1560344600"/>
        <c:axId val="1560353960"/>
      </c:barChart>
      <c:catAx>
        <c:axId val="1560344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60353960"/>
        <c:crosses val="autoZero"/>
        <c:auto val="1"/>
        <c:lblAlgn val="ctr"/>
        <c:lblOffset val="100"/>
        <c:noMultiLvlLbl val="0"/>
      </c:catAx>
      <c:valAx>
        <c:axId val="15603539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603446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03DBB6D9-3329-45CD-88AC-C08836227C69}" type="datetimeFigureOut">
              <a:rPr lang="en-US"/>
              <a:pPr>
                <a:defRPr/>
              </a:pPr>
              <a:t>2/13/2024</a:t>
            </a:fld>
            <a:endParaRPr lang="en-US"/>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AA0DB2A6-1646-4D7C-ADD1-C597FB3770B3}"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A6F55A0E-7A2B-4344-9DCA-3BB162A0490C}" type="datetimeFigureOut">
              <a:rPr lang="en-US"/>
              <a:pPr>
                <a:defRPr/>
              </a:pPr>
              <a:t>2/13/2024</a:t>
            </a:fld>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endParaRPr lang="en-US" noProof="0"/>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C3A555EE-10A7-459B-993B-0FB09AD7A18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pPr>
              <a:defRPr/>
            </a:pPr>
            <a:fld id="{C3A555EE-10A7-459B-993B-0FB09AD7A180}" type="slidenum">
              <a:rPr lang="en-US" altLang="en-US" smtClean="0"/>
              <a:pPr>
                <a:defRPr/>
              </a:pPr>
              <a:t>3</a:t>
            </a:fld>
            <a:endParaRPr lang="en-US" altLang="en-US"/>
          </a:p>
        </p:txBody>
      </p:sp>
    </p:spTree>
    <p:extLst>
      <p:ext uri="{BB962C8B-B14F-4D97-AF65-F5344CB8AC3E}">
        <p14:creationId xmlns:p14="http://schemas.microsoft.com/office/powerpoint/2010/main" val="846107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pPr>
              <a:defRPr/>
            </a:pPr>
            <a:fld id="{C3A555EE-10A7-459B-993B-0FB09AD7A180}" type="slidenum">
              <a:rPr lang="en-US" altLang="en-US" smtClean="0"/>
              <a:pPr>
                <a:defRPr/>
              </a:pPr>
              <a:t>6</a:t>
            </a:fld>
            <a:endParaRPr lang="en-US" altLang="en-US"/>
          </a:p>
        </p:txBody>
      </p:sp>
    </p:spTree>
    <p:extLst>
      <p:ext uri="{BB962C8B-B14F-4D97-AF65-F5344CB8AC3E}">
        <p14:creationId xmlns:p14="http://schemas.microsoft.com/office/powerpoint/2010/main" val="14824574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A_HC">
    <p:spTree>
      <p:nvGrpSpPr>
        <p:cNvPr id="1" name=""/>
        <p:cNvGrpSpPr/>
        <p:nvPr/>
      </p:nvGrpSpPr>
      <p:grpSpPr>
        <a:xfrm>
          <a:off x="0" y="0"/>
          <a:ext cx="0" cy="0"/>
          <a:chOff x="0" y="0"/>
          <a:chExt cx="0" cy="0"/>
        </a:xfrm>
      </p:grpSpPr>
      <p:pic>
        <p:nvPicPr>
          <p:cNvPr id="3"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29079" y="0"/>
            <a:ext cx="8562921" cy="540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6934" y="6172666"/>
            <a:ext cx="2149822" cy="476581"/>
          </a:xfrm>
          <a:prstGeom prst="rect">
            <a:avLst/>
          </a:prstGeom>
        </p:spPr>
      </p:pic>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76888" y="6282363"/>
            <a:ext cx="2478053" cy="226981"/>
          </a:xfrm>
          <a:prstGeom prst="rect">
            <a:avLst/>
          </a:prstGeom>
        </p:spPr>
      </p:pic>
    </p:spTree>
    <p:extLst>
      <p:ext uri="{BB962C8B-B14F-4D97-AF65-F5344CB8AC3E}">
        <p14:creationId xmlns:p14="http://schemas.microsoft.com/office/powerpoint/2010/main" val="4062207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HSSE: Environment">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sp>
        <p:nvSpPr>
          <p:cNvPr id="8" name="Picture Placeholder 5">
            <a:extLst>
              <a:ext uri="{FF2B5EF4-FFF2-40B4-BE49-F238E27FC236}">
                <a16:creationId xmlns:a16="http://schemas.microsoft.com/office/drawing/2014/main" id="{1C7C499E-A9F8-4A07-B925-425EF59ED727}"/>
              </a:ext>
            </a:extLst>
          </p:cNvPr>
          <p:cNvSpPr>
            <a:spLocks noGrp="1"/>
          </p:cNvSpPr>
          <p:nvPr>
            <p:ph type="pic" sz="quarter" idx="10"/>
          </p:nvPr>
        </p:nvSpPr>
        <p:spPr>
          <a:xfrm>
            <a:off x="4490629" y="1"/>
            <a:ext cx="7701372" cy="6705601"/>
          </a:xfrm>
          <a:prstGeom prst="rect">
            <a:avLst/>
          </a:prstGeom>
        </p:spPr>
        <p:txBody>
          <a:bodyPr>
            <a:normAutofit/>
          </a:bodyPr>
          <a:lstStyle>
            <a:lvl1pPr marL="0" indent="0">
              <a:buNone/>
              <a:defRPr sz="1125"/>
            </a:lvl1pPr>
          </a:lstStyle>
          <a:p>
            <a:r>
              <a:rPr lang="en-US"/>
              <a:t>Click icon to add picture</a:t>
            </a:r>
          </a:p>
        </p:txBody>
      </p:sp>
      <p:pic>
        <p:nvPicPr>
          <p:cNvPr id="11" name="Picture 10">
            <a:extLst>
              <a:ext uri="{FF2B5EF4-FFF2-40B4-BE49-F238E27FC236}">
                <a16:creationId xmlns:a16="http://schemas.microsoft.com/office/drawing/2014/main" id="{B05869F8-1B01-4453-B10A-4526793D6B0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6802" y="6019801"/>
            <a:ext cx="1534239" cy="228639"/>
          </a:xfrm>
          <a:prstGeom prst="rect">
            <a:avLst/>
          </a:prstGeom>
        </p:spPr>
      </p:pic>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5" name="Rectangle 14">
            <a:extLst>
              <a:ext uri="{FF2B5EF4-FFF2-40B4-BE49-F238E27FC236}">
                <a16:creationId xmlns:a16="http://schemas.microsoft.com/office/drawing/2014/main" id="{71D2E091-248E-4A9A-98C5-6EB2EB9267F0}"/>
              </a:ext>
            </a:extLst>
          </p:cNvPr>
          <p:cNvSpPr/>
          <p:nvPr userDrawn="1"/>
        </p:nvSpPr>
        <p:spPr>
          <a:xfrm>
            <a:off x="0" y="6705602"/>
            <a:ext cx="12192000" cy="173999"/>
          </a:xfrm>
          <a:prstGeom prst="rect">
            <a:avLst/>
          </a:prstGeom>
          <a:solidFill>
            <a:srgbClr val="ED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8">
            <a:extLst>
              <a:ext uri="{FF2B5EF4-FFF2-40B4-BE49-F238E27FC236}">
                <a16:creationId xmlns:a16="http://schemas.microsoft.com/office/drawing/2014/main" id="{FBD1390B-A760-4122-ADE7-751D61A0757E}"/>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
            <a:extLst>
              <a:ext uri="{FF2B5EF4-FFF2-40B4-BE49-F238E27FC236}">
                <a16:creationId xmlns:a16="http://schemas.microsoft.com/office/drawing/2014/main" id="{2208785C-6B77-438D-8F8A-B1C778084D22}"/>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HSSE: Environment</a:t>
            </a:r>
          </a:p>
        </p:txBody>
      </p:sp>
      <p:sp>
        <p:nvSpPr>
          <p:cNvPr id="16" name="Text Placeholder 8">
            <a:extLst>
              <a:ext uri="{FF2B5EF4-FFF2-40B4-BE49-F238E27FC236}">
                <a16:creationId xmlns:a16="http://schemas.microsoft.com/office/drawing/2014/main" id="{4119C155-E281-4B44-8F68-CE231B631E58}"/>
              </a:ext>
            </a:extLst>
          </p:cNvPr>
          <p:cNvSpPr>
            <a:spLocks noGrp="1"/>
          </p:cNvSpPr>
          <p:nvPr>
            <p:ph type="body" sz="quarter" idx="12"/>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1336815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HSSE: Environment">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pic>
        <p:nvPicPr>
          <p:cNvPr id="11" name="Picture 10">
            <a:extLst>
              <a:ext uri="{FF2B5EF4-FFF2-40B4-BE49-F238E27FC236}">
                <a16:creationId xmlns:a16="http://schemas.microsoft.com/office/drawing/2014/main" id="{B05869F8-1B01-4453-B10A-4526793D6B0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6802" y="6019801"/>
            <a:ext cx="1534239" cy="228639"/>
          </a:xfrm>
          <a:prstGeom prst="rect">
            <a:avLst/>
          </a:prstGeom>
        </p:spPr>
      </p:pic>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5" name="Rectangle 14">
            <a:extLst>
              <a:ext uri="{FF2B5EF4-FFF2-40B4-BE49-F238E27FC236}">
                <a16:creationId xmlns:a16="http://schemas.microsoft.com/office/drawing/2014/main" id="{71D2E091-248E-4A9A-98C5-6EB2EB9267F0}"/>
              </a:ext>
            </a:extLst>
          </p:cNvPr>
          <p:cNvSpPr/>
          <p:nvPr userDrawn="1"/>
        </p:nvSpPr>
        <p:spPr>
          <a:xfrm>
            <a:off x="0" y="6705602"/>
            <a:ext cx="12192000" cy="173999"/>
          </a:xfrm>
          <a:prstGeom prst="rect">
            <a:avLst/>
          </a:prstGeom>
          <a:solidFill>
            <a:srgbClr val="ED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8">
            <a:extLst>
              <a:ext uri="{FF2B5EF4-FFF2-40B4-BE49-F238E27FC236}">
                <a16:creationId xmlns:a16="http://schemas.microsoft.com/office/drawing/2014/main" id="{B5C1132F-C8F0-423D-BC80-7F0FE899A573}"/>
              </a:ext>
            </a:extLst>
          </p:cNvPr>
          <p:cNvSpPr>
            <a:spLocks noGrp="1"/>
          </p:cNvSpPr>
          <p:nvPr>
            <p:ph type="body" sz="quarter" idx="12"/>
          </p:nvPr>
        </p:nvSpPr>
        <p:spPr>
          <a:xfrm>
            <a:off x="5943600" y="1066801"/>
            <a:ext cx="5486400" cy="44954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096D4197-439A-4070-BF20-26404ECF84AD}"/>
              </a:ext>
            </a:extLst>
          </p:cNvPr>
          <p:cNvCxnSpPr/>
          <p:nvPr userDrawn="1"/>
        </p:nvCxnSpPr>
        <p:spPr>
          <a:xfrm>
            <a:off x="5029200" y="1066801"/>
            <a:ext cx="0" cy="4495483"/>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8">
            <a:extLst>
              <a:ext uri="{FF2B5EF4-FFF2-40B4-BE49-F238E27FC236}">
                <a16:creationId xmlns:a16="http://schemas.microsoft.com/office/drawing/2014/main" id="{67073CD9-4245-4BC7-8257-D8163A623B44}"/>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55D6A4A7-0C8E-42A4-A37C-CF84DF0F12AD}"/>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HSSE: Environment</a:t>
            </a:r>
          </a:p>
        </p:txBody>
      </p:sp>
      <p:sp>
        <p:nvSpPr>
          <p:cNvPr id="17" name="Text Placeholder 8">
            <a:extLst>
              <a:ext uri="{FF2B5EF4-FFF2-40B4-BE49-F238E27FC236}">
                <a16:creationId xmlns:a16="http://schemas.microsoft.com/office/drawing/2014/main" id="{55F860CC-CAAC-4522-B7A8-3FA849001031}"/>
              </a:ext>
            </a:extLst>
          </p:cNvPr>
          <p:cNvSpPr>
            <a:spLocks noGrp="1"/>
          </p:cNvSpPr>
          <p:nvPr>
            <p:ph type="body" sz="quarter" idx="13"/>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2660671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Ethics">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sp>
        <p:nvSpPr>
          <p:cNvPr id="8" name="Picture Placeholder 5">
            <a:extLst>
              <a:ext uri="{FF2B5EF4-FFF2-40B4-BE49-F238E27FC236}">
                <a16:creationId xmlns:a16="http://schemas.microsoft.com/office/drawing/2014/main" id="{1C7C499E-A9F8-4A07-B925-425EF59ED727}"/>
              </a:ext>
            </a:extLst>
          </p:cNvPr>
          <p:cNvSpPr>
            <a:spLocks noGrp="1"/>
          </p:cNvSpPr>
          <p:nvPr>
            <p:ph type="pic" sz="quarter" idx="10"/>
          </p:nvPr>
        </p:nvSpPr>
        <p:spPr>
          <a:xfrm>
            <a:off x="4490629" y="0"/>
            <a:ext cx="7701372" cy="6858000"/>
          </a:xfrm>
          <a:prstGeom prst="rect">
            <a:avLst/>
          </a:prstGeom>
        </p:spPr>
        <p:txBody>
          <a:bodyPr>
            <a:normAutofit/>
          </a:bodyPr>
          <a:lstStyle>
            <a:lvl1pPr marL="0" indent="0">
              <a:buNone/>
              <a:defRPr sz="1125"/>
            </a:lvl1pPr>
          </a:lstStyle>
          <a:p>
            <a:r>
              <a:rPr lang="en-US"/>
              <a:t>Click icon to add picture</a:t>
            </a:r>
          </a:p>
        </p:txBody>
      </p:sp>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0" name="Text Placeholder 8">
            <a:extLst>
              <a:ext uri="{FF2B5EF4-FFF2-40B4-BE49-F238E27FC236}">
                <a16:creationId xmlns:a16="http://schemas.microsoft.com/office/drawing/2014/main" id="{9E7EB7FB-A7F8-4F22-A9DD-FFC06719FA68}"/>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
            <a:extLst>
              <a:ext uri="{FF2B5EF4-FFF2-40B4-BE49-F238E27FC236}">
                <a16:creationId xmlns:a16="http://schemas.microsoft.com/office/drawing/2014/main" id="{33866304-0913-484D-AC9A-B360BBCBA08E}"/>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Ethics</a:t>
            </a:r>
          </a:p>
        </p:txBody>
      </p:sp>
      <p:sp>
        <p:nvSpPr>
          <p:cNvPr id="16" name="Text Placeholder 8">
            <a:extLst>
              <a:ext uri="{FF2B5EF4-FFF2-40B4-BE49-F238E27FC236}">
                <a16:creationId xmlns:a16="http://schemas.microsoft.com/office/drawing/2014/main" id="{D2CBE125-66C3-42F6-99CC-6048749C31C4}"/>
              </a:ext>
            </a:extLst>
          </p:cNvPr>
          <p:cNvSpPr>
            <a:spLocks noGrp="1"/>
          </p:cNvSpPr>
          <p:nvPr>
            <p:ph type="body" sz="quarter" idx="12"/>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41676207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Ethics">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0" name="Text Placeholder 8">
            <a:extLst>
              <a:ext uri="{FF2B5EF4-FFF2-40B4-BE49-F238E27FC236}">
                <a16:creationId xmlns:a16="http://schemas.microsoft.com/office/drawing/2014/main" id="{B5C1132F-C8F0-423D-BC80-7F0FE899A573}"/>
              </a:ext>
            </a:extLst>
          </p:cNvPr>
          <p:cNvSpPr>
            <a:spLocks noGrp="1"/>
          </p:cNvSpPr>
          <p:nvPr>
            <p:ph type="body" sz="quarter" idx="12"/>
          </p:nvPr>
        </p:nvSpPr>
        <p:spPr>
          <a:xfrm>
            <a:off x="5943600" y="1066801"/>
            <a:ext cx="5486400" cy="44954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096D4197-439A-4070-BF20-26404ECF84AD}"/>
              </a:ext>
            </a:extLst>
          </p:cNvPr>
          <p:cNvCxnSpPr/>
          <p:nvPr userDrawn="1"/>
        </p:nvCxnSpPr>
        <p:spPr>
          <a:xfrm>
            <a:off x="5029200" y="1066801"/>
            <a:ext cx="0" cy="4495483"/>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8">
            <a:extLst>
              <a:ext uri="{FF2B5EF4-FFF2-40B4-BE49-F238E27FC236}">
                <a16:creationId xmlns:a16="http://schemas.microsoft.com/office/drawing/2014/main" id="{1D7B311D-CFD3-4136-97E7-E10996459505}"/>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BDEAC722-C9A2-43A7-BA21-142948246519}"/>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Ethics</a:t>
            </a:r>
          </a:p>
        </p:txBody>
      </p:sp>
      <p:sp>
        <p:nvSpPr>
          <p:cNvPr id="17" name="Text Placeholder 8">
            <a:extLst>
              <a:ext uri="{FF2B5EF4-FFF2-40B4-BE49-F238E27FC236}">
                <a16:creationId xmlns:a16="http://schemas.microsoft.com/office/drawing/2014/main" id="{5B1D400D-5217-418D-9597-DF8B4CBA1A93}"/>
              </a:ext>
            </a:extLst>
          </p:cNvPr>
          <p:cNvSpPr>
            <a:spLocks noGrp="1"/>
          </p:cNvSpPr>
          <p:nvPr>
            <p:ph type="body" sz="quarter" idx="13"/>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28078347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Quality">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sp>
        <p:nvSpPr>
          <p:cNvPr id="8" name="Picture Placeholder 5">
            <a:extLst>
              <a:ext uri="{FF2B5EF4-FFF2-40B4-BE49-F238E27FC236}">
                <a16:creationId xmlns:a16="http://schemas.microsoft.com/office/drawing/2014/main" id="{1C7C499E-A9F8-4A07-B925-425EF59ED727}"/>
              </a:ext>
            </a:extLst>
          </p:cNvPr>
          <p:cNvSpPr>
            <a:spLocks noGrp="1"/>
          </p:cNvSpPr>
          <p:nvPr>
            <p:ph type="pic" sz="quarter" idx="10"/>
          </p:nvPr>
        </p:nvSpPr>
        <p:spPr>
          <a:xfrm>
            <a:off x="4490629" y="0"/>
            <a:ext cx="7701372" cy="6858000"/>
          </a:xfrm>
          <a:prstGeom prst="rect">
            <a:avLst/>
          </a:prstGeom>
        </p:spPr>
        <p:txBody>
          <a:bodyPr>
            <a:normAutofit/>
          </a:bodyPr>
          <a:lstStyle>
            <a:lvl1pPr marL="0" indent="0">
              <a:buNone/>
              <a:defRPr sz="1125"/>
            </a:lvl1pPr>
          </a:lstStyle>
          <a:p>
            <a:r>
              <a:rPr lang="en-US"/>
              <a:t>Click icon to add picture</a:t>
            </a:r>
          </a:p>
        </p:txBody>
      </p:sp>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0" name="Text Placeholder 8">
            <a:extLst>
              <a:ext uri="{FF2B5EF4-FFF2-40B4-BE49-F238E27FC236}">
                <a16:creationId xmlns:a16="http://schemas.microsoft.com/office/drawing/2014/main" id="{2161A30B-0BD7-4EEE-80A0-8B31842F7C87}"/>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
            <a:extLst>
              <a:ext uri="{FF2B5EF4-FFF2-40B4-BE49-F238E27FC236}">
                <a16:creationId xmlns:a16="http://schemas.microsoft.com/office/drawing/2014/main" id="{253C0B53-E060-4275-8977-1EB3FCF48B41}"/>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u="none" spc="0" baseline="0">
                <a:solidFill>
                  <a:schemeClr val="tx2"/>
                </a:solidFill>
                <a:latin typeface="Century Gothic" panose="020B0502020202020204" pitchFamily="34" charset="0"/>
              </a:rPr>
              <a:t>Quality &amp; </a:t>
            </a:r>
            <a:br>
              <a:rPr lang="en-US" sz="2400" b="1" u="none" spc="0" baseline="0">
                <a:solidFill>
                  <a:schemeClr val="tx2"/>
                </a:solidFill>
                <a:latin typeface="Century Gothic" panose="020B0502020202020204" pitchFamily="34" charset="0"/>
              </a:rPr>
            </a:br>
            <a:r>
              <a:rPr lang="en-US" sz="2400" b="1" u="none" spc="0" baseline="0">
                <a:solidFill>
                  <a:schemeClr val="tx2"/>
                </a:solidFill>
                <a:latin typeface="Century Gothic" panose="020B0502020202020204" pitchFamily="34" charset="0"/>
              </a:rPr>
              <a:t>Project Delivery</a:t>
            </a:r>
          </a:p>
        </p:txBody>
      </p:sp>
      <p:sp>
        <p:nvSpPr>
          <p:cNvPr id="16" name="Text Placeholder 8">
            <a:extLst>
              <a:ext uri="{FF2B5EF4-FFF2-40B4-BE49-F238E27FC236}">
                <a16:creationId xmlns:a16="http://schemas.microsoft.com/office/drawing/2014/main" id="{209E5E22-8974-4876-AE6D-AE0C01F8BA49}"/>
              </a:ext>
            </a:extLst>
          </p:cNvPr>
          <p:cNvSpPr>
            <a:spLocks noGrp="1"/>
          </p:cNvSpPr>
          <p:nvPr>
            <p:ph type="body" sz="quarter" idx="12"/>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37841255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Quality">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0" name="Text Placeholder 8">
            <a:extLst>
              <a:ext uri="{FF2B5EF4-FFF2-40B4-BE49-F238E27FC236}">
                <a16:creationId xmlns:a16="http://schemas.microsoft.com/office/drawing/2014/main" id="{B5C1132F-C8F0-423D-BC80-7F0FE899A573}"/>
              </a:ext>
            </a:extLst>
          </p:cNvPr>
          <p:cNvSpPr>
            <a:spLocks noGrp="1"/>
          </p:cNvSpPr>
          <p:nvPr>
            <p:ph type="body" sz="quarter" idx="12"/>
          </p:nvPr>
        </p:nvSpPr>
        <p:spPr>
          <a:xfrm>
            <a:off x="5943600" y="1066801"/>
            <a:ext cx="5486400" cy="44954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096D4197-439A-4070-BF20-26404ECF84AD}"/>
              </a:ext>
            </a:extLst>
          </p:cNvPr>
          <p:cNvCxnSpPr/>
          <p:nvPr userDrawn="1"/>
        </p:nvCxnSpPr>
        <p:spPr>
          <a:xfrm>
            <a:off x="5029200" y="1066801"/>
            <a:ext cx="0" cy="4495483"/>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8">
            <a:extLst>
              <a:ext uri="{FF2B5EF4-FFF2-40B4-BE49-F238E27FC236}">
                <a16:creationId xmlns:a16="http://schemas.microsoft.com/office/drawing/2014/main" id="{2E765167-5C5F-40DB-9F44-9EEBE02CE952}"/>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F737C7E3-F61E-4228-9254-15CBB9916170}"/>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377" rtl="0" eaLnBrk="1" fontAlgn="auto" latinLnBrk="0" hangingPunct="1">
              <a:lnSpc>
                <a:spcPts val="2800"/>
              </a:lnSpc>
              <a:spcBef>
                <a:spcPct val="0"/>
              </a:spcBef>
              <a:spcAft>
                <a:spcPts val="0"/>
              </a:spcAft>
              <a:buClrTx/>
              <a:buSzTx/>
              <a:buFontTx/>
              <a:buNone/>
              <a:tabLst/>
              <a:defRPr/>
            </a:pPr>
            <a:r>
              <a:rPr lang="en-US" sz="2400" b="1" u="none" spc="0" baseline="0">
                <a:solidFill>
                  <a:schemeClr val="tx2"/>
                </a:solidFill>
                <a:latin typeface="Century Gothic" panose="020B0502020202020204" pitchFamily="34" charset="0"/>
              </a:rPr>
              <a:t>Quality &amp; </a:t>
            </a:r>
            <a:br>
              <a:rPr lang="en-US" sz="2400" b="1" u="none" spc="0" baseline="0">
                <a:solidFill>
                  <a:schemeClr val="tx2"/>
                </a:solidFill>
                <a:latin typeface="Century Gothic" panose="020B0502020202020204" pitchFamily="34" charset="0"/>
              </a:rPr>
            </a:br>
            <a:r>
              <a:rPr lang="en-US" sz="2400" b="1" u="none" spc="0" baseline="0">
                <a:solidFill>
                  <a:schemeClr val="tx2"/>
                </a:solidFill>
                <a:latin typeface="Century Gothic" panose="020B0502020202020204" pitchFamily="34" charset="0"/>
              </a:rPr>
              <a:t>Project Delivery</a:t>
            </a:r>
          </a:p>
        </p:txBody>
      </p:sp>
      <p:sp>
        <p:nvSpPr>
          <p:cNvPr id="17" name="Text Placeholder 8">
            <a:extLst>
              <a:ext uri="{FF2B5EF4-FFF2-40B4-BE49-F238E27FC236}">
                <a16:creationId xmlns:a16="http://schemas.microsoft.com/office/drawing/2014/main" id="{8641B47E-EFFC-4352-B700-A0441DBA28CB}"/>
              </a:ext>
            </a:extLst>
          </p:cNvPr>
          <p:cNvSpPr>
            <a:spLocks noGrp="1"/>
          </p:cNvSpPr>
          <p:nvPr>
            <p:ph type="body" sz="quarter" idx="13"/>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9009364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Inclusion">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sp>
        <p:nvSpPr>
          <p:cNvPr id="8" name="Picture Placeholder 5">
            <a:extLst>
              <a:ext uri="{FF2B5EF4-FFF2-40B4-BE49-F238E27FC236}">
                <a16:creationId xmlns:a16="http://schemas.microsoft.com/office/drawing/2014/main" id="{1C7C499E-A9F8-4A07-B925-425EF59ED727}"/>
              </a:ext>
            </a:extLst>
          </p:cNvPr>
          <p:cNvSpPr>
            <a:spLocks noGrp="1"/>
          </p:cNvSpPr>
          <p:nvPr>
            <p:ph type="pic" sz="quarter" idx="10"/>
          </p:nvPr>
        </p:nvSpPr>
        <p:spPr>
          <a:xfrm>
            <a:off x="4490629" y="0"/>
            <a:ext cx="7701372" cy="6858000"/>
          </a:xfrm>
          <a:prstGeom prst="rect">
            <a:avLst/>
          </a:prstGeom>
        </p:spPr>
        <p:txBody>
          <a:bodyPr>
            <a:normAutofit/>
          </a:bodyPr>
          <a:lstStyle>
            <a:lvl1pPr marL="0" indent="0">
              <a:buNone/>
              <a:defRPr sz="1125"/>
            </a:lvl1pPr>
          </a:lstStyle>
          <a:p>
            <a:r>
              <a:rPr lang="en-US"/>
              <a:t>Click icon to add picture</a:t>
            </a:r>
          </a:p>
        </p:txBody>
      </p:sp>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0" name="Text Placeholder 8">
            <a:extLst>
              <a:ext uri="{FF2B5EF4-FFF2-40B4-BE49-F238E27FC236}">
                <a16:creationId xmlns:a16="http://schemas.microsoft.com/office/drawing/2014/main" id="{010237F6-291F-4C48-BB3D-3BB8C5B87E6C}"/>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
            <a:extLst>
              <a:ext uri="{FF2B5EF4-FFF2-40B4-BE49-F238E27FC236}">
                <a16:creationId xmlns:a16="http://schemas.microsoft.com/office/drawing/2014/main" id="{C1C3B39F-E55A-4226-90B6-7CEAC4723381}"/>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Inclusion</a:t>
            </a:r>
          </a:p>
        </p:txBody>
      </p:sp>
      <p:sp>
        <p:nvSpPr>
          <p:cNvPr id="16" name="Text Placeholder 8">
            <a:extLst>
              <a:ext uri="{FF2B5EF4-FFF2-40B4-BE49-F238E27FC236}">
                <a16:creationId xmlns:a16="http://schemas.microsoft.com/office/drawing/2014/main" id="{75494857-5765-4E43-99B2-02F5F60A5757}"/>
              </a:ext>
            </a:extLst>
          </p:cNvPr>
          <p:cNvSpPr>
            <a:spLocks noGrp="1"/>
          </p:cNvSpPr>
          <p:nvPr>
            <p:ph type="body" sz="quarter" idx="12"/>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30003324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Inclusion">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0" name="Text Placeholder 8">
            <a:extLst>
              <a:ext uri="{FF2B5EF4-FFF2-40B4-BE49-F238E27FC236}">
                <a16:creationId xmlns:a16="http://schemas.microsoft.com/office/drawing/2014/main" id="{B5C1132F-C8F0-423D-BC80-7F0FE899A573}"/>
              </a:ext>
            </a:extLst>
          </p:cNvPr>
          <p:cNvSpPr>
            <a:spLocks noGrp="1"/>
          </p:cNvSpPr>
          <p:nvPr>
            <p:ph type="body" sz="quarter" idx="12"/>
          </p:nvPr>
        </p:nvSpPr>
        <p:spPr>
          <a:xfrm>
            <a:off x="5943600" y="1066801"/>
            <a:ext cx="5486400" cy="44954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096D4197-439A-4070-BF20-26404ECF84AD}"/>
              </a:ext>
            </a:extLst>
          </p:cNvPr>
          <p:cNvCxnSpPr/>
          <p:nvPr userDrawn="1"/>
        </p:nvCxnSpPr>
        <p:spPr>
          <a:xfrm>
            <a:off x="5029200" y="1066801"/>
            <a:ext cx="0" cy="4495483"/>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8">
            <a:extLst>
              <a:ext uri="{FF2B5EF4-FFF2-40B4-BE49-F238E27FC236}">
                <a16:creationId xmlns:a16="http://schemas.microsoft.com/office/drawing/2014/main" id="{04A5EE5C-00C9-4130-9224-F6FA42F34AA0}"/>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581DE565-6433-43C5-AB21-9B0E1A85358D}"/>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Inclusion</a:t>
            </a:r>
          </a:p>
        </p:txBody>
      </p:sp>
      <p:sp>
        <p:nvSpPr>
          <p:cNvPr id="17" name="Text Placeholder 8">
            <a:extLst>
              <a:ext uri="{FF2B5EF4-FFF2-40B4-BE49-F238E27FC236}">
                <a16:creationId xmlns:a16="http://schemas.microsoft.com/office/drawing/2014/main" id="{113EEF39-8679-40B4-8134-D89C7DE31783}"/>
              </a:ext>
            </a:extLst>
          </p:cNvPr>
          <p:cNvSpPr>
            <a:spLocks noGrp="1"/>
          </p:cNvSpPr>
          <p:nvPr>
            <p:ph type="body" sz="quarter" idx="13"/>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27427025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Indigenous Relations">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sp>
        <p:nvSpPr>
          <p:cNvPr id="8" name="Picture Placeholder 5">
            <a:extLst>
              <a:ext uri="{FF2B5EF4-FFF2-40B4-BE49-F238E27FC236}">
                <a16:creationId xmlns:a16="http://schemas.microsoft.com/office/drawing/2014/main" id="{1C7C499E-A9F8-4A07-B925-425EF59ED727}"/>
              </a:ext>
            </a:extLst>
          </p:cNvPr>
          <p:cNvSpPr>
            <a:spLocks noGrp="1"/>
          </p:cNvSpPr>
          <p:nvPr>
            <p:ph type="pic" sz="quarter" idx="10"/>
          </p:nvPr>
        </p:nvSpPr>
        <p:spPr>
          <a:xfrm>
            <a:off x="4490629" y="0"/>
            <a:ext cx="7701372" cy="6858000"/>
          </a:xfrm>
          <a:prstGeom prst="rect">
            <a:avLst/>
          </a:prstGeom>
        </p:spPr>
        <p:txBody>
          <a:bodyPr>
            <a:normAutofit/>
          </a:bodyPr>
          <a:lstStyle>
            <a:lvl1pPr marL="0" indent="0">
              <a:buNone/>
              <a:defRPr sz="1125"/>
            </a:lvl1pPr>
          </a:lstStyle>
          <a:p>
            <a:r>
              <a:rPr lang="en-US"/>
              <a:t>Click icon to add picture</a:t>
            </a:r>
          </a:p>
        </p:txBody>
      </p:sp>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9" name="Text Placeholder 8">
            <a:extLst>
              <a:ext uri="{FF2B5EF4-FFF2-40B4-BE49-F238E27FC236}">
                <a16:creationId xmlns:a16="http://schemas.microsoft.com/office/drawing/2014/main" id="{8E9447DF-B527-4616-B15C-9816CF4226BF}"/>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EC978442-17AF-4F39-99F6-C57E32BD32CC}"/>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Indigenous Relations</a:t>
            </a:r>
          </a:p>
        </p:txBody>
      </p:sp>
      <p:sp>
        <p:nvSpPr>
          <p:cNvPr id="12" name="Text Placeholder 8">
            <a:extLst>
              <a:ext uri="{FF2B5EF4-FFF2-40B4-BE49-F238E27FC236}">
                <a16:creationId xmlns:a16="http://schemas.microsoft.com/office/drawing/2014/main" id="{E9EAB603-7A1D-40DD-93C7-CFE7E0C1A7B1}"/>
              </a:ext>
            </a:extLst>
          </p:cNvPr>
          <p:cNvSpPr>
            <a:spLocks noGrp="1"/>
          </p:cNvSpPr>
          <p:nvPr>
            <p:ph type="body" sz="quarter" idx="13"/>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28514351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Indigenous Relations">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0" name="Text Placeholder 8">
            <a:extLst>
              <a:ext uri="{FF2B5EF4-FFF2-40B4-BE49-F238E27FC236}">
                <a16:creationId xmlns:a16="http://schemas.microsoft.com/office/drawing/2014/main" id="{B5C1132F-C8F0-423D-BC80-7F0FE899A573}"/>
              </a:ext>
            </a:extLst>
          </p:cNvPr>
          <p:cNvSpPr>
            <a:spLocks noGrp="1"/>
          </p:cNvSpPr>
          <p:nvPr>
            <p:ph type="body" sz="quarter" idx="12"/>
          </p:nvPr>
        </p:nvSpPr>
        <p:spPr>
          <a:xfrm>
            <a:off x="5943600" y="1066801"/>
            <a:ext cx="5486400" cy="44954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096D4197-439A-4070-BF20-26404ECF84AD}"/>
              </a:ext>
            </a:extLst>
          </p:cNvPr>
          <p:cNvCxnSpPr/>
          <p:nvPr userDrawn="1"/>
        </p:nvCxnSpPr>
        <p:spPr>
          <a:xfrm>
            <a:off x="5029200" y="1066801"/>
            <a:ext cx="0" cy="4495483"/>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8">
            <a:extLst>
              <a:ext uri="{FF2B5EF4-FFF2-40B4-BE49-F238E27FC236}">
                <a16:creationId xmlns:a16="http://schemas.microsoft.com/office/drawing/2014/main" id="{04A5EE5C-00C9-4130-9224-F6FA42F34AA0}"/>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581DE565-6433-43C5-AB21-9B0E1A85358D}"/>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Indigenous Relations</a:t>
            </a:r>
          </a:p>
        </p:txBody>
      </p:sp>
      <p:sp>
        <p:nvSpPr>
          <p:cNvPr id="17" name="Text Placeholder 8">
            <a:extLst>
              <a:ext uri="{FF2B5EF4-FFF2-40B4-BE49-F238E27FC236}">
                <a16:creationId xmlns:a16="http://schemas.microsoft.com/office/drawing/2014/main" id="{113EEF39-8679-40B4-8134-D89C7DE31783}"/>
              </a:ext>
            </a:extLst>
          </p:cNvPr>
          <p:cNvSpPr>
            <a:spLocks noGrp="1"/>
          </p:cNvSpPr>
          <p:nvPr>
            <p:ph type="body" sz="quarter" idx="13"/>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3176997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Divider_Blue 2">
    <p:spTree>
      <p:nvGrpSpPr>
        <p:cNvPr id="1" name=""/>
        <p:cNvGrpSpPr/>
        <p:nvPr/>
      </p:nvGrpSpPr>
      <p:grpSpPr>
        <a:xfrm>
          <a:off x="0" y="0"/>
          <a:ext cx="0" cy="0"/>
          <a:chOff x="0" y="0"/>
          <a:chExt cx="0" cy="0"/>
        </a:xfrm>
      </p:grpSpPr>
      <p:pic>
        <p:nvPicPr>
          <p:cNvPr id="3" name="Picture 6"/>
          <p:cNvPicPr>
            <a:picLocks noChangeAspect="1"/>
          </p:cNvPicPr>
          <p:nvPr/>
        </p:nvPicPr>
        <p:blipFill rotWithShape="1">
          <a:blip r:embed="rId2">
            <a:extLst>
              <a:ext uri="{28A0092B-C50C-407E-A947-70E740481C1C}">
                <a14:useLocalDpi xmlns:a14="http://schemas.microsoft.com/office/drawing/2010/main" val="0"/>
              </a:ext>
            </a:extLst>
          </a:blip>
          <a:srcRect b="18920"/>
          <a:stretch/>
        </p:blipFill>
        <p:spPr bwMode="auto">
          <a:xfrm>
            <a:off x="0" y="-1"/>
            <a:ext cx="12192000" cy="6870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9"/>
          <p:cNvSpPr>
            <a:spLocks noGrp="1"/>
          </p:cNvSpPr>
          <p:nvPr>
            <p:ph sz="quarter" idx="10"/>
          </p:nvPr>
        </p:nvSpPr>
        <p:spPr>
          <a:xfrm>
            <a:off x="810450" y="2596445"/>
            <a:ext cx="3582809" cy="2801056"/>
          </a:xfrm>
        </p:spPr>
        <p:txBody>
          <a:bodyPr/>
          <a:lstStyle>
            <a:lvl1pPr marL="0" indent="0">
              <a:lnSpc>
                <a:spcPts val="3200"/>
              </a:lnSpc>
              <a:buFontTx/>
              <a:buNone/>
              <a:defRPr b="1" i="0" baseline="0">
                <a:solidFill>
                  <a:srgbClr val="00B0B9"/>
                </a:solidFill>
                <a:latin typeface="Calibri"/>
                <a:cs typeface="Calibri"/>
              </a:defRPr>
            </a:lvl1pPr>
            <a:lvl2pPr marL="0" indent="0">
              <a:buFontTx/>
              <a:buNone/>
              <a:defRPr sz="1800" b="1" i="0">
                <a:solidFill>
                  <a:srgbClr val="00B0B9"/>
                </a:solidFill>
                <a:latin typeface="Calibri"/>
                <a:cs typeface="Calibri"/>
              </a:defRPr>
            </a:lvl2pPr>
          </a:lstStyle>
          <a:p>
            <a:pPr lvl="0"/>
            <a:r>
              <a:rPr lang="en-US"/>
              <a:t>Click to edit Master text styles</a:t>
            </a:r>
          </a:p>
          <a:p>
            <a:pPr lvl="1"/>
            <a:r>
              <a:rPr lang="en-US"/>
              <a:t>Second level</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6934" y="6172666"/>
            <a:ext cx="2149822" cy="476581"/>
          </a:xfrm>
          <a:prstGeom prst="rect">
            <a:avLst/>
          </a:prstGeom>
        </p:spPr>
      </p:pic>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76888" y="6282363"/>
            <a:ext cx="2478053" cy="226981"/>
          </a:xfrm>
          <a:prstGeom prst="rect">
            <a:avLst/>
          </a:prstGeom>
        </p:spPr>
      </p:pic>
    </p:spTree>
    <p:extLst>
      <p:ext uri="{BB962C8B-B14F-4D97-AF65-F5344CB8AC3E}">
        <p14:creationId xmlns:p14="http://schemas.microsoft.com/office/powerpoint/2010/main" val="36984754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Mental Health &amp; Well-being">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sp>
        <p:nvSpPr>
          <p:cNvPr id="8" name="Picture Placeholder 5">
            <a:extLst>
              <a:ext uri="{FF2B5EF4-FFF2-40B4-BE49-F238E27FC236}">
                <a16:creationId xmlns:a16="http://schemas.microsoft.com/office/drawing/2014/main" id="{1C7C499E-A9F8-4A07-B925-425EF59ED727}"/>
              </a:ext>
            </a:extLst>
          </p:cNvPr>
          <p:cNvSpPr>
            <a:spLocks noGrp="1"/>
          </p:cNvSpPr>
          <p:nvPr>
            <p:ph type="pic" sz="quarter" idx="10"/>
          </p:nvPr>
        </p:nvSpPr>
        <p:spPr>
          <a:xfrm>
            <a:off x="4490629" y="0"/>
            <a:ext cx="7701372" cy="6858000"/>
          </a:xfrm>
          <a:prstGeom prst="rect">
            <a:avLst/>
          </a:prstGeom>
        </p:spPr>
        <p:txBody>
          <a:bodyPr>
            <a:normAutofit/>
          </a:bodyPr>
          <a:lstStyle>
            <a:lvl1pPr marL="0" indent="0">
              <a:buNone/>
              <a:defRPr sz="1125"/>
            </a:lvl1pPr>
          </a:lstStyle>
          <a:p>
            <a:r>
              <a:rPr lang="en-US"/>
              <a:t>Click icon to add picture</a:t>
            </a:r>
          </a:p>
        </p:txBody>
      </p:sp>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9" name="Text Placeholder 8">
            <a:extLst>
              <a:ext uri="{FF2B5EF4-FFF2-40B4-BE49-F238E27FC236}">
                <a16:creationId xmlns:a16="http://schemas.microsoft.com/office/drawing/2014/main" id="{8E9447DF-B527-4616-B15C-9816CF4226BF}"/>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EC978442-17AF-4F39-99F6-C57E32BD32CC}"/>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Mental Health </a:t>
            </a:r>
            <a:br>
              <a:rPr lang="en-US" sz="2400" b="1" spc="0" baseline="0">
                <a:solidFill>
                  <a:schemeClr val="tx2"/>
                </a:solidFill>
                <a:latin typeface="Century Gothic" panose="020B0502020202020204" pitchFamily="34" charset="0"/>
              </a:rPr>
            </a:br>
            <a:r>
              <a:rPr lang="en-US" sz="2400" b="1" spc="0" baseline="0">
                <a:solidFill>
                  <a:schemeClr val="tx2"/>
                </a:solidFill>
                <a:latin typeface="Century Gothic" panose="020B0502020202020204" pitchFamily="34" charset="0"/>
              </a:rPr>
              <a:t>&amp; Well-being</a:t>
            </a:r>
          </a:p>
        </p:txBody>
      </p:sp>
      <p:sp>
        <p:nvSpPr>
          <p:cNvPr id="12" name="Text Placeholder 8">
            <a:extLst>
              <a:ext uri="{FF2B5EF4-FFF2-40B4-BE49-F238E27FC236}">
                <a16:creationId xmlns:a16="http://schemas.microsoft.com/office/drawing/2014/main" id="{E9EAB603-7A1D-40DD-93C7-CFE7E0C1A7B1}"/>
              </a:ext>
            </a:extLst>
          </p:cNvPr>
          <p:cNvSpPr>
            <a:spLocks noGrp="1"/>
          </p:cNvSpPr>
          <p:nvPr>
            <p:ph type="body" sz="quarter" idx="13"/>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4856791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Mental Health &amp; Well-being">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0" name="Text Placeholder 8">
            <a:extLst>
              <a:ext uri="{FF2B5EF4-FFF2-40B4-BE49-F238E27FC236}">
                <a16:creationId xmlns:a16="http://schemas.microsoft.com/office/drawing/2014/main" id="{B5C1132F-C8F0-423D-BC80-7F0FE899A573}"/>
              </a:ext>
            </a:extLst>
          </p:cNvPr>
          <p:cNvSpPr>
            <a:spLocks noGrp="1"/>
          </p:cNvSpPr>
          <p:nvPr>
            <p:ph type="body" sz="quarter" idx="12"/>
          </p:nvPr>
        </p:nvSpPr>
        <p:spPr>
          <a:xfrm>
            <a:off x="5943600" y="1066801"/>
            <a:ext cx="5486400" cy="44954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096D4197-439A-4070-BF20-26404ECF84AD}"/>
              </a:ext>
            </a:extLst>
          </p:cNvPr>
          <p:cNvCxnSpPr/>
          <p:nvPr userDrawn="1"/>
        </p:nvCxnSpPr>
        <p:spPr>
          <a:xfrm>
            <a:off x="5029200" y="1066801"/>
            <a:ext cx="0" cy="4495483"/>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8">
            <a:extLst>
              <a:ext uri="{FF2B5EF4-FFF2-40B4-BE49-F238E27FC236}">
                <a16:creationId xmlns:a16="http://schemas.microsoft.com/office/drawing/2014/main" id="{04A5EE5C-00C9-4130-9224-F6FA42F34AA0}"/>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581DE565-6433-43C5-AB21-9B0E1A85358D}"/>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Mental Health </a:t>
            </a:r>
            <a:br>
              <a:rPr lang="en-US" sz="2400" b="1" spc="0" baseline="0">
                <a:solidFill>
                  <a:schemeClr val="tx2"/>
                </a:solidFill>
                <a:latin typeface="Century Gothic" panose="020B0502020202020204" pitchFamily="34" charset="0"/>
              </a:rPr>
            </a:br>
            <a:r>
              <a:rPr lang="en-US" sz="2400" b="1" spc="0" baseline="0">
                <a:solidFill>
                  <a:schemeClr val="tx2"/>
                </a:solidFill>
                <a:latin typeface="Century Gothic" panose="020B0502020202020204" pitchFamily="34" charset="0"/>
              </a:rPr>
              <a:t>&amp; Well-being</a:t>
            </a:r>
          </a:p>
        </p:txBody>
      </p:sp>
      <p:sp>
        <p:nvSpPr>
          <p:cNvPr id="17" name="Text Placeholder 8">
            <a:extLst>
              <a:ext uri="{FF2B5EF4-FFF2-40B4-BE49-F238E27FC236}">
                <a16:creationId xmlns:a16="http://schemas.microsoft.com/office/drawing/2014/main" id="{113EEF39-8679-40B4-8134-D89C7DE31783}"/>
              </a:ext>
            </a:extLst>
          </p:cNvPr>
          <p:cNvSpPr>
            <a:spLocks noGrp="1"/>
          </p:cNvSpPr>
          <p:nvPr>
            <p:ph type="body" sz="quarter" idx="13"/>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1486373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2 Column Content_Blu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5972176"/>
            <a:ext cx="12187767" cy="4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9"/>
          <p:cNvSpPr>
            <a:spLocks noGrp="1"/>
          </p:cNvSpPr>
          <p:nvPr>
            <p:ph sz="quarter" idx="10"/>
          </p:nvPr>
        </p:nvSpPr>
        <p:spPr>
          <a:xfrm>
            <a:off x="626934" y="278608"/>
            <a:ext cx="10928007" cy="846666"/>
          </a:xfrm>
        </p:spPr>
        <p:txBody>
          <a:bodyPr/>
          <a:lstStyle>
            <a:lvl1pPr marL="0" indent="0">
              <a:lnSpc>
                <a:spcPts val="3200"/>
              </a:lnSpc>
              <a:buFontTx/>
              <a:buNone/>
              <a:defRPr b="1" i="0">
                <a:solidFill>
                  <a:srgbClr val="00B0B9"/>
                </a:solidFill>
                <a:latin typeface="Calibri"/>
                <a:cs typeface="Calibri"/>
              </a:defRPr>
            </a:lvl1pPr>
            <a:lvl2pPr marL="0" indent="0">
              <a:spcBef>
                <a:spcPts val="0"/>
              </a:spcBef>
              <a:buFontTx/>
              <a:buNone/>
              <a:defRPr sz="2400" b="1" i="0">
                <a:latin typeface="Calibri"/>
                <a:cs typeface="Calibri"/>
              </a:defRPr>
            </a:lvl2pPr>
          </a:lstStyle>
          <a:p>
            <a:pPr lvl="0"/>
            <a:r>
              <a:rPr lang="en-US"/>
              <a:t>Click to edit Master text styles</a:t>
            </a:r>
          </a:p>
          <a:p>
            <a:pPr lvl="1"/>
            <a:r>
              <a:rPr lang="en-US"/>
              <a:t>Second level</a:t>
            </a:r>
          </a:p>
        </p:txBody>
      </p:sp>
      <p:sp>
        <p:nvSpPr>
          <p:cNvPr id="12" name="Text Placeholder 11"/>
          <p:cNvSpPr>
            <a:spLocks noGrp="1"/>
          </p:cNvSpPr>
          <p:nvPr>
            <p:ph type="body" sz="quarter" idx="11"/>
          </p:nvPr>
        </p:nvSpPr>
        <p:spPr>
          <a:xfrm>
            <a:off x="626934" y="1268628"/>
            <a:ext cx="10928007" cy="4701961"/>
          </a:xfrm>
        </p:spPr>
        <p:txBody>
          <a:bodyPr numCol="2" spcCol="540000">
            <a:normAutofit/>
          </a:bodyPr>
          <a:lstStyle>
            <a:lvl1pPr marL="0" indent="0">
              <a:buFontTx/>
              <a:buNone/>
              <a:defRPr sz="2400"/>
            </a:lvl1pPr>
            <a:lvl2pPr marL="342000" indent="-342900">
              <a:buFont typeface="Arial"/>
              <a:buChar char="•"/>
              <a:defRPr sz="2400"/>
            </a:lvl2pPr>
            <a:lvl3pPr marL="0" indent="0">
              <a:buFontTx/>
              <a:buNone/>
              <a:defRPr sz="1200">
                <a:solidFill>
                  <a:srgbClr val="999999"/>
                </a:solidFill>
              </a:defRPr>
            </a:lvl3pPr>
            <a:lvl4pPr marL="1371600" indent="0">
              <a:buFontTx/>
              <a:buNone/>
              <a:defRPr sz="2400"/>
            </a:lvl4pPr>
            <a:lvl5pPr marL="1828800" indent="0">
              <a:buFontTx/>
              <a:buNone/>
              <a:defRPr sz="2400"/>
            </a:lvl5pPr>
          </a:lstStyle>
          <a:p>
            <a:pPr lvl="0"/>
            <a:r>
              <a:rPr lang="en-US"/>
              <a:t>Click to edit Master text styles</a:t>
            </a:r>
          </a:p>
          <a:p>
            <a:pPr lvl="1"/>
            <a:r>
              <a:rPr lang="en-US"/>
              <a:t>Second level</a:t>
            </a:r>
          </a:p>
          <a:p>
            <a:pPr lvl="2"/>
            <a:r>
              <a:rPr lang="en-US"/>
              <a:t>Third level</a:t>
            </a:r>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6934" y="6172666"/>
            <a:ext cx="2149822" cy="476581"/>
          </a:xfrm>
          <a:prstGeom prst="rect">
            <a:avLst/>
          </a:prstGeom>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76888" y="6282363"/>
            <a:ext cx="2478053" cy="226981"/>
          </a:xfrm>
          <a:prstGeom prst="rect">
            <a:avLst/>
          </a:prstGeom>
        </p:spPr>
      </p:pic>
    </p:spTree>
    <p:extLst>
      <p:ext uri="{BB962C8B-B14F-4D97-AF65-F5344CB8AC3E}">
        <p14:creationId xmlns:p14="http://schemas.microsoft.com/office/powerpoint/2010/main" val="3094676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HSSE: Health">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sp>
        <p:nvSpPr>
          <p:cNvPr id="8" name="Picture Placeholder 5">
            <a:extLst>
              <a:ext uri="{FF2B5EF4-FFF2-40B4-BE49-F238E27FC236}">
                <a16:creationId xmlns:a16="http://schemas.microsoft.com/office/drawing/2014/main" id="{1C7C499E-A9F8-4A07-B925-425EF59ED727}"/>
              </a:ext>
            </a:extLst>
          </p:cNvPr>
          <p:cNvSpPr>
            <a:spLocks noGrp="1"/>
          </p:cNvSpPr>
          <p:nvPr>
            <p:ph type="pic" sz="quarter" idx="10"/>
          </p:nvPr>
        </p:nvSpPr>
        <p:spPr>
          <a:xfrm>
            <a:off x="4490629" y="1"/>
            <a:ext cx="7701372" cy="6705601"/>
          </a:xfrm>
          <a:prstGeom prst="rect">
            <a:avLst/>
          </a:prstGeom>
        </p:spPr>
        <p:txBody>
          <a:bodyPr>
            <a:normAutofit/>
          </a:bodyPr>
          <a:lstStyle>
            <a:lvl1pPr marL="0" indent="0">
              <a:buNone/>
              <a:defRPr sz="1125"/>
            </a:lvl1pPr>
          </a:lstStyle>
          <a:p>
            <a:r>
              <a:rPr lang="en-US"/>
              <a:t>Click icon to add picture</a:t>
            </a:r>
          </a:p>
        </p:txBody>
      </p:sp>
      <p:pic>
        <p:nvPicPr>
          <p:cNvPr id="11" name="Picture 10">
            <a:extLst>
              <a:ext uri="{FF2B5EF4-FFF2-40B4-BE49-F238E27FC236}">
                <a16:creationId xmlns:a16="http://schemas.microsoft.com/office/drawing/2014/main" id="{B05869F8-1B01-4453-B10A-4526793D6B0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6802" y="6019801"/>
            <a:ext cx="1534239" cy="228639"/>
          </a:xfrm>
          <a:prstGeom prst="rect">
            <a:avLst/>
          </a:prstGeom>
        </p:spPr>
      </p:pic>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5" name="Rectangle 14">
            <a:extLst>
              <a:ext uri="{FF2B5EF4-FFF2-40B4-BE49-F238E27FC236}">
                <a16:creationId xmlns:a16="http://schemas.microsoft.com/office/drawing/2014/main" id="{71D2E091-248E-4A9A-98C5-6EB2EB9267F0}"/>
              </a:ext>
            </a:extLst>
          </p:cNvPr>
          <p:cNvSpPr/>
          <p:nvPr userDrawn="1"/>
        </p:nvSpPr>
        <p:spPr>
          <a:xfrm>
            <a:off x="0" y="6705602"/>
            <a:ext cx="12192000" cy="173999"/>
          </a:xfrm>
          <a:prstGeom prst="rect">
            <a:avLst/>
          </a:prstGeom>
          <a:solidFill>
            <a:srgbClr val="ED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ext Placeholder 8">
            <a:extLst>
              <a:ext uri="{FF2B5EF4-FFF2-40B4-BE49-F238E27FC236}">
                <a16:creationId xmlns:a16="http://schemas.microsoft.com/office/drawing/2014/main" id="{62709F63-F3B6-4727-826B-266EC8F1B161}"/>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6957EE5F-382E-48CD-A8E7-4AF5B2A4049E}"/>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HSSE: Health</a:t>
            </a:r>
          </a:p>
        </p:txBody>
      </p:sp>
      <p:sp>
        <p:nvSpPr>
          <p:cNvPr id="18" name="Text Placeholder 8">
            <a:extLst>
              <a:ext uri="{FF2B5EF4-FFF2-40B4-BE49-F238E27FC236}">
                <a16:creationId xmlns:a16="http://schemas.microsoft.com/office/drawing/2014/main" id="{C5FAFC2D-E07D-4C4D-9602-71D5F6539A40}"/>
              </a:ext>
            </a:extLst>
          </p:cNvPr>
          <p:cNvSpPr>
            <a:spLocks noGrp="1"/>
          </p:cNvSpPr>
          <p:nvPr>
            <p:ph type="body" sz="quarter" idx="12"/>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440011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HSSE: Health">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pic>
        <p:nvPicPr>
          <p:cNvPr id="11" name="Picture 10">
            <a:extLst>
              <a:ext uri="{FF2B5EF4-FFF2-40B4-BE49-F238E27FC236}">
                <a16:creationId xmlns:a16="http://schemas.microsoft.com/office/drawing/2014/main" id="{B05869F8-1B01-4453-B10A-4526793D6B0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6802" y="6019801"/>
            <a:ext cx="1534239" cy="228639"/>
          </a:xfrm>
          <a:prstGeom prst="rect">
            <a:avLst/>
          </a:prstGeom>
        </p:spPr>
      </p:pic>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5" name="Rectangle 14">
            <a:extLst>
              <a:ext uri="{FF2B5EF4-FFF2-40B4-BE49-F238E27FC236}">
                <a16:creationId xmlns:a16="http://schemas.microsoft.com/office/drawing/2014/main" id="{71D2E091-248E-4A9A-98C5-6EB2EB9267F0}"/>
              </a:ext>
            </a:extLst>
          </p:cNvPr>
          <p:cNvSpPr/>
          <p:nvPr userDrawn="1"/>
        </p:nvSpPr>
        <p:spPr>
          <a:xfrm>
            <a:off x="0" y="6705602"/>
            <a:ext cx="12192000" cy="173999"/>
          </a:xfrm>
          <a:prstGeom prst="rect">
            <a:avLst/>
          </a:prstGeom>
          <a:solidFill>
            <a:srgbClr val="ED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8">
            <a:extLst>
              <a:ext uri="{FF2B5EF4-FFF2-40B4-BE49-F238E27FC236}">
                <a16:creationId xmlns:a16="http://schemas.microsoft.com/office/drawing/2014/main" id="{B5C1132F-C8F0-423D-BC80-7F0FE899A573}"/>
              </a:ext>
            </a:extLst>
          </p:cNvPr>
          <p:cNvSpPr>
            <a:spLocks noGrp="1"/>
          </p:cNvSpPr>
          <p:nvPr>
            <p:ph type="body" sz="quarter" idx="12"/>
          </p:nvPr>
        </p:nvSpPr>
        <p:spPr>
          <a:xfrm>
            <a:off x="5943600" y="1066801"/>
            <a:ext cx="5486400" cy="44954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096D4197-439A-4070-BF20-26404ECF84AD}"/>
              </a:ext>
            </a:extLst>
          </p:cNvPr>
          <p:cNvCxnSpPr/>
          <p:nvPr userDrawn="1"/>
        </p:nvCxnSpPr>
        <p:spPr>
          <a:xfrm>
            <a:off x="5029200" y="1066801"/>
            <a:ext cx="0" cy="4495483"/>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8">
            <a:extLst>
              <a:ext uri="{FF2B5EF4-FFF2-40B4-BE49-F238E27FC236}">
                <a16:creationId xmlns:a16="http://schemas.microsoft.com/office/drawing/2014/main" id="{59E7E8E7-D562-4701-B666-31AF6A8A13E8}"/>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44CD33B5-86D8-4A9F-9076-1C4F837D1E77}"/>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HSSE: Health</a:t>
            </a:r>
          </a:p>
        </p:txBody>
      </p:sp>
      <p:sp>
        <p:nvSpPr>
          <p:cNvPr id="17" name="Text Placeholder 8">
            <a:extLst>
              <a:ext uri="{FF2B5EF4-FFF2-40B4-BE49-F238E27FC236}">
                <a16:creationId xmlns:a16="http://schemas.microsoft.com/office/drawing/2014/main" id="{798FA4D6-9EB2-48ED-9FD1-D9E9F1B58102}"/>
              </a:ext>
            </a:extLst>
          </p:cNvPr>
          <p:cNvSpPr>
            <a:spLocks noGrp="1"/>
          </p:cNvSpPr>
          <p:nvPr>
            <p:ph type="body" sz="quarter" idx="13"/>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1003534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HSSE: Safety">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sp>
        <p:nvSpPr>
          <p:cNvPr id="8" name="Picture Placeholder 5">
            <a:extLst>
              <a:ext uri="{FF2B5EF4-FFF2-40B4-BE49-F238E27FC236}">
                <a16:creationId xmlns:a16="http://schemas.microsoft.com/office/drawing/2014/main" id="{1C7C499E-A9F8-4A07-B925-425EF59ED727}"/>
              </a:ext>
            </a:extLst>
          </p:cNvPr>
          <p:cNvSpPr>
            <a:spLocks noGrp="1"/>
          </p:cNvSpPr>
          <p:nvPr>
            <p:ph type="pic" sz="quarter" idx="10"/>
          </p:nvPr>
        </p:nvSpPr>
        <p:spPr>
          <a:xfrm>
            <a:off x="4490629" y="1"/>
            <a:ext cx="7701372" cy="6705601"/>
          </a:xfrm>
          <a:prstGeom prst="rect">
            <a:avLst/>
          </a:prstGeom>
        </p:spPr>
        <p:txBody>
          <a:bodyPr>
            <a:normAutofit/>
          </a:bodyPr>
          <a:lstStyle>
            <a:lvl1pPr marL="0" indent="0">
              <a:buNone/>
              <a:defRPr sz="1125"/>
            </a:lvl1pPr>
          </a:lstStyle>
          <a:p>
            <a:r>
              <a:rPr lang="en-US"/>
              <a:t>Click icon to add picture</a:t>
            </a:r>
          </a:p>
        </p:txBody>
      </p:sp>
      <p:pic>
        <p:nvPicPr>
          <p:cNvPr id="11" name="Picture 10">
            <a:extLst>
              <a:ext uri="{FF2B5EF4-FFF2-40B4-BE49-F238E27FC236}">
                <a16:creationId xmlns:a16="http://schemas.microsoft.com/office/drawing/2014/main" id="{B05869F8-1B01-4453-B10A-4526793D6B0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6802" y="6019801"/>
            <a:ext cx="1534239" cy="228639"/>
          </a:xfrm>
          <a:prstGeom prst="rect">
            <a:avLst/>
          </a:prstGeom>
        </p:spPr>
      </p:pic>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5" name="Rectangle 14">
            <a:extLst>
              <a:ext uri="{FF2B5EF4-FFF2-40B4-BE49-F238E27FC236}">
                <a16:creationId xmlns:a16="http://schemas.microsoft.com/office/drawing/2014/main" id="{71D2E091-248E-4A9A-98C5-6EB2EB9267F0}"/>
              </a:ext>
            </a:extLst>
          </p:cNvPr>
          <p:cNvSpPr/>
          <p:nvPr userDrawn="1"/>
        </p:nvSpPr>
        <p:spPr>
          <a:xfrm>
            <a:off x="0" y="6705602"/>
            <a:ext cx="12192000" cy="173999"/>
          </a:xfrm>
          <a:prstGeom prst="rect">
            <a:avLst/>
          </a:prstGeom>
          <a:solidFill>
            <a:srgbClr val="ED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8">
            <a:extLst>
              <a:ext uri="{FF2B5EF4-FFF2-40B4-BE49-F238E27FC236}">
                <a16:creationId xmlns:a16="http://schemas.microsoft.com/office/drawing/2014/main" id="{C5C920F7-92EF-4623-9455-6AC350573D0C}"/>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
            <a:extLst>
              <a:ext uri="{FF2B5EF4-FFF2-40B4-BE49-F238E27FC236}">
                <a16:creationId xmlns:a16="http://schemas.microsoft.com/office/drawing/2014/main" id="{11263F97-5C78-47C5-856F-4B0C3BB72BD8}"/>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HSSE: Safety</a:t>
            </a:r>
          </a:p>
        </p:txBody>
      </p:sp>
      <p:sp>
        <p:nvSpPr>
          <p:cNvPr id="16" name="Text Placeholder 8">
            <a:extLst>
              <a:ext uri="{FF2B5EF4-FFF2-40B4-BE49-F238E27FC236}">
                <a16:creationId xmlns:a16="http://schemas.microsoft.com/office/drawing/2014/main" id="{1FD74C53-BF86-4D97-9040-580640B5B388}"/>
              </a:ext>
            </a:extLst>
          </p:cNvPr>
          <p:cNvSpPr>
            <a:spLocks noGrp="1"/>
          </p:cNvSpPr>
          <p:nvPr>
            <p:ph type="body" sz="quarter" idx="12"/>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3542121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HSSE: Safety">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pic>
        <p:nvPicPr>
          <p:cNvPr id="11" name="Picture 10">
            <a:extLst>
              <a:ext uri="{FF2B5EF4-FFF2-40B4-BE49-F238E27FC236}">
                <a16:creationId xmlns:a16="http://schemas.microsoft.com/office/drawing/2014/main" id="{B05869F8-1B01-4453-B10A-4526793D6B0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6802" y="6019801"/>
            <a:ext cx="1534239" cy="228639"/>
          </a:xfrm>
          <a:prstGeom prst="rect">
            <a:avLst/>
          </a:prstGeom>
        </p:spPr>
      </p:pic>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5" name="Rectangle 14">
            <a:extLst>
              <a:ext uri="{FF2B5EF4-FFF2-40B4-BE49-F238E27FC236}">
                <a16:creationId xmlns:a16="http://schemas.microsoft.com/office/drawing/2014/main" id="{71D2E091-248E-4A9A-98C5-6EB2EB9267F0}"/>
              </a:ext>
            </a:extLst>
          </p:cNvPr>
          <p:cNvSpPr/>
          <p:nvPr userDrawn="1"/>
        </p:nvSpPr>
        <p:spPr>
          <a:xfrm>
            <a:off x="0" y="6705602"/>
            <a:ext cx="12192000" cy="173999"/>
          </a:xfrm>
          <a:prstGeom prst="rect">
            <a:avLst/>
          </a:prstGeom>
          <a:solidFill>
            <a:srgbClr val="ED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8">
            <a:extLst>
              <a:ext uri="{FF2B5EF4-FFF2-40B4-BE49-F238E27FC236}">
                <a16:creationId xmlns:a16="http://schemas.microsoft.com/office/drawing/2014/main" id="{B5C1132F-C8F0-423D-BC80-7F0FE899A573}"/>
              </a:ext>
            </a:extLst>
          </p:cNvPr>
          <p:cNvSpPr>
            <a:spLocks noGrp="1"/>
          </p:cNvSpPr>
          <p:nvPr>
            <p:ph type="body" sz="quarter" idx="12"/>
          </p:nvPr>
        </p:nvSpPr>
        <p:spPr>
          <a:xfrm>
            <a:off x="5943600" y="1066801"/>
            <a:ext cx="5486400" cy="44954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096D4197-439A-4070-BF20-26404ECF84AD}"/>
              </a:ext>
            </a:extLst>
          </p:cNvPr>
          <p:cNvCxnSpPr/>
          <p:nvPr userDrawn="1"/>
        </p:nvCxnSpPr>
        <p:spPr>
          <a:xfrm>
            <a:off x="5029200" y="1066801"/>
            <a:ext cx="0" cy="4495483"/>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8">
            <a:extLst>
              <a:ext uri="{FF2B5EF4-FFF2-40B4-BE49-F238E27FC236}">
                <a16:creationId xmlns:a16="http://schemas.microsoft.com/office/drawing/2014/main" id="{8FEA9436-FBC6-412E-BAB8-65030E2D9440}"/>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FA40815E-630D-4553-9FB3-2BB099B73EEB}"/>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HSSE: Safety</a:t>
            </a:r>
          </a:p>
        </p:txBody>
      </p:sp>
      <p:sp>
        <p:nvSpPr>
          <p:cNvPr id="17" name="Text Placeholder 8">
            <a:extLst>
              <a:ext uri="{FF2B5EF4-FFF2-40B4-BE49-F238E27FC236}">
                <a16:creationId xmlns:a16="http://schemas.microsoft.com/office/drawing/2014/main" id="{665AB7F6-EE82-4D71-A10E-F0D34538D758}"/>
              </a:ext>
            </a:extLst>
          </p:cNvPr>
          <p:cNvSpPr>
            <a:spLocks noGrp="1"/>
          </p:cNvSpPr>
          <p:nvPr>
            <p:ph type="body" sz="quarter" idx="13"/>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2823299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HSSE: Security">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sp>
        <p:nvSpPr>
          <p:cNvPr id="8" name="Picture Placeholder 5">
            <a:extLst>
              <a:ext uri="{FF2B5EF4-FFF2-40B4-BE49-F238E27FC236}">
                <a16:creationId xmlns:a16="http://schemas.microsoft.com/office/drawing/2014/main" id="{1C7C499E-A9F8-4A07-B925-425EF59ED727}"/>
              </a:ext>
            </a:extLst>
          </p:cNvPr>
          <p:cNvSpPr>
            <a:spLocks noGrp="1"/>
          </p:cNvSpPr>
          <p:nvPr>
            <p:ph type="pic" sz="quarter" idx="10"/>
          </p:nvPr>
        </p:nvSpPr>
        <p:spPr>
          <a:xfrm>
            <a:off x="4490629" y="1"/>
            <a:ext cx="7701372" cy="6705601"/>
          </a:xfrm>
          <a:prstGeom prst="rect">
            <a:avLst/>
          </a:prstGeom>
        </p:spPr>
        <p:txBody>
          <a:bodyPr>
            <a:normAutofit/>
          </a:bodyPr>
          <a:lstStyle>
            <a:lvl1pPr marL="0" indent="0">
              <a:buNone/>
              <a:defRPr sz="1125"/>
            </a:lvl1pPr>
          </a:lstStyle>
          <a:p>
            <a:r>
              <a:rPr lang="en-US"/>
              <a:t>Click icon to add picture</a:t>
            </a:r>
          </a:p>
        </p:txBody>
      </p:sp>
      <p:pic>
        <p:nvPicPr>
          <p:cNvPr id="11" name="Picture 10">
            <a:extLst>
              <a:ext uri="{FF2B5EF4-FFF2-40B4-BE49-F238E27FC236}">
                <a16:creationId xmlns:a16="http://schemas.microsoft.com/office/drawing/2014/main" id="{B05869F8-1B01-4453-B10A-4526793D6B0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6802" y="6019801"/>
            <a:ext cx="1534239" cy="228639"/>
          </a:xfrm>
          <a:prstGeom prst="rect">
            <a:avLst/>
          </a:prstGeom>
        </p:spPr>
      </p:pic>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5" name="Rectangle 14">
            <a:extLst>
              <a:ext uri="{FF2B5EF4-FFF2-40B4-BE49-F238E27FC236}">
                <a16:creationId xmlns:a16="http://schemas.microsoft.com/office/drawing/2014/main" id="{71D2E091-248E-4A9A-98C5-6EB2EB9267F0}"/>
              </a:ext>
            </a:extLst>
          </p:cNvPr>
          <p:cNvSpPr/>
          <p:nvPr userDrawn="1"/>
        </p:nvSpPr>
        <p:spPr>
          <a:xfrm>
            <a:off x="0" y="6705602"/>
            <a:ext cx="12192000" cy="173999"/>
          </a:xfrm>
          <a:prstGeom prst="rect">
            <a:avLst/>
          </a:prstGeom>
          <a:solidFill>
            <a:srgbClr val="ED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8">
            <a:extLst>
              <a:ext uri="{FF2B5EF4-FFF2-40B4-BE49-F238E27FC236}">
                <a16:creationId xmlns:a16="http://schemas.microsoft.com/office/drawing/2014/main" id="{8801E8A0-7A25-426D-8A86-92A1B180E470}"/>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
            <a:extLst>
              <a:ext uri="{FF2B5EF4-FFF2-40B4-BE49-F238E27FC236}">
                <a16:creationId xmlns:a16="http://schemas.microsoft.com/office/drawing/2014/main" id="{1D3559BF-96FA-40D9-8982-7FBBFBAC580D}"/>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HSSE: Security</a:t>
            </a:r>
          </a:p>
        </p:txBody>
      </p:sp>
      <p:sp>
        <p:nvSpPr>
          <p:cNvPr id="16" name="Text Placeholder 8">
            <a:extLst>
              <a:ext uri="{FF2B5EF4-FFF2-40B4-BE49-F238E27FC236}">
                <a16:creationId xmlns:a16="http://schemas.microsoft.com/office/drawing/2014/main" id="{E9066274-A5B1-469F-BF21-23BC2C315F12}"/>
              </a:ext>
            </a:extLst>
          </p:cNvPr>
          <p:cNvSpPr>
            <a:spLocks noGrp="1"/>
          </p:cNvSpPr>
          <p:nvPr>
            <p:ph type="body" sz="quarter" idx="12"/>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3667869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HSSE: Security">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pic>
        <p:nvPicPr>
          <p:cNvPr id="11" name="Picture 10">
            <a:extLst>
              <a:ext uri="{FF2B5EF4-FFF2-40B4-BE49-F238E27FC236}">
                <a16:creationId xmlns:a16="http://schemas.microsoft.com/office/drawing/2014/main" id="{B05869F8-1B01-4453-B10A-4526793D6B0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6802" y="6019801"/>
            <a:ext cx="1534239" cy="228639"/>
          </a:xfrm>
          <a:prstGeom prst="rect">
            <a:avLst/>
          </a:prstGeom>
        </p:spPr>
      </p:pic>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5" name="Rectangle 14">
            <a:extLst>
              <a:ext uri="{FF2B5EF4-FFF2-40B4-BE49-F238E27FC236}">
                <a16:creationId xmlns:a16="http://schemas.microsoft.com/office/drawing/2014/main" id="{71D2E091-248E-4A9A-98C5-6EB2EB9267F0}"/>
              </a:ext>
            </a:extLst>
          </p:cNvPr>
          <p:cNvSpPr/>
          <p:nvPr userDrawn="1"/>
        </p:nvSpPr>
        <p:spPr>
          <a:xfrm>
            <a:off x="0" y="6705602"/>
            <a:ext cx="12192000" cy="173999"/>
          </a:xfrm>
          <a:prstGeom prst="rect">
            <a:avLst/>
          </a:prstGeom>
          <a:solidFill>
            <a:srgbClr val="ED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8">
            <a:extLst>
              <a:ext uri="{FF2B5EF4-FFF2-40B4-BE49-F238E27FC236}">
                <a16:creationId xmlns:a16="http://schemas.microsoft.com/office/drawing/2014/main" id="{B5C1132F-C8F0-423D-BC80-7F0FE899A573}"/>
              </a:ext>
            </a:extLst>
          </p:cNvPr>
          <p:cNvSpPr>
            <a:spLocks noGrp="1"/>
          </p:cNvSpPr>
          <p:nvPr>
            <p:ph type="body" sz="quarter" idx="12"/>
          </p:nvPr>
        </p:nvSpPr>
        <p:spPr>
          <a:xfrm>
            <a:off x="5943600" y="1066801"/>
            <a:ext cx="5486400" cy="44954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096D4197-439A-4070-BF20-26404ECF84AD}"/>
              </a:ext>
            </a:extLst>
          </p:cNvPr>
          <p:cNvCxnSpPr/>
          <p:nvPr userDrawn="1"/>
        </p:nvCxnSpPr>
        <p:spPr>
          <a:xfrm>
            <a:off x="5029200" y="1066801"/>
            <a:ext cx="0" cy="4495483"/>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8">
            <a:extLst>
              <a:ext uri="{FF2B5EF4-FFF2-40B4-BE49-F238E27FC236}">
                <a16:creationId xmlns:a16="http://schemas.microsoft.com/office/drawing/2014/main" id="{69719D06-1EB9-4969-8CF3-AB2F1081D8AD}"/>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1CB9B58A-7AAE-4259-B272-2DC21397D60C}"/>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HSSE: Security</a:t>
            </a:r>
          </a:p>
        </p:txBody>
      </p:sp>
      <p:sp>
        <p:nvSpPr>
          <p:cNvPr id="17" name="Text Placeholder 8">
            <a:extLst>
              <a:ext uri="{FF2B5EF4-FFF2-40B4-BE49-F238E27FC236}">
                <a16:creationId xmlns:a16="http://schemas.microsoft.com/office/drawing/2014/main" id="{CDB5E2EC-2F0C-42FE-9A7A-6B19C5C8E1E1}"/>
              </a:ext>
            </a:extLst>
          </p:cNvPr>
          <p:cNvSpPr>
            <a:spLocks noGrp="1"/>
          </p:cNvSpPr>
          <p:nvPr>
            <p:ph type="body" sz="quarter" idx="13"/>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10743042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19"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altLang="en-US"/>
              <a:t>Click to edit Master title style</a:t>
            </a:r>
            <a:endParaRPr lang="en-US" altLang="en-US"/>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a:t>Click to edit Master text styles</a:t>
            </a:r>
          </a:p>
          <a:p>
            <a:pPr lvl="1"/>
            <a:r>
              <a:rPr lang="en-AU" altLang="en-US"/>
              <a:t>Second level</a:t>
            </a:r>
          </a:p>
          <a:p>
            <a:pPr lvl="2"/>
            <a:r>
              <a:rPr lang="en-AU" altLang="en-US"/>
              <a:t>Third level</a:t>
            </a:r>
          </a:p>
          <a:p>
            <a:pPr lvl="3"/>
            <a:r>
              <a:rPr lang="en-AU" altLang="en-US"/>
              <a:t>Fourth level</a:t>
            </a:r>
          </a:p>
          <a:p>
            <a:pPr lvl="4"/>
            <a:r>
              <a:rPr lang="en-AU" altLang="en-US"/>
              <a:t>Fifth level</a:t>
            </a:r>
            <a:endParaRPr lang="en-US" alt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CF6C111D-E42A-4173-A1FC-624169774BE0}" type="datetimeFigureOut">
              <a:rPr lang="en-US"/>
              <a:pPr>
                <a:defRPr/>
              </a:pPr>
              <a:t>2/13/2024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A97A6"/>
                </a:solidFill>
              </a:defRPr>
            </a:lvl1pPr>
          </a:lstStyle>
          <a:p>
            <a:pPr>
              <a:defRPr/>
            </a:pPr>
            <a:fld id="{BF42E964-495B-47A2-9DEC-A587655AC5F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034" r:id="rId1"/>
    <p:sldLayoutId id="2147484035" r:id="rId2"/>
    <p:sldLayoutId id="2147484036" r:id="rId3"/>
  </p:sldLayoutIdLst>
  <p:txStyles>
    <p:titleStyle>
      <a:lvl1pPr algn="ctr" defTabSz="457200" rtl="0" eaLnBrk="0" fontAlgn="base" hangingPunct="0">
        <a:spcBef>
          <a:spcPct val="0"/>
        </a:spcBef>
        <a:spcAft>
          <a:spcPct val="0"/>
        </a:spcAft>
        <a:defRPr sz="3200" b="1" kern="1200">
          <a:solidFill>
            <a:schemeClr val="tx1"/>
          </a:solidFill>
          <a:latin typeface="Calibri"/>
          <a:ea typeface="+mj-ea"/>
          <a:cs typeface="+mj-cs"/>
        </a:defRPr>
      </a:lvl1pPr>
      <a:lvl2pPr algn="ctr" defTabSz="457200" rtl="0" eaLnBrk="0" fontAlgn="base" hangingPunct="0">
        <a:spcBef>
          <a:spcPct val="0"/>
        </a:spcBef>
        <a:spcAft>
          <a:spcPct val="0"/>
        </a:spcAft>
        <a:defRPr sz="3200" b="1">
          <a:solidFill>
            <a:schemeClr val="tx1"/>
          </a:solidFill>
          <a:latin typeface="Calibri" pitchFamily="34" charset="0"/>
        </a:defRPr>
      </a:lvl2pPr>
      <a:lvl3pPr algn="ctr" defTabSz="457200" rtl="0" eaLnBrk="0" fontAlgn="base" hangingPunct="0">
        <a:spcBef>
          <a:spcPct val="0"/>
        </a:spcBef>
        <a:spcAft>
          <a:spcPct val="0"/>
        </a:spcAft>
        <a:defRPr sz="3200" b="1">
          <a:solidFill>
            <a:schemeClr val="tx1"/>
          </a:solidFill>
          <a:latin typeface="Calibri" pitchFamily="34" charset="0"/>
        </a:defRPr>
      </a:lvl3pPr>
      <a:lvl4pPr algn="ctr" defTabSz="457200" rtl="0" eaLnBrk="0" fontAlgn="base" hangingPunct="0">
        <a:spcBef>
          <a:spcPct val="0"/>
        </a:spcBef>
        <a:spcAft>
          <a:spcPct val="0"/>
        </a:spcAft>
        <a:defRPr sz="3200" b="1">
          <a:solidFill>
            <a:schemeClr val="tx1"/>
          </a:solidFill>
          <a:latin typeface="Calibri" pitchFamily="34" charset="0"/>
        </a:defRPr>
      </a:lvl4pPr>
      <a:lvl5pPr algn="ctr" defTabSz="457200" rtl="0" eaLnBrk="0" fontAlgn="base" hangingPunct="0">
        <a:spcBef>
          <a:spcPct val="0"/>
        </a:spcBef>
        <a:spcAft>
          <a:spcPct val="0"/>
        </a:spcAft>
        <a:defRPr sz="3200" b="1">
          <a:solidFill>
            <a:schemeClr val="tx1"/>
          </a:solidFill>
          <a:latin typeface="Calibri" pitchFamily="34" charset="0"/>
        </a:defRPr>
      </a:lvl5pPr>
      <a:lvl6pPr marL="457200" algn="ctr" defTabSz="457200" rtl="0" fontAlgn="base">
        <a:spcBef>
          <a:spcPct val="0"/>
        </a:spcBef>
        <a:spcAft>
          <a:spcPct val="0"/>
        </a:spcAft>
        <a:defRPr sz="3200" b="1">
          <a:solidFill>
            <a:schemeClr val="tx1"/>
          </a:solidFill>
          <a:latin typeface="Calibri" pitchFamily="34" charset="0"/>
        </a:defRPr>
      </a:lvl6pPr>
      <a:lvl7pPr marL="914400" algn="ctr" defTabSz="457200" rtl="0" fontAlgn="base">
        <a:spcBef>
          <a:spcPct val="0"/>
        </a:spcBef>
        <a:spcAft>
          <a:spcPct val="0"/>
        </a:spcAft>
        <a:defRPr sz="3200" b="1">
          <a:solidFill>
            <a:schemeClr val="tx1"/>
          </a:solidFill>
          <a:latin typeface="Calibri" pitchFamily="34" charset="0"/>
        </a:defRPr>
      </a:lvl7pPr>
      <a:lvl8pPr marL="1371600" algn="ctr" defTabSz="457200" rtl="0" fontAlgn="base">
        <a:spcBef>
          <a:spcPct val="0"/>
        </a:spcBef>
        <a:spcAft>
          <a:spcPct val="0"/>
        </a:spcAft>
        <a:defRPr sz="3200" b="1">
          <a:solidFill>
            <a:schemeClr val="tx1"/>
          </a:solidFill>
          <a:latin typeface="Calibri" pitchFamily="34" charset="0"/>
        </a:defRPr>
      </a:lvl8pPr>
      <a:lvl9pPr marL="1828800" algn="ctr" defTabSz="457200" rtl="0" fontAlgn="base">
        <a:spcBef>
          <a:spcPct val="0"/>
        </a:spcBef>
        <a:spcAft>
          <a:spcPct val="0"/>
        </a:spcAft>
        <a:defRPr sz="3200" b="1">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222222"/>
        </a:solidFill>
        <a:effectLst/>
      </p:bgPr>
    </p:bg>
    <p:spTree>
      <p:nvGrpSpPr>
        <p:cNvPr id="1" name=""/>
        <p:cNvGrpSpPr/>
        <p:nvPr/>
      </p:nvGrpSpPr>
      <p:grpSpPr>
        <a:xfrm>
          <a:off x="0" y="0"/>
          <a:ext cx="0" cy="0"/>
          <a:chOff x="0" y="0"/>
          <a:chExt cx="0" cy="0"/>
        </a:xfrm>
      </p:grpSpPr>
      <p:sp>
        <p:nvSpPr>
          <p:cNvPr id="2" name="Footer Placeholder 7">
            <a:extLst>
              <a:ext uri="{FF2B5EF4-FFF2-40B4-BE49-F238E27FC236}">
                <a16:creationId xmlns:a16="http://schemas.microsoft.com/office/drawing/2014/main" id="{BD0B1EF9-7323-455D-BB73-D597CAD169E7}"/>
              </a:ext>
            </a:extLst>
          </p:cNvPr>
          <p:cNvSpPr>
            <a:spLocks noGrp="1"/>
          </p:cNvSpPr>
          <p:nvPr>
            <p:ph type="ftr" sz="quarter" idx="3"/>
          </p:nvPr>
        </p:nvSpPr>
        <p:spPr>
          <a:xfrm rot="16200000">
            <a:off x="-2590801" y="3352803"/>
            <a:ext cx="5791201" cy="304796"/>
          </a:xfrm>
          <a:prstGeom prst="rect">
            <a:avLst/>
          </a:prstGeom>
        </p:spPr>
        <p:txBody>
          <a:bodyPr vert="horz" lIns="0" tIns="0" rIns="0" bIns="0" rtlCol="0" anchor="ctr"/>
          <a:lstStyle>
            <a:lvl1pPr algn="ctr">
              <a:defRPr sz="900" cap="all" spc="300" baseline="0">
                <a:solidFill>
                  <a:schemeClr val="bg1"/>
                </a:solidFill>
                <a:latin typeface="Arial" panose="020B0604020202020204" pitchFamily="34" charset="0"/>
                <a:cs typeface="Arial" panose="020B0604020202020204" pitchFamily="34" charset="0"/>
              </a:defRPr>
            </a:lvl1pPr>
          </a:lstStyle>
          <a:p>
            <a:endParaRPr lang="en-US"/>
          </a:p>
        </p:txBody>
      </p:sp>
      <p:sp>
        <p:nvSpPr>
          <p:cNvPr id="3" name="Slide Number Placeholder 8">
            <a:extLst>
              <a:ext uri="{FF2B5EF4-FFF2-40B4-BE49-F238E27FC236}">
                <a16:creationId xmlns:a16="http://schemas.microsoft.com/office/drawing/2014/main" id="{86EF0A7A-218E-411A-957C-8A109C5EDC47}"/>
              </a:ext>
            </a:extLst>
          </p:cNvPr>
          <p:cNvSpPr>
            <a:spLocks noGrp="1"/>
          </p:cNvSpPr>
          <p:nvPr>
            <p:ph type="sldNum" sz="quarter" idx="4"/>
          </p:nvPr>
        </p:nvSpPr>
        <p:spPr>
          <a:xfrm>
            <a:off x="152402" y="6400801"/>
            <a:ext cx="304799" cy="304801"/>
          </a:xfrm>
          <a:prstGeom prst="rect">
            <a:avLst/>
          </a:prstGeom>
        </p:spPr>
        <p:txBody>
          <a:bodyPr vert="horz" lIns="0" tIns="0" rIns="0" bIns="0" rtlCol="0" anchor="b"/>
          <a:lstStyle>
            <a:lvl1pPr algn="ctr">
              <a:defRPr sz="900">
                <a:solidFill>
                  <a:schemeClr val="bg1"/>
                </a:solidFill>
                <a:latin typeface="Arial" panose="020B0604020202020204" pitchFamily="34" charset="0"/>
                <a:cs typeface="Arial" panose="020B0604020202020204" pitchFamily="34" charset="0"/>
              </a:defRPr>
            </a:lvl1pPr>
          </a:lstStyle>
          <a:p>
            <a:fld id="{DD01415F-5F32-4771-AE74-55868ADB41CE}" type="slidenum">
              <a:rPr lang="en-US" smtClean="0"/>
              <a:pPr/>
              <a:t>‹#›</a:t>
            </a:fld>
            <a:endParaRPr lang="en-US"/>
          </a:p>
        </p:txBody>
      </p:sp>
      <p:pic>
        <p:nvPicPr>
          <p:cNvPr id="4" name="Picture 3">
            <a:extLst>
              <a:ext uri="{FF2B5EF4-FFF2-40B4-BE49-F238E27FC236}">
                <a16:creationId xmlns:a16="http://schemas.microsoft.com/office/drawing/2014/main" id="{8629A1EF-3039-4DDC-A1E3-045DBEFEB007}"/>
              </a:ext>
            </a:extLst>
          </p:cNvPr>
          <p:cNvPicPr>
            <a:picLocks noChangeAspect="1"/>
          </p:cNvPicPr>
          <p:nvPr userDrawn="1"/>
        </p:nvPicPr>
        <p:blipFill>
          <a:blip r:embed="rId20"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Tree>
    <p:extLst>
      <p:ext uri="{BB962C8B-B14F-4D97-AF65-F5344CB8AC3E}">
        <p14:creationId xmlns:p14="http://schemas.microsoft.com/office/powerpoint/2010/main" val="3593328505"/>
      </p:ext>
    </p:extLst>
  </p:cSld>
  <p:clrMap bg1="lt1" tx1="dk1" bg2="lt2" tx2="dk2" accent1="accent1" accent2="accent2" accent3="accent3" accent4="accent4" accent5="accent5" accent6="accent6" hlink="hlink" folHlink="folHlink"/>
  <p:sldLayoutIdLst>
    <p:sldLayoutId id="2147484039" r:id="rId1"/>
    <p:sldLayoutId id="2147484040" r:id="rId2"/>
    <p:sldLayoutId id="2147484041" r:id="rId3"/>
    <p:sldLayoutId id="2147484042" r:id="rId4"/>
    <p:sldLayoutId id="2147484043" r:id="rId5"/>
    <p:sldLayoutId id="2147484044" r:id="rId6"/>
    <p:sldLayoutId id="2147484045" r:id="rId7"/>
    <p:sldLayoutId id="2147484046" r:id="rId8"/>
    <p:sldLayoutId id="2147484047" r:id="rId9"/>
    <p:sldLayoutId id="2147484048" r:id="rId10"/>
    <p:sldLayoutId id="2147484049" r:id="rId11"/>
    <p:sldLayoutId id="2147484050" r:id="rId12"/>
    <p:sldLayoutId id="2147484051" r:id="rId13"/>
    <p:sldLayoutId id="2147484052" r:id="rId14"/>
    <p:sldLayoutId id="2147484053" r:id="rId15"/>
    <p:sldLayoutId id="2147484054" r:id="rId16"/>
    <p:sldLayoutId id="2147484055" r:id="rId17"/>
    <p:sldLayoutId id="2147484056" r:id="rId18"/>
  </p:sldLayoutIdLst>
  <p:hf hd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p15:clr>
            <a:srgbClr val="F26B43"/>
          </p15:clr>
        </p15:guide>
        <p15:guide id="2" orient="horz" pos="96">
          <p15:clr>
            <a:srgbClr val="F26B43"/>
          </p15:clr>
        </p15:guide>
        <p15:guide id="3" orient="horz" pos="480">
          <p15:clr>
            <a:srgbClr val="F26B43"/>
          </p15:clr>
        </p15:guide>
        <p15:guide id="4" orient="horz" pos="672">
          <p15:clr>
            <a:srgbClr val="F26B43"/>
          </p15:clr>
        </p15:guide>
        <p15:guide id="5" pos="96">
          <p15:clr>
            <a:srgbClr val="F26B43"/>
          </p15:clr>
        </p15:guide>
        <p15:guide id="6" pos="288">
          <p15:clr>
            <a:srgbClr val="F26B43"/>
          </p15:clr>
        </p15:guide>
        <p15:guide id="7" pos="384">
          <p15:clr>
            <a:srgbClr val="F26B43"/>
          </p15:clr>
        </p15:guide>
        <p15:guide id="8" pos="480">
          <p15:clr>
            <a:srgbClr val="F26B43"/>
          </p15:clr>
        </p15:guide>
        <p15:guide id="9" orient="horz" pos="384">
          <p15:clr>
            <a:srgbClr val="F26B43"/>
          </p15:clr>
        </p15:guide>
        <p15:guide id="10" orient="horz" pos="4032">
          <p15:clr>
            <a:srgbClr val="F26B43"/>
          </p15:clr>
        </p15:guide>
        <p15:guide id="11" orient="horz" pos="4224">
          <p15:clr>
            <a:srgbClr val="F26B43"/>
          </p15:clr>
        </p15:guide>
        <p15:guide id="12" pos="7200">
          <p15:clr>
            <a:srgbClr val="F26B43"/>
          </p15:clr>
        </p15:guide>
        <p15:guide id="13" pos="7296">
          <p15:clr>
            <a:srgbClr val="F26B43"/>
          </p15:clr>
        </p15:guide>
        <p15:guide id="14" pos="7392">
          <p15:clr>
            <a:srgbClr val="F26B43"/>
          </p15:clr>
        </p15:guide>
        <p15:guide id="15" pos="7584">
          <p15:clr>
            <a:srgbClr val="F26B43"/>
          </p15:clr>
        </p15:guide>
        <p15:guide id="16" pos="672">
          <p15:clr>
            <a:srgbClr val="F26B43"/>
          </p15:clr>
        </p15:guide>
        <p15:guide id="17" pos="7008">
          <p15:clr>
            <a:srgbClr val="F26B43"/>
          </p15:clr>
        </p15:guide>
        <p15:guide id="18" pos="3744">
          <p15:clr>
            <a:srgbClr val="F26B43"/>
          </p15:clr>
        </p15:guide>
        <p15:guide id="19" orient="horz" pos="2160">
          <p15:clr>
            <a:srgbClr val="F26B43"/>
          </p15:clr>
        </p15:guide>
        <p15:guide id="21" pos="3940">
          <p15:clr>
            <a:srgbClr val="F26B43"/>
          </p15:clr>
        </p15:guide>
        <p15:guide id="2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press.hse.gov.uk/2024/01/09/nhs-trust-fined-after-employee-found-unconscious-in-manhole/" TargetMode="External"/><Relationship Id="rId2" Type="http://schemas.openxmlformats.org/officeDocument/2006/relationships/image" Target="../media/image14.gif"/><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nzta.govt.nz/assets/Roads-and-Rail/nzgttm/docs/New-Zealand-guide-to-temporary-traffic-management.pdf"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gif"/><Relationship Id="rId1" Type="http://schemas.openxmlformats.org/officeDocument/2006/relationships/slideLayout" Target="../slideLayouts/slideLayout3.xml"/><Relationship Id="rId5" Type="http://schemas.openxmlformats.org/officeDocument/2006/relationships/hyperlink" Target="https://www.worksafe.govt.nz/about-us/news-and-media/" TargetMode="External"/><Relationship Id="rId4" Type="http://schemas.openxmlformats.org/officeDocument/2006/relationships/hyperlink" Target="https://www.worksafe.govt.nz/about-us/news-and-media/worker-nearly-buried-alive-in-trench-collaps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7678DEF-29A9-4BFB-9E7E-22D1CFD589E6}"/>
              </a:ext>
            </a:extLst>
          </p:cNvPr>
          <p:cNvSpPr txBox="1"/>
          <p:nvPr/>
        </p:nvSpPr>
        <p:spPr>
          <a:xfrm>
            <a:off x="71822" y="2501245"/>
            <a:ext cx="4915337" cy="1508105"/>
          </a:xfrm>
          <a:prstGeom prst="rect">
            <a:avLst/>
          </a:prstGeom>
          <a:noFill/>
        </p:spPr>
        <p:txBody>
          <a:bodyPr wrap="square" lIns="91440" tIns="45720" rIns="91440" bIns="45720" rtlCol="0" anchor="t">
            <a:spAutoFit/>
          </a:bodyPr>
          <a:lstStyle/>
          <a:p>
            <a:pPr algn="ctr"/>
            <a:r>
              <a:rPr lang="en-NZ" sz="3200" b="1">
                <a:solidFill>
                  <a:srgbClr val="00B0B9"/>
                </a:solidFill>
                <a:latin typeface="Calibri"/>
                <a:cs typeface="Arial"/>
              </a:rPr>
              <a:t>Health, Safety and Wellbeing Update</a:t>
            </a:r>
            <a:endParaRPr lang="en-NZ" sz="3200" b="1">
              <a:solidFill>
                <a:srgbClr val="00B0B9"/>
              </a:solidFill>
            </a:endParaRPr>
          </a:p>
          <a:p>
            <a:pPr algn="ctr"/>
            <a:r>
              <a:rPr lang="en-NZ" sz="2800" b="1">
                <a:solidFill>
                  <a:srgbClr val="00B0B9"/>
                </a:solidFill>
                <a:latin typeface="Calibri"/>
                <a:cs typeface="Arial"/>
              </a:rPr>
              <a:t>February 2024</a:t>
            </a:r>
          </a:p>
        </p:txBody>
      </p:sp>
    </p:spTree>
    <p:extLst>
      <p:ext uri="{BB962C8B-B14F-4D97-AF65-F5344CB8AC3E}">
        <p14:creationId xmlns:p14="http://schemas.microsoft.com/office/powerpoint/2010/main" val="3548827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92C1561-304C-33DC-2673-9EF4CE51B02E}"/>
              </a:ext>
            </a:extLst>
          </p:cNvPr>
          <p:cNvSpPr>
            <a:spLocks noGrp="1"/>
          </p:cNvSpPr>
          <p:nvPr>
            <p:ph sz="quarter" idx="10"/>
          </p:nvPr>
        </p:nvSpPr>
        <p:spPr/>
        <p:txBody>
          <a:bodyPr/>
          <a:lstStyle/>
          <a:p>
            <a:r>
              <a:rPr lang="en-NZ"/>
              <a:t>News from around the world</a:t>
            </a:r>
          </a:p>
        </p:txBody>
      </p:sp>
      <p:pic>
        <p:nvPicPr>
          <p:cNvPr id="12" name="Picture 12">
            <a:extLst>
              <a:ext uri="{FF2B5EF4-FFF2-40B4-BE49-F238E27FC236}">
                <a16:creationId xmlns:a16="http://schemas.microsoft.com/office/drawing/2014/main" id="{ED12BDC1-F684-8BA5-290F-1A517A485444}"/>
              </a:ext>
            </a:extLst>
          </p:cNvPr>
          <p:cNvPicPr>
            <a:picLocks noChangeAspect="1"/>
          </p:cNvPicPr>
          <p:nvPr/>
        </p:nvPicPr>
        <p:blipFill>
          <a:blip r:embed="rId2"/>
          <a:stretch>
            <a:fillRect/>
          </a:stretch>
        </p:blipFill>
        <p:spPr>
          <a:xfrm>
            <a:off x="285750" y="285750"/>
            <a:ext cx="9525" cy="142875"/>
          </a:xfrm>
          <a:prstGeom prst="rect">
            <a:avLst/>
          </a:prstGeom>
        </p:spPr>
      </p:pic>
      <p:pic>
        <p:nvPicPr>
          <p:cNvPr id="15" name="Picture 15">
            <a:extLst>
              <a:ext uri="{FF2B5EF4-FFF2-40B4-BE49-F238E27FC236}">
                <a16:creationId xmlns:a16="http://schemas.microsoft.com/office/drawing/2014/main" id="{7B7F15ED-AAA5-6FFD-917D-59EE40032073}"/>
              </a:ext>
            </a:extLst>
          </p:cNvPr>
          <p:cNvPicPr>
            <a:picLocks noChangeAspect="1"/>
          </p:cNvPicPr>
          <p:nvPr/>
        </p:nvPicPr>
        <p:blipFill>
          <a:blip r:embed="rId2"/>
          <a:stretch>
            <a:fillRect/>
          </a:stretch>
        </p:blipFill>
        <p:spPr>
          <a:xfrm>
            <a:off x="714375" y="714375"/>
            <a:ext cx="9525" cy="142875"/>
          </a:xfrm>
          <a:prstGeom prst="rect">
            <a:avLst/>
          </a:prstGeom>
        </p:spPr>
      </p:pic>
      <p:sp>
        <p:nvSpPr>
          <p:cNvPr id="3" name="Text Placeholder 2">
            <a:extLst>
              <a:ext uri="{FF2B5EF4-FFF2-40B4-BE49-F238E27FC236}">
                <a16:creationId xmlns:a16="http://schemas.microsoft.com/office/drawing/2014/main" id="{86C2D030-231E-7331-4019-DC1E2DB2A5D6}"/>
              </a:ext>
            </a:extLst>
          </p:cNvPr>
          <p:cNvSpPr>
            <a:spLocks noGrp="1"/>
          </p:cNvSpPr>
          <p:nvPr>
            <p:ph type="body" sz="quarter" idx="11"/>
          </p:nvPr>
        </p:nvSpPr>
        <p:spPr>
          <a:xfrm>
            <a:off x="626934" y="887637"/>
            <a:ext cx="11240613" cy="4922693"/>
          </a:xfrm>
        </p:spPr>
        <p:txBody>
          <a:bodyPr numCol="1">
            <a:normAutofit/>
          </a:bodyPr>
          <a:lstStyle/>
          <a:p>
            <a:pPr algn="l" fontAlgn="base"/>
            <a:r>
              <a:rPr lang="en-US">
                <a:latin typeface="Calibri"/>
                <a:cs typeface="Arial"/>
                <a:hlinkClick r:id="rId3">
                  <a:extLst>
                    <a:ext uri="{A12FA001-AC4F-418D-AE19-62706E023703}">
                      <ahyp:hlinkClr xmlns:ahyp="http://schemas.microsoft.com/office/drawing/2018/hyperlinkcolor" val="tx"/>
                    </a:ext>
                  </a:extLst>
                </a:hlinkClick>
              </a:rPr>
              <a:t>Kettering General Hospital NHS Foundation Trust has been fined after an employee was found unconscious in a manhole</a:t>
            </a:r>
            <a:endParaRPr lang="en-US">
              <a:latin typeface="Calibri"/>
              <a:cs typeface="Arial"/>
            </a:endParaRPr>
          </a:p>
          <a:p>
            <a:pPr marL="342900" indent="-342900" algn="l" fontAlgn="base">
              <a:buFont typeface="Arial" panose="020B0604020202020204" pitchFamily="34" charset="0"/>
              <a:buChar char="•"/>
            </a:pPr>
            <a:r>
              <a:rPr lang="en-US" sz="2000">
                <a:latin typeface="Calibri"/>
                <a:cs typeface="Arial"/>
              </a:rPr>
              <a:t>The worker was rescued and treated but suffered a traumatic brain injury and has ongoing problems with memory loss and nerve damage</a:t>
            </a:r>
          </a:p>
          <a:p>
            <a:pPr marL="342900" indent="-342900" algn="l" fontAlgn="base">
              <a:buFont typeface="Arial" panose="020B0604020202020204" pitchFamily="34" charset="0"/>
              <a:buChar char="•"/>
            </a:pPr>
            <a:r>
              <a:rPr lang="en-US" sz="2000">
                <a:latin typeface="Calibri"/>
                <a:cs typeface="Arial"/>
              </a:rPr>
              <a:t>An investigation found the manhole was not identified as a confined space, therefore there was a failure to properly risk assess the task. </a:t>
            </a:r>
          </a:p>
          <a:p>
            <a:pPr marL="342900" indent="-342900">
              <a:buFont typeface="Arial" panose="020B0604020202020204" pitchFamily="34" charset="0"/>
              <a:buChar char="•"/>
            </a:pPr>
            <a:r>
              <a:rPr lang="en-US" sz="2000">
                <a:latin typeface="Calibri"/>
                <a:cs typeface="Arial"/>
              </a:rPr>
              <a:t>The investigation also highlighted that no confined space training was given to workers</a:t>
            </a:r>
          </a:p>
        </p:txBody>
      </p:sp>
      <p:pic>
        <p:nvPicPr>
          <p:cNvPr id="1026" name="Picture 2">
            <a:extLst>
              <a:ext uri="{FF2B5EF4-FFF2-40B4-BE49-F238E27FC236}">
                <a16:creationId xmlns:a16="http://schemas.microsoft.com/office/drawing/2014/main" id="{3E014450-B935-9A6C-73F4-30666F3345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9731" y="3821811"/>
            <a:ext cx="2855523" cy="214164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5FCA7CE-2377-54BF-90CB-D4C95CBDC895}"/>
              </a:ext>
            </a:extLst>
          </p:cNvPr>
          <p:cNvSpPr txBox="1"/>
          <p:nvPr/>
        </p:nvSpPr>
        <p:spPr>
          <a:xfrm>
            <a:off x="626934" y="3416397"/>
            <a:ext cx="8253115" cy="1631216"/>
          </a:xfrm>
          <a:prstGeom prst="rect">
            <a:avLst/>
          </a:prstGeom>
          <a:noFill/>
        </p:spPr>
        <p:txBody>
          <a:bodyPr wrap="square">
            <a:spAutoFit/>
          </a:bodyPr>
          <a:lstStyle/>
          <a:p>
            <a:pPr marL="342900" indent="-342900" algn="l" fontAlgn="base">
              <a:buFont typeface="Arial" panose="020B0604020202020204" pitchFamily="34" charset="0"/>
              <a:buChar char="•"/>
            </a:pPr>
            <a:r>
              <a:rPr lang="en-US" sz="2000">
                <a:latin typeface="Calibri"/>
                <a:cs typeface="Arial"/>
              </a:rPr>
              <a:t>The trust failed to prevent entry of employees into confined spaces at the site – which was custom and practice for a number of years. </a:t>
            </a:r>
          </a:p>
          <a:p>
            <a:pPr marL="342900" indent="-342900" algn="l" fontAlgn="base">
              <a:buFont typeface="Arial" panose="020B0604020202020204" pitchFamily="34" charset="0"/>
              <a:buChar char="•"/>
            </a:pPr>
            <a:r>
              <a:rPr lang="en-US" sz="2000">
                <a:latin typeface="Calibri"/>
                <a:cs typeface="Arial"/>
              </a:rPr>
              <a:t>The trust also failed to identify a safe system of work or method statement for clearing blocked drains and no precautions were identified to reduce the risk of injury.</a:t>
            </a:r>
          </a:p>
        </p:txBody>
      </p:sp>
    </p:spTree>
    <p:extLst>
      <p:ext uri="{BB962C8B-B14F-4D97-AF65-F5344CB8AC3E}">
        <p14:creationId xmlns:p14="http://schemas.microsoft.com/office/powerpoint/2010/main" val="3950494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NZ"/>
              <a:t>Contents</a:t>
            </a:r>
          </a:p>
        </p:txBody>
      </p:sp>
      <p:sp>
        <p:nvSpPr>
          <p:cNvPr id="3" name="Text Placeholder 2"/>
          <p:cNvSpPr>
            <a:spLocks noGrp="1"/>
          </p:cNvSpPr>
          <p:nvPr>
            <p:ph type="body" sz="quarter" idx="11"/>
          </p:nvPr>
        </p:nvSpPr>
        <p:spPr/>
        <p:txBody>
          <a:bodyPr numCol="1"/>
          <a:lstStyle/>
          <a:p>
            <a:pPr marL="457200" indent="-457200">
              <a:buFontTx/>
              <a:buAutoNum type="arabicPeriod"/>
            </a:pPr>
            <a:r>
              <a:rPr lang="en-NZ" dirty="0"/>
              <a:t>Critical Risk Stats</a:t>
            </a:r>
          </a:p>
          <a:p>
            <a:pPr marL="457200" indent="-457200">
              <a:buAutoNum type="arabicPeriod"/>
            </a:pPr>
            <a:r>
              <a:rPr lang="en-NZ" dirty="0"/>
              <a:t>Safety topic of the month</a:t>
            </a:r>
          </a:p>
          <a:p>
            <a:pPr marL="457200" indent="-457200">
              <a:buAutoNum type="arabicPeriod"/>
            </a:pPr>
            <a:r>
              <a:rPr lang="en-NZ" dirty="0"/>
              <a:t>Wellbeing </a:t>
            </a:r>
          </a:p>
          <a:p>
            <a:pPr marL="457200" indent="-457200">
              <a:buAutoNum type="arabicPeriod"/>
            </a:pPr>
            <a:r>
              <a:rPr lang="en-NZ" dirty="0"/>
              <a:t>WorkSafe updates</a:t>
            </a:r>
          </a:p>
        </p:txBody>
      </p:sp>
      <p:pic>
        <p:nvPicPr>
          <p:cNvPr id="1026" name="Picture 2" descr="Happy New Year Stickers - Free entertainment Stickers">
            <a:extLst>
              <a:ext uri="{FF2B5EF4-FFF2-40B4-BE49-F238E27FC236}">
                <a16:creationId xmlns:a16="http://schemas.microsoft.com/office/drawing/2014/main" id="{DA08C223-530F-E906-22BE-E2E16FDF1D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9181" y="957323"/>
            <a:ext cx="3375289" cy="3375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1115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NZ"/>
              <a:t>Critical Risk Stats - February</a:t>
            </a:r>
          </a:p>
        </p:txBody>
      </p:sp>
      <p:sp>
        <p:nvSpPr>
          <p:cNvPr id="3" name="Text Placeholder 2"/>
          <p:cNvSpPr>
            <a:spLocks noGrp="1"/>
          </p:cNvSpPr>
          <p:nvPr>
            <p:ph type="body" sz="quarter" idx="11"/>
          </p:nvPr>
        </p:nvSpPr>
        <p:spPr>
          <a:xfrm>
            <a:off x="262096" y="1125274"/>
            <a:ext cx="4645572" cy="4598989"/>
          </a:xfrm>
        </p:spPr>
        <p:txBody>
          <a:bodyPr numCol="1">
            <a:normAutofit/>
          </a:bodyPr>
          <a:lstStyle/>
          <a:p>
            <a:pPr marR="0" lvl="0" algn="ctr" defTabSz="914400" rtl="0" eaLnBrk="1" fontAlgn="auto" latinLnBrk="0" hangingPunct="1">
              <a:lnSpc>
                <a:spcPct val="100000"/>
              </a:lnSpc>
              <a:spcBef>
                <a:spcPts val="0"/>
              </a:spcBef>
              <a:spcAft>
                <a:spcPts val="0"/>
              </a:spcAft>
              <a:buClrTx/>
              <a:buSzTx/>
              <a:tabLst/>
              <a:defRPr/>
            </a:pPr>
            <a:endParaRPr lang="en-NZ" sz="1800" kern="0">
              <a:solidFill>
                <a:srgbClr val="005F86"/>
              </a:solidFill>
            </a:endParaRP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NZ" sz="1800" b="0" i="0" u="none" strike="noStrike" kern="0" cap="none" spc="0" normalizeH="0" baseline="0" noProof="0">
              <a:ln>
                <a:noFill/>
              </a:ln>
              <a:solidFill>
                <a:srgbClr val="005F86"/>
              </a:solidFill>
              <a:effectLst/>
              <a:uLnTx/>
              <a:uFillTx/>
              <a:latin typeface="+mn-lt"/>
              <a:ea typeface="+mn-ea"/>
              <a:cs typeface="+mn-cs"/>
            </a:endParaRPr>
          </a:p>
          <a:p>
            <a:endParaRPr lang="en-NZ"/>
          </a:p>
        </p:txBody>
      </p:sp>
      <p:sp>
        <p:nvSpPr>
          <p:cNvPr id="7" name="TextBox 6">
            <a:extLst>
              <a:ext uri="{FF2B5EF4-FFF2-40B4-BE49-F238E27FC236}">
                <a16:creationId xmlns:a16="http://schemas.microsoft.com/office/drawing/2014/main" id="{07A00B98-B8C1-9001-4616-AB3B43528B7A}"/>
              </a:ext>
            </a:extLst>
          </p:cNvPr>
          <p:cNvSpPr txBox="1"/>
          <p:nvPr/>
        </p:nvSpPr>
        <p:spPr>
          <a:xfrm>
            <a:off x="205716" y="1460155"/>
            <a:ext cx="3442553" cy="3046988"/>
          </a:xfrm>
          <a:prstGeom prst="rect">
            <a:avLst/>
          </a:prstGeom>
          <a:noFill/>
        </p:spPr>
        <p:txBody>
          <a:bodyPr wrap="square" lIns="91440" tIns="45720" rIns="91440" bIns="45720" anchor="t">
            <a:spAutoFit/>
          </a:bodyPr>
          <a:lstStyle/>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NZ" sz="1600" b="0" i="0" u="none" strike="noStrike" kern="0" cap="none" spc="0" normalizeH="0" baseline="0" noProof="0">
                <a:ln>
                  <a:noFill/>
                </a:ln>
                <a:solidFill>
                  <a:srgbClr val="005F86"/>
                </a:solidFill>
                <a:effectLst/>
                <a:uLnTx/>
                <a:uFillTx/>
                <a:latin typeface="+mn-lt"/>
                <a:ea typeface="+mn-ea"/>
                <a:cs typeface="+mn-cs"/>
              </a:rPr>
              <a:t>In January there were 43 reported critical risk related incidents, this is the same as</a:t>
            </a:r>
            <a:br>
              <a:rPr lang="en-NZ" sz="1600" b="0" i="0" u="none" strike="noStrike" kern="0" cap="none" spc="0" normalizeH="0" baseline="0" noProof="0">
                <a:ln>
                  <a:noFill/>
                </a:ln>
                <a:effectLst/>
                <a:uLnTx/>
                <a:uFillTx/>
                <a:latin typeface="+mn-lt"/>
                <a:cs typeface="+mn-cs"/>
              </a:rPr>
            </a:br>
            <a:r>
              <a:rPr lang="en-NZ" sz="1600" kern="0">
                <a:solidFill>
                  <a:srgbClr val="005F86"/>
                </a:solidFill>
                <a:latin typeface="+mn-lt"/>
                <a:cs typeface="+mn-cs"/>
              </a:rPr>
              <a:t>December </a:t>
            </a:r>
            <a:r>
              <a:rPr kumimoji="0" lang="en-NZ" sz="1600" b="0" i="0" u="none" strike="noStrike" kern="0" cap="none" spc="0" normalizeH="0" baseline="0" noProof="0">
                <a:ln>
                  <a:noFill/>
                </a:ln>
                <a:solidFill>
                  <a:srgbClr val="005F86"/>
                </a:solidFill>
                <a:effectLst/>
                <a:uLnTx/>
                <a:uFillTx/>
                <a:latin typeface="+mn-lt"/>
                <a:ea typeface="+mn-ea"/>
                <a:cs typeface="+mn-cs"/>
              </a:rPr>
              <a:t>(</a:t>
            </a:r>
            <a:r>
              <a:rPr lang="en-NZ" sz="1600" kern="0">
                <a:solidFill>
                  <a:srgbClr val="005F86"/>
                </a:solidFill>
                <a:latin typeface="+mn-lt"/>
                <a:cs typeface="+mn-cs"/>
              </a:rPr>
              <a:t>4</a:t>
            </a:r>
            <a:r>
              <a:rPr kumimoji="0" lang="en-NZ" sz="1600" b="0" i="0" u="none" strike="noStrike" kern="0" cap="none" spc="0" normalizeH="0" baseline="0" noProof="0">
                <a:ln>
                  <a:noFill/>
                </a:ln>
                <a:solidFill>
                  <a:srgbClr val="005F86"/>
                </a:solidFill>
                <a:effectLst/>
                <a:uLnTx/>
                <a:uFillTx/>
                <a:latin typeface="+mn-lt"/>
                <a:ea typeface="+mn-ea"/>
                <a:cs typeface="+mn-cs"/>
              </a:rPr>
              <a:t>3) and a decrease from January 2023 (66)</a:t>
            </a:r>
          </a:p>
          <a:p>
            <a:pPr marR="0" lvl="0" algn="ctr" defTabSz="914400" rtl="0" eaLnBrk="1" fontAlgn="auto" latinLnBrk="0" hangingPunct="1">
              <a:lnSpc>
                <a:spcPct val="100000"/>
              </a:lnSpc>
              <a:spcBef>
                <a:spcPts val="0"/>
              </a:spcBef>
              <a:spcAft>
                <a:spcPts val="0"/>
              </a:spcAft>
              <a:buClrTx/>
              <a:buSzTx/>
              <a:tabLst/>
              <a:defRPr/>
            </a:pPr>
            <a:endParaRPr kumimoji="0" lang="en-NZ" sz="1600" b="0" i="0" u="none" strike="noStrike" kern="0" cap="none" spc="0" normalizeH="0" baseline="0" noProof="0">
              <a:ln>
                <a:noFill/>
              </a:ln>
              <a:solidFill>
                <a:srgbClr val="005F86"/>
              </a:solidFill>
              <a:effectLst/>
              <a:uLnTx/>
              <a:uFillTx/>
              <a:latin typeface="+mn-lt"/>
              <a:ea typeface="+mn-ea"/>
              <a:cs typeface="+mn-cs"/>
            </a:endParaRPr>
          </a:p>
          <a:p>
            <a:pPr marR="0" lvl="0" algn="ctr" defTabSz="914400" rtl="0" eaLnBrk="1" fontAlgn="auto" latinLnBrk="0" hangingPunct="1">
              <a:lnSpc>
                <a:spcPct val="100000"/>
              </a:lnSpc>
              <a:spcBef>
                <a:spcPts val="0"/>
              </a:spcBef>
              <a:spcAft>
                <a:spcPts val="0"/>
              </a:spcAft>
              <a:buClrTx/>
              <a:buSzTx/>
              <a:tabLst/>
              <a:defRPr/>
            </a:pPr>
            <a:endParaRPr kumimoji="0" lang="en-NZ" sz="1600" b="0" i="0" u="none" strike="noStrike" kern="0" cap="none" spc="0" normalizeH="0" baseline="0" noProof="0">
              <a:ln>
                <a:noFill/>
              </a:ln>
              <a:solidFill>
                <a:srgbClr val="005F86"/>
              </a:solidFill>
              <a:effectLst/>
              <a:uLnTx/>
              <a:uFillTx/>
              <a:latin typeface="+mn-lt"/>
              <a:ea typeface="+mn-ea"/>
              <a:cs typeface="+mn-cs"/>
            </a:endParaRPr>
          </a:p>
          <a:p>
            <a:pPr marL="171450" indent="-171450" algn="ctr" defTabSz="914400" eaLnBrk="1" fontAlgn="auto" hangingPunct="1">
              <a:spcBef>
                <a:spcPts val="0"/>
              </a:spcBef>
              <a:spcAft>
                <a:spcPts val="0"/>
              </a:spcAft>
              <a:buFont typeface="Arial" panose="020B0604020202020204" pitchFamily="34" charset="0"/>
              <a:buChar char="•"/>
              <a:defRPr/>
            </a:pPr>
            <a:r>
              <a:rPr kumimoji="0" lang="en-NZ" sz="1600" b="0" i="0" u="none" strike="noStrike" kern="0" cap="none" spc="0" normalizeH="0" baseline="0">
                <a:ln>
                  <a:noFill/>
                </a:ln>
                <a:solidFill>
                  <a:srgbClr val="005F86"/>
                </a:solidFill>
                <a:effectLst/>
                <a:uLnTx/>
                <a:uFillTx/>
                <a:latin typeface="+mn-lt"/>
                <a:ea typeface="+mn-ea"/>
                <a:cs typeface="+mn-cs"/>
              </a:rPr>
              <a:t>Vehicles/Mobile Equipment is our highest reported critical risk this month with </a:t>
            </a:r>
            <a:r>
              <a:rPr lang="en-NZ" sz="1600" kern="0">
                <a:solidFill>
                  <a:srgbClr val="005F86"/>
                </a:solidFill>
                <a:latin typeface="+mn-lt"/>
                <a:cs typeface="+mn-cs"/>
              </a:rPr>
              <a:t>16</a:t>
            </a:r>
            <a:r>
              <a:rPr kumimoji="0" lang="en-NZ" sz="1600" b="0" i="0" u="none" strike="noStrike" kern="0" cap="none" spc="0" normalizeH="0" baseline="0">
                <a:ln>
                  <a:noFill/>
                </a:ln>
                <a:solidFill>
                  <a:srgbClr val="005F86"/>
                </a:solidFill>
                <a:effectLst/>
                <a:uLnTx/>
                <a:uFillTx/>
                <a:latin typeface="+mn-lt"/>
                <a:ea typeface="+mn-ea"/>
                <a:cs typeface="+mn-cs"/>
              </a:rPr>
              <a:t> reports, followed by Traffic/Pedestrian Movement</a:t>
            </a:r>
            <a:r>
              <a:rPr lang="en-NZ" sz="1600" kern="0">
                <a:solidFill>
                  <a:srgbClr val="005F86"/>
                </a:solidFill>
                <a:latin typeface="+mn-lt"/>
                <a:cs typeface="+mn-cs"/>
              </a:rPr>
              <a:t> </a:t>
            </a:r>
            <a:r>
              <a:rPr kumimoji="0" lang="en-NZ" sz="1600" b="0" i="0" u="none" strike="noStrike" kern="0" cap="none" spc="0" normalizeH="0" baseline="0">
                <a:ln>
                  <a:noFill/>
                </a:ln>
                <a:solidFill>
                  <a:srgbClr val="005F86"/>
                </a:solidFill>
                <a:effectLst/>
                <a:uLnTx/>
                <a:uFillTx/>
                <a:latin typeface="+mn-lt"/>
                <a:ea typeface="+mn-ea"/>
                <a:cs typeface="+mn-cs"/>
              </a:rPr>
              <a:t> at 10 reports.</a:t>
            </a:r>
            <a:endParaRPr lang="en-NZ" sz="1600" b="0" i="0" u="none" strike="noStrike" kern="0" cap="none" spc="0" normalizeH="0" baseline="0" noProof="0">
              <a:ln>
                <a:noFill/>
              </a:ln>
              <a:solidFill>
                <a:srgbClr val="005F86"/>
              </a:solidFill>
              <a:effectLst/>
              <a:uLnTx/>
              <a:uFillTx/>
              <a:latin typeface="+mn-lt"/>
              <a:cs typeface="Calibri"/>
            </a:endParaRPr>
          </a:p>
        </p:txBody>
      </p:sp>
      <p:graphicFrame>
        <p:nvGraphicFramePr>
          <p:cNvPr id="5" name="Chart 4">
            <a:extLst>
              <a:ext uri="{FF2B5EF4-FFF2-40B4-BE49-F238E27FC236}">
                <a16:creationId xmlns:a16="http://schemas.microsoft.com/office/drawing/2014/main" id="{3DCA57EC-0FCE-F994-4AD7-5A9A5816D238}"/>
              </a:ext>
            </a:extLst>
          </p:cNvPr>
          <p:cNvGraphicFramePr>
            <a:graphicFrameLocks/>
          </p:cNvGraphicFramePr>
          <p:nvPr>
            <p:extLst>
              <p:ext uri="{D42A27DB-BD31-4B8C-83A1-F6EECF244321}">
                <p14:modId xmlns:p14="http://schemas.microsoft.com/office/powerpoint/2010/main" val="3360978706"/>
              </p:ext>
            </p:extLst>
          </p:nvPr>
        </p:nvGraphicFramePr>
        <p:xfrm>
          <a:off x="3809999" y="877078"/>
          <a:ext cx="7666654" cy="48556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35877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092668-4DD6-ED1A-7393-1B6A4369626C}"/>
              </a:ext>
            </a:extLst>
          </p:cNvPr>
          <p:cNvSpPr>
            <a:spLocks noGrp="1"/>
          </p:cNvSpPr>
          <p:nvPr>
            <p:ph sz="quarter" idx="10"/>
          </p:nvPr>
        </p:nvSpPr>
        <p:spPr>
          <a:xfrm>
            <a:off x="490853" y="2845019"/>
            <a:ext cx="3582809" cy="2801056"/>
          </a:xfrm>
        </p:spPr>
        <p:txBody>
          <a:bodyPr/>
          <a:lstStyle/>
          <a:p>
            <a:pPr marL="0" marR="0" lvl="0" indent="0" algn="ctr" defTabSz="457189"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B0B9"/>
                </a:solidFill>
                <a:effectLst/>
                <a:uLnTx/>
                <a:uFillTx/>
                <a:latin typeface="Calibri" panose="020F0502020204030204" pitchFamily="34" charset="0"/>
                <a:ea typeface="MS Mincho" panose="02020609040205080304" pitchFamily="49" charset="-128"/>
                <a:cs typeface="Calibri" panose="020F0502020204030204" pitchFamily="34" charset="0"/>
              </a:rPr>
              <a:t>Safety topic of the month</a:t>
            </a:r>
          </a:p>
          <a:p>
            <a:pPr marL="0" marR="0" lvl="0" indent="0" algn="ctr" defTabSz="457189"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B0B9"/>
              </a:solidFill>
              <a:effectLst/>
              <a:uLnTx/>
              <a:uFillTx/>
              <a:latin typeface="Calibri" panose="020F0502020204030204" pitchFamily="34" charset="0"/>
              <a:ea typeface="MS Mincho" panose="02020609040205080304" pitchFamily="49" charset="-128"/>
              <a:cs typeface="Calibri" panose="020F0502020204030204" pitchFamily="34" charset="0"/>
            </a:endParaRPr>
          </a:p>
          <a:p>
            <a:pPr marL="0" marR="0" lvl="0" indent="0" algn="ctr" defTabSz="457189"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a:ln>
                  <a:noFill/>
                </a:ln>
                <a:solidFill>
                  <a:srgbClr val="00B0B9"/>
                </a:solidFill>
                <a:effectLst/>
                <a:uLnTx/>
                <a:uFillTx/>
                <a:latin typeface="Calibri" panose="020F0502020204030204" pitchFamily="34" charset="0"/>
                <a:ea typeface="MS Mincho" panose="02020609040205080304" pitchFamily="49" charset="-128"/>
                <a:cs typeface="Calibri" panose="020F0502020204030204" pitchFamily="34" charset="0"/>
              </a:rPr>
              <a:t>Traffic Management</a:t>
            </a:r>
          </a:p>
          <a:p>
            <a:endParaRPr lang="en-NZ"/>
          </a:p>
        </p:txBody>
      </p:sp>
    </p:spTree>
    <p:extLst>
      <p:ext uri="{BB962C8B-B14F-4D97-AF65-F5344CB8AC3E}">
        <p14:creationId xmlns:p14="http://schemas.microsoft.com/office/powerpoint/2010/main" val="1562556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99BB99-DCD0-76FC-188D-EA02A0640764}"/>
              </a:ext>
            </a:extLst>
          </p:cNvPr>
          <p:cNvSpPr>
            <a:spLocks noGrp="1"/>
          </p:cNvSpPr>
          <p:nvPr>
            <p:ph sz="quarter" idx="10"/>
          </p:nvPr>
        </p:nvSpPr>
        <p:spPr/>
        <p:txBody>
          <a:bodyPr/>
          <a:lstStyle/>
          <a:p>
            <a:r>
              <a:rPr lang="en-US"/>
              <a:t>Topic of the month – Traffic Management</a:t>
            </a:r>
            <a:endParaRPr lang="en-NZ"/>
          </a:p>
        </p:txBody>
      </p:sp>
      <p:sp>
        <p:nvSpPr>
          <p:cNvPr id="3" name="Text Box 207">
            <a:extLst>
              <a:ext uri="{FF2B5EF4-FFF2-40B4-BE49-F238E27FC236}">
                <a16:creationId xmlns:a16="http://schemas.microsoft.com/office/drawing/2014/main" id="{92F8C824-4BDF-8E5B-6627-9D618A4E4DBE}"/>
              </a:ext>
            </a:extLst>
          </p:cNvPr>
          <p:cNvSpPr txBox="1">
            <a:spLocks noChangeArrowheads="1"/>
          </p:cNvSpPr>
          <p:nvPr/>
        </p:nvSpPr>
        <p:spPr bwMode="auto">
          <a:xfrm>
            <a:off x="435428" y="2194724"/>
            <a:ext cx="5050972" cy="210668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NZ" sz="2400">
                <a:solidFill>
                  <a:srgbClr val="0A5075"/>
                </a:solidFill>
                <a:effectLst/>
                <a:latin typeface="Karbon Bold"/>
                <a:ea typeface="Calibri" panose="020F0502020204030204" pitchFamily="34" charset="0"/>
                <a:cs typeface="Times New Roman" panose="02020603050405020304" pitchFamily="18" charset="0"/>
              </a:rPr>
              <a:t>Traffic management is essential to control all traffic, cyclists and pedestrians safely, and to prevent </a:t>
            </a:r>
            <a:r>
              <a:rPr lang="en-NZ" sz="2400" b="1">
                <a:solidFill>
                  <a:srgbClr val="FF0000"/>
                </a:solidFill>
                <a:effectLst/>
                <a:latin typeface="Karbon Bold"/>
                <a:ea typeface="Calibri" panose="020F0502020204030204" pitchFamily="34" charset="0"/>
                <a:cs typeface="Times New Roman" panose="02020603050405020304" pitchFamily="18" charset="0"/>
              </a:rPr>
              <a:t>serious harm or fatalities to our workers and other road users</a:t>
            </a:r>
            <a:r>
              <a:rPr lang="en-NZ" sz="2400">
                <a:solidFill>
                  <a:srgbClr val="000000"/>
                </a:solidFill>
                <a:effectLst/>
                <a:latin typeface="Karbon Bold"/>
                <a:ea typeface="Calibri" panose="020F0502020204030204" pitchFamily="34" charset="0"/>
                <a:cs typeface="Times New Roman" panose="02020603050405020304" pitchFamily="18" charset="0"/>
              </a:rPr>
              <a:t>. </a:t>
            </a:r>
          </a:p>
          <a:p>
            <a:pPr>
              <a:lnSpc>
                <a:spcPct val="107000"/>
              </a:lnSpc>
              <a:spcAft>
                <a:spcPts val="800"/>
              </a:spcAft>
            </a:pPr>
            <a:endParaRPr lang="en-NZ" sz="2400">
              <a:solidFill>
                <a:srgbClr val="000000"/>
              </a:solidFill>
              <a:latin typeface="Karbon Bold"/>
              <a:ea typeface="Calibri" panose="020F0502020204030204" pitchFamily="34" charset="0"/>
              <a:cs typeface="Times New Roman" panose="02020603050405020304" pitchFamily="18" charset="0"/>
            </a:endParaRPr>
          </a:p>
          <a:p>
            <a:pPr>
              <a:lnSpc>
                <a:spcPct val="107000"/>
              </a:lnSpc>
              <a:spcAft>
                <a:spcPts val="800"/>
              </a:spcAft>
            </a:pPr>
            <a:endParaRPr lang="en-NZ">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A blue and white sign with a drop of water and two cones&#10;&#10;Description automatically generated">
            <a:extLst>
              <a:ext uri="{FF2B5EF4-FFF2-40B4-BE49-F238E27FC236}">
                <a16:creationId xmlns:a16="http://schemas.microsoft.com/office/drawing/2014/main" id="{F1FA865F-C76F-706C-F51E-54C6733063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1125274"/>
            <a:ext cx="6158205" cy="4736930"/>
          </a:xfrm>
          <a:prstGeom prst="rect">
            <a:avLst/>
          </a:prstGeom>
        </p:spPr>
      </p:pic>
    </p:spTree>
    <p:extLst>
      <p:ext uri="{BB962C8B-B14F-4D97-AF65-F5344CB8AC3E}">
        <p14:creationId xmlns:p14="http://schemas.microsoft.com/office/powerpoint/2010/main" val="2176606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F9FDFFB-FA3F-0301-1222-E632573BEF22}"/>
              </a:ext>
            </a:extLst>
          </p:cNvPr>
          <p:cNvPicPr>
            <a:picLocks noChangeAspect="1"/>
          </p:cNvPicPr>
          <p:nvPr/>
        </p:nvPicPr>
        <p:blipFill>
          <a:blip r:embed="rId3"/>
          <a:stretch>
            <a:fillRect/>
          </a:stretch>
        </p:blipFill>
        <p:spPr>
          <a:xfrm>
            <a:off x="8383369" y="701941"/>
            <a:ext cx="3808631" cy="4334278"/>
          </a:xfrm>
          <a:prstGeom prst="rect">
            <a:avLst/>
          </a:prstGeom>
        </p:spPr>
      </p:pic>
      <p:sp>
        <p:nvSpPr>
          <p:cNvPr id="2" name="Content Placeholder 1">
            <a:extLst>
              <a:ext uri="{FF2B5EF4-FFF2-40B4-BE49-F238E27FC236}">
                <a16:creationId xmlns:a16="http://schemas.microsoft.com/office/drawing/2014/main" id="{8299BB99-DCD0-76FC-188D-EA02A0640764}"/>
              </a:ext>
            </a:extLst>
          </p:cNvPr>
          <p:cNvSpPr>
            <a:spLocks noGrp="1"/>
          </p:cNvSpPr>
          <p:nvPr>
            <p:ph sz="quarter" idx="10"/>
          </p:nvPr>
        </p:nvSpPr>
        <p:spPr/>
        <p:txBody>
          <a:bodyPr/>
          <a:lstStyle/>
          <a:p>
            <a:r>
              <a:rPr lang="en-US"/>
              <a:t>Topic of the month – Traffic Management</a:t>
            </a:r>
            <a:endParaRPr lang="en-NZ"/>
          </a:p>
        </p:txBody>
      </p:sp>
      <p:sp>
        <p:nvSpPr>
          <p:cNvPr id="6" name="TextBox 5">
            <a:extLst>
              <a:ext uri="{FF2B5EF4-FFF2-40B4-BE49-F238E27FC236}">
                <a16:creationId xmlns:a16="http://schemas.microsoft.com/office/drawing/2014/main" id="{7FB1531E-2A01-3574-9C39-C097029A3C4B}"/>
              </a:ext>
            </a:extLst>
          </p:cNvPr>
          <p:cNvSpPr txBox="1"/>
          <p:nvPr/>
        </p:nvSpPr>
        <p:spPr>
          <a:xfrm>
            <a:off x="315075" y="925219"/>
            <a:ext cx="8380153" cy="3416320"/>
          </a:xfrm>
          <a:prstGeom prst="rect">
            <a:avLst/>
          </a:prstGeom>
          <a:noFill/>
        </p:spPr>
        <p:txBody>
          <a:bodyPr wrap="square" rtlCol="0">
            <a:spAutoFit/>
          </a:bodyPr>
          <a:lstStyle/>
          <a:p>
            <a:r>
              <a:rPr lang="en-US"/>
              <a:t>When we working in and around live traffic, we need to:</a:t>
            </a:r>
          </a:p>
          <a:p>
            <a:endParaRPr lang="en-US"/>
          </a:p>
          <a:p>
            <a:r>
              <a:rPr lang="en-US" b="1"/>
              <a:t>Implement and manage exclusion zones</a:t>
            </a:r>
          </a:p>
          <a:p>
            <a:pPr marL="285750" indent="-285750">
              <a:buFont typeface="Arial" panose="020B0604020202020204" pitchFamily="34" charset="0"/>
              <a:buChar char="•"/>
            </a:pPr>
            <a:r>
              <a:rPr lang="en-US"/>
              <a:t>Ensure pedestrians are isolated from traffic and mobile equipment</a:t>
            </a:r>
          </a:p>
          <a:p>
            <a:pPr marL="285750" indent="-285750">
              <a:buFont typeface="Arial" panose="020B0604020202020204" pitchFamily="34" charset="0"/>
              <a:buChar char="•"/>
            </a:pPr>
            <a:r>
              <a:rPr lang="en-US"/>
              <a:t>Signage and markings but be visible and clearly demarcate pedestrians and vehicles</a:t>
            </a:r>
          </a:p>
          <a:p>
            <a:pPr marL="285750" indent="-285750">
              <a:buFont typeface="Arial" panose="020B0604020202020204" pitchFamily="34" charset="0"/>
              <a:buChar char="•"/>
            </a:pPr>
            <a:r>
              <a:rPr lang="en-US"/>
              <a:t>Lateral and longitudinal safety zones and tapers must have no working vehicles or workers in them at all times</a:t>
            </a:r>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a:p>
            <a:endParaRPr lang="en-US"/>
          </a:p>
          <a:p>
            <a:endParaRPr lang="en-NZ"/>
          </a:p>
        </p:txBody>
      </p:sp>
      <p:sp>
        <p:nvSpPr>
          <p:cNvPr id="15" name="TextBox 14">
            <a:extLst>
              <a:ext uri="{FF2B5EF4-FFF2-40B4-BE49-F238E27FC236}">
                <a16:creationId xmlns:a16="http://schemas.microsoft.com/office/drawing/2014/main" id="{994429A0-DA08-E268-CACB-668963FB0F88}"/>
              </a:ext>
            </a:extLst>
          </p:cNvPr>
          <p:cNvSpPr txBox="1"/>
          <p:nvPr/>
        </p:nvSpPr>
        <p:spPr>
          <a:xfrm>
            <a:off x="366606" y="5532671"/>
            <a:ext cx="11448661" cy="400110"/>
          </a:xfrm>
          <a:prstGeom prst="rect">
            <a:avLst/>
          </a:prstGeom>
          <a:noFill/>
        </p:spPr>
        <p:txBody>
          <a:bodyPr wrap="square">
            <a:spAutoFit/>
          </a:bodyPr>
          <a:lstStyle/>
          <a:p>
            <a:pPr algn="ctr"/>
            <a:r>
              <a:rPr lang="en-US" sz="2000" b="1"/>
              <a:t>Ensure workers are trained and competent, and TTM equipment is fit for purpose and compliant</a:t>
            </a:r>
          </a:p>
        </p:txBody>
      </p:sp>
      <p:sp>
        <p:nvSpPr>
          <p:cNvPr id="16" name="TextBox 15">
            <a:extLst>
              <a:ext uri="{FF2B5EF4-FFF2-40B4-BE49-F238E27FC236}">
                <a16:creationId xmlns:a16="http://schemas.microsoft.com/office/drawing/2014/main" id="{5E9841BE-49CC-242F-3D44-854AAB37D31F}"/>
              </a:ext>
            </a:extLst>
          </p:cNvPr>
          <p:cNvSpPr txBox="1"/>
          <p:nvPr/>
        </p:nvSpPr>
        <p:spPr>
          <a:xfrm>
            <a:off x="291914" y="2909875"/>
            <a:ext cx="8475254" cy="2308324"/>
          </a:xfrm>
          <a:prstGeom prst="rect">
            <a:avLst/>
          </a:prstGeom>
          <a:noFill/>
        </p:spPr>
        <p:txBody>
          <a:bodyPr wrap="square" rtlCol="0">
            <a:spAutoFit/>
          </a:bodyPr>
          <a:lstStyle/>
          <a:p>
            <a:r>
              <a:rPr lang="en-US" b="1" dirty="0"/>
              <a:t>Temporary traffic management</a:t>
            </a:r>
          </a:p>
          <a:p>
            <a:pPr marL="285750" indent="-285750">
              <a:buFont typeface="Arial" panose="020B0604020202020204" pitchFamily="34" charset="0"/>
              <a:buChar char="•"/>
            </a:pPr>
            <a:r>
              <a:rPr lang="en-US" dirty="0"/>
              <a:t>Where people are working in the road corridor</a:t>
            </a:r>
            <a:r>
              <a:rPr lang="en-AU" dirty="0"/>
              <a:t> </a:t>
            </a:r>
            <a:r>
              <a:rPr lang="en-US" dirty="0"/>
              <a:t>there must be a</a:t>
            </a:r>
            <a:r>
              <a:rPr lang="en-AU" dirty="0"/>
              <a:t>n </a:t>
            </a:r>
            <a:r>
              <a:rPr lang="en-US" dirty="0"/>
              <a:t>approved Traffic Management Plan (TMP) in place.</a:t>
            </a:r>
          </a:p>
          <a:p>
            <a:pPr marL="285750" indent="-285750">
              <a:buFont typeface="Arial" panose="020B0604020202020204" pitchFamily="34" charset="0"/>
              <a:buChar char="•"/>
            </a:pPr>
            <a:r>
              <a:rPr lang="en-US" dirty="0"/>
              <a:t>Traffic management is not just when we are working on the road, it relates to all traffic movements on any, and all worksites including yards, depots and greenfield sites away from public roads.</a:t>
            </a:r>
          </a:p>
          <a:p>
            <a:pPr marL="285750" indent="-285750">
              <a:buFont typeface="Arial" panose="020B0604020202020204" pitchFamily="34" charset="0"/>
              <a:buChar char="•"/>
            </a:pPr>
            <a:r>
              <a:rPr lang="en-US" dirty="0"/>
              <a:t>Consider traffic movements and flow, cyclists, parking and other activities like </a:t>
            </a:r>
            <a:r>
              <a:rPr lang="en-US" dirty="0" err="1"/>
              <a:t>refuelling</a:t>
            </a:r>
            <a:endParaRPr lang="en-US" dirty="0"/>
          </a:p>
        </p:txBody>
      </p:sp>
    </p:spTree>
    <p:extLst>
      <p:ext uri="{BB962C8B-B14F-4D97-AF65-F5344CB8AC3E}">
        <p14:creationId xmlns:p14="http://schemas.microsoft.com/office/powerpoint/2010/main" val="4218174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99BB99-DCD0-76FC-188D-EA02A0640764}"/>
              </a:ext>
            </a:extLst>
          </p:cNvPr>
          <p:cNvSpPr>
            <a:spLocks noGrp="1"/>
          </p:cNvSpPr>
          <p:nvPr>
            <p:ph sz="quarter" idx="10"/>
          </p:nvPr>
        </p:nvSpPr>
        <p:spPr/>
        <p:txBody>
          <a:bodyPr/>
          <a:lstStyle/>
          <a:p>
            <a:r>
              <a:rPr lang="en-US"/>
              <a:t>Topic of the month – Traffic Management</a:t>
            </a:r>
            <a:endParaRPr lang="en-NZ"/>
          </a:p>
        </p:txBody>
      </p:sp>
      <p:sp>
        <p:nvSpPr>
          <p:cNvPr id="4" name="TextBox 3">
            <a:extLst>
              <a:ext uri="{FF2B5EF4-FFF2-40B4-BE49-F238E27FC236}">
                <a16:creationId xmlns:a16="http://schemas.microsoft.com/office/drawing/2014/main" id="{FF18714C-3863-ECF6-CBA2-B19721B6D12C}"/>
              </a:ext>
            </a:extLst>
          </p:cNvPr>
          <p:cNvSpPr txBox="1"/>
          <p:nvPr/>
        </p:nvSpPr>
        <p:spPr>
          <a:xfrm>
            <a:off x="618443" y="1125273"/>
            <a:ext cx="9769895" cy="2215991"/>
          </a:xfrm>
          <a:prstGeom prst="rect">
            <a:avLst/>
          </a:prstGeom>
          <a:noFill/>
        </p:spPr>
        <p:txBody>
          <a:bodyPr wrap="square" rtlCol="0">
            <a:spAutoFit/>
          </a:bodyPr>
          <a:lstStyle/>
          <a:p>
            <a:pPr marL="285750" indent="-285750">
              <a:buFont typeface="Arial" panose="020B0604020202020204" pitchFamily="34" charset="0"/>
              <a:buChar char="•"/>
            </a:pPr>
            <a:r>
              <a:rPr lang="en-US" sz="2400"/>
              <a:t>Everyone is responsible for safety</a:t>
            </a:r>
          </a:p>
          <a:p>
            <a:pPr marL="285750" indent="-285750">
              <a:buFont typeface="Arial" panose="020B0604020202020204" pitchFamily="34" charset="0"/>
              <a:buChar char="•"/>
            </a:pPr>
            <a:r>
              <a:rPr lang="en-US" sz="2400"/>
              <a:t>Everyone has obligations to both workers and road users. </a:t>
            </a:r>
          </a:p>
          <a:p>
            <a:pPr marL="285750" indent="-285750">
              <a:buFont typeface="Arial" panose="020B0604020202020204" pitchFamily="34" charset="0"/>
              <a:buChar char="•"/>
            </a:pPr>
            <a:r>
              <a:rPr lang="en-US" sz="2400"/>
              <a:t>Everyone gets the highest level of protection reasonably practicable. </a:t>
            </a:r>
          </a:p>
          <a:p>
            <a:pPr marL="285750" indent="-285750">
              <a:buFont typeface="Arial" panose="020B0604020202020204" pitchFamily="34" charset="0"/>
              <a:buChar char="•"/>
            </a:pPr>
            <a:r>
              <a:rPr lang="en-US" sz="2400"/>
              <a:t>Everyone needs to proactively identify risk and put in place controls to eliminate or </a:t>
            </a:r>
            <a:r>
              <a:rPr lang="en-US" sz="2400" err="1"/>
              <a:t>minimise</a:t>
            </a:r>
            <a:r>
              <a:rPr lang="en-US" sz="2400"/>
              <a:t> the risks as far as reasonably practicable.</a:t>
            </a:r>
          </a:p>
          <a:p>
            <a:endParaRPr lang="en-NZ"/>
          </a:p>
        </p:txBody>
      </p:sp>
      <p:pic>
        <p:nvPicPr>
          <p:cNvPr id="7" name="Picture 6">
            <a:extLst>
              <a:ext uri="{FF2B5EF4-FFF2-40B4-BE49-F238E27FC236}">
                <a16:creationId xmlns:a16="http://schemas.microsoft.com/office/drawing/2014/main" id="{76EBEACC-58F7-E54F-552E-FC8B6B2FD87E}"/>
              </a:ext>
            </a:extLst>
          </p:cNvPr>
          <p:cNvPicPr>
            <a:picLocks noChangeAspect="1"/>
          </p:cNvPicPr>
          <p:nvPr/>
        </p:nvPicPr>
        <p:blipFill>
          <a:blip r:embed="rId2"/>
          <a:stretch>
            <a:fillRect/>
          </a:stretch>
        </p:blipFill>
        <p:spPr>
          <a:xfrm>
            <a:off x="2360571" y="3651650"/>
            <a:ext cx="5039470" cy="2037698"/>
          </a:xfrm>
          <a:prstGeom prst="rect">
            <a:avLst/>
          </a:prstGeom>
        </p:spPr>
      </p:pic>
      <p:pic>
        <p:nvPicPr>
          <p:cNvPr id="8" name="Picture 7">
            <a:extLst>
              <a:ext uri="{FF2B5EF4-FFF2-40B4-BE49-F238E27FC236}">
                <a16:creationId xmlns:a16="http://schemas.microsoft.com/office/drawing/2014/main" id="{AA57D7B5-EAFC-E3EB-22C0-CDDA203CBB85}"/>
              </a:ext>
            </a:extLst>
          </p:cNvPr>
          <p:cNvPicPr>
            <a:picLocks noChangeAspect="1"/>
          </p:cNvPicPr>
          <p:nvPr/>
        </p:nvPicPr>
        <p:blipFill>
          <a:blip r:embed="rId3"/>
          <a:stretch>
            <a:fillRect/>
          </a:stretch>
        </p:blipFill>
        <p:spPr>
          <a:xfrm>
            <a:off x="8663233" y="3392866"/>
            <a:ext cx="3115911" cy="2442948"/>
          </a:xfrm>
          <a:prstGeom prst="rect">
            <a:avLst/>
          </a:prstGeom>
        </p:spPr>
      </p:pic>
    </p:spTree>
    <p:extLst>
      <p:ext uri="{BB962C8B-B14F-4D97-AF65-F5344CB8AC3E}">
        <p14:creationId xmlns:p14="http://schemas.microsoft.com/office/powerpoint/2010/main" val="202660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99BB99-DCD0-76FC-188D-EA02A0640764}"/>
              </a:ext>
            </a:extLst>
          </p:cNvPr>
          <p:cNvSpPr>
            <a:spLocks noGrp="1"/>
          </p:cNvSpPr>
          <p:nvPr>
            <p:ph sz="quarter" idx="10"/>
          </p:nvPr>
        </p:nvSpPr>
        <p:spPr/>
        <p:txBody>
          <a:bodyPr/>
          <a:lstStyle/>
          <a:p>
            <a:r>
              <a:rPr lang="en-US"/>
              <a:t>Topic of the month – Traffic Management</a:t>
            </a:r>
            <a:endParaRPr lang="en-NZ"/>
          </a:p>
        </p:txBody>
      </p:sp>
      <p:sp>
        <p:nvSpPr>
          <p:cNvPr id="3" name="TextBox 2">
            <a:extLst>
              <a:ext uri="{FF2B5EF4-FFF2-40B4-BE49-F238E27FC236}">
                <a16:creationId xmlns:a16="http://schemas.microsoft.com/office/drawing/2014/main" id="{4B681B3C-503C-0D74-630A-125DD4A5A4D1}"/>
              </a:ext>
            </a:extLst>
          </p:cNvPr>
          <p:cNvSpPr txBox="1"/>
          <p:nvPr/>
        </p:nvSpPr>
        <p:spPr>
          <a:xfrm>
            <a:off x="1097750" y="5121343"/>
            <a:ext cx="10279908" cy="375552"/>
          </a:xfrm>
          <a:prstGeom prst="rect">
            <a:avLst/>
          </a:prstGeom>
          <a:noFill/>
        </p:spPr>
        <p:txBody>
          <a:bodyPr wrap="square">
            <a:spAutoFit/>
          </a:bodyPr>
          <a:lstStyle/>
          <a:p>
            <a:pPr>
              <a:lnSpc>
                <a:spcPct val="107000"/>
              </a:lnSpc>
              <a:spcAft>
                <a:spcPts val="800"/>
              </a:spcAft>
            </a:pPr>
            <a:r>
              <a:rPr lang="en-NZ" b="1">
                <a:solidFill>
                  <a:srgbClr val="0A5075"/>
                </a:solidFill>
                <a:effectLst/>
                <a:latin typeface="Karbon Bold"/>
                <a:ea typeface="Calibri" panose="020F0502020204030204" pitchFamily="34" charset="0"/>
                <a:cs typeface="Times New Roman" panose="02020603050405020304" pitchFamily="18" charset="0"/>
              </a:rPr>
              <a:t>For more information check out </a:t>
            </a:r>
            <a:r>
              <a:rPr lang="en-US" b="1">
                <a:solidFill>
                  <a:srgbClr val="0A5075"/>
                </a:solidFill>
                <a:latin typeface="Karbon Bold"/>
                <a:cs typeface="Times New Roman" panose="02020603050405020304" pitchFamily="18" charset="0"/>
                <a:hlinkClick r:id="rId2"/>
              </a:rPr>
              <a:t>the New Zealand guide to temporary traffic management here</a:t>
            </a:r>
            <a:endParaRPr lang="en-NZ" b="1">
              <a:solidFill>
                <a:srgbClr val="0A5075"/>
              </a:solidFill>
              <a:latin typeface="Karbon Bold"/>
              <a:cs typeface="Times New Roman" panose="02020603050405020304" pitchFamily="18" charset="0"/>
            </a:endParaRPr>
          </a:p>
        </p:txBody>
      </p:sp>
      <p:sp>
        <p:nvSpPr>
          <p:cNvPr id="9" name="TextBox 8">
            <a:extLst>
              <a:ext uri="{FF2B5EF4-FFF2-40B4-BE49-F238E27FC236}">
                <a16:creationId xmlns:a16="http://schemas.microsoft.com/office/drawing/2014/main" id="{B1E3DC5A-51E0-2266-AAD1-F1E372B45AC4}"/>
              </a:ext>
            </a:extLst>
          </p:cNvPr>
          <p:cNvSpPr txBox="1"/>
          <p:nvPr/>
        </p:nvSpPr>
        <p:spPr>
          <a:xfrm>
            <a:off x="1097750" y="1594370"/>
            <a:ext cx="8987177" cy="2461058"/>
          </a:xfrm>
          <a:prstGeom prst="rect">
            <a:avLst/>
          </a:prstGeom>
          <a:noFill/>
        </p:spPr>
        <p:txBody>
          <a:bodyPr wrap="square">
            <a:spAutoFit/>
          </a:bodyPr>
          <a:lstStyle/>
          <a:p>
            <a:pPr marL="342900" indent="-342900">
              <a:lnSpc>
                <a:spcPct val="107000"/>
              </a:lnSpc>
              <a:spcAft>
                <a:spcPts val="800"/>
              </a:spcAft>
              <a:buBlip>
                <a:blip r:embed="rId3"/>
              </a:buBlip>
            </a:pPr>
            <a:r>
              <a:rPr lang="en-US" sz="2400" b="1">
                <a:solidFill>
                  <a:srgbClr val="3C6E89"/>
                </a:solidFill>
                <a:effectLst/>
                <a:latin typeface="Karbon Bold"/>
                <a:ea typeface="Calibri" panose="020F0502020204030204" pitchFamily="34" charset="0"/>
                <a:cs typeface="Times New Roman" panose="02020603050405020304" pitchFamily="18" charset="0"/>
              </a:rPr>
              <a:t>We are always restrained when working from the back of a truck</a:t>
            </a:r>
          </a:p>
          <a:p>
            <a:pPr marL="342900" indent="-342900">
              <a:lnSpc>
                <a:spcPct val="107000"/>
              </a:lnSpc>
              <a:spcAft>
                <a:spcPts val="800"/>
              </a:spcAft>
              <a:buBlip>
                <a:blip r:embed="rId3"/>
              </a:buBlip>
            </a:pPr>
            <a:r>
              <a:rPr lang="en-US" sz="2400" b="1">
                <a:solidFill>
                  <a:srgbClr val="3C6E89"/>
                </a:solidFill>
                <a:latin typeface="Karbon Bold"/>
                <a:ea typeface="Calibri" panose="020F0502020204030204" pitchFamily="34" charset="0"/>
                <a:cs typeface="Times New Roman" panose="02020603050405020304" pitchFamily="18" charset="0"/>
              </a:rPr>
              <a:t>We always have a spotter</a:t>
            </a:r>
          </a:p>
          <a:p>
            <a:pPr marL="342900" indent="-342900">
              <a:lnSpc>
                <a:spcPct val="107000"/>
              </a:lnSpc>
              <a:spcAft>
                <a:spcPts val="800"/>
              </a:spcAft>
              <a:buBlip>
                <a:blip r:embed="rId3"/>
              </a:buBlip>
            </a:pPr>
            <a:r>
              <a:rPr lang="en-US" sz="2400" b="1">
                <a:solidFill>
                  <a:srgbClr val="3C6E89"/>
                </a:solidFill>
                <a:latin typeface="Karbon Bold"/>
                <a:ea typeface="Calibri" panose="020F0502020204030204" pitchFamily="34" charset="0"/>
                <a:cs typeface="Times New Roman" panose="02020603050405020304" pitchFamily="18" charset="0"/>
              </a:rPr>
              <a:t>We always have a safety zone</a:t>
            </a:r>
          </a:p>
          <a:p>
            <a:pPr marL="342900" indent="-342900">
              <a:lnSpc>
                <a:spcPct val="107000"/>
              </a:lnSpc>
              <a:spcAft>
                <a:spcPts val="800"/>
              </a:spcAft>
              <a:buBlip>
                <a:blip r:embed="rId3"/>
              </a:buBlip>
            </a:pPr>
            <a:r>
              <a:rPr lang="en-US" sz="2400" b="1">
                <a:solidFill>
                  <a:srgbClr val="3C6E89"/>
                </a:solidFill>
                <a:latin typeface="Karbon Bold"/>
                <a:ea typeface="Calibri" panose="020F0502020204030204" pitchFamily="34" charset="0"/>
                <a:cs typeface="Times New Roman" panose="02020603050405020304" pitchFamily="18" charset="0"/>
              </a:rPr>
              <a:t>We always separate people from plant</a:t>
            </a:r>
          </a:p>
          <a:p>
            <a:pPr marL="342900" indent="-342900">
              <a:lnSpc>
                <a:spcPct val="107000"/>
              </a:lnSpc>
              <a:spcAft>
                <a:spcPts val="800"/>
              </a:spcAft>
              <a:buBlip>
                <a:blip r:embed="rId3"/>
              </a:buBlip>
            </a:pPr>
            <a:r>
              <a:rPr lang="en-US" sz="2400" b="1">
                <a:solidFill>
                  <a:srgbClr val="3C6E89"/>
                </a:solidFill>
                <a:latin typeface="Karbon Bold"/>
                <a:ea typeface="Calibri" panose="020F0502020204030204" pitchFamily="34" charset="0"/>
                <a:cs typeface="Times New Roman" panose="02020603050405020304" pitchFamily="18" charset="0"/>
              </a:rPr>
              <a:t>We always have an effective plan in place</a:t>
            </a:r>
          </a:p>
        </p:txBody>
      </p:sp>
    </p:spTree>
    <p:extLst>
      <p:ext uri="{BB962C8B-B14F-4D97-AF65-F5344CB8AC3E}">
        <p14:creationId xmlns:p14="http://schemas.microsoft.com/office/powerpoint/2010/main" val="3270083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92C1561-304C-33DC-2673-9EF4CE51B02E}"/>
              </a:ext>
            </a:extLst>
          </p:cNvPr>
          <p:cNvSpPr>
            <a:spLocks noGrp="1"/>
          </p:cNvSpPr>
          <p:nvPr>
            <p:ph sz="quarter" idx="10"/>
          </p:nvPr>
        </p:nvSpPr>
        <p:spPr/>
        <p:txBody>
          <a:bodyPr/>
          <a:lstStyle/>
          <a:p>
            <a:r>
              <a:rPr lang="en-NZ"/>
              <a:t>WorkSafe Updates</a:t>
            </a:r>
          </a:p>
        </p:txBody>
      </p:sp>
      <p:pic>
        <p:nvPicPr>
          <p:cNvPr id="12" name="Picture 12">
            <a:extLst>
              <a:ext uri="{FF2B5EF4-FFF2-40B4-BE49-F238E27FC236}">
                <a16:creationId xmlns:a16="http://schemas.microsoft.com/office/drawing/2014/main" id="{ED12BDC1-F684-8BA5-290F-1A517A485444}"/>
              </a:ext>
            </a:extLst>
          </p:cNvPr>
          <p:cNvPicPr>
            <a:picLocks noChangeAspect="1"/>
          </p:cNvPicPr>
          <p:nvPr/>
        </p:nvPicPr>
        <p:blipFill>
          <a:blip r:embed="rId2"/>
          <a:stretch>
            <a:fillRect/>
          </a:stretch>
        </p:blipFill>
        <p:spPr>
          <a:xfrm>
            <a:off x="285750" y="285750"/>
            <a:ext cx="9525" cy="142875"/>
          </a:xfrm>
          <a:prstGeom prst="rect">
            <a:avLst/>
          </a:prstGeom>
        </p:spPr>
      </p:pic>
      <p:pic>
        <p:nvPicPr>
          <p:cNvPr id="15" name="Picture 15">
            <a:extLst>
              <a:ext uri="{FF2B5EF4-FFF2-40B4-BE49-F238E27FC236}">
                <a16:creationId xmlns:a16="http://schemas.microsoft.com/office/drawing/2014/main" id="{7B7F15ED-AAA5-6FFD-917D-59EE40032073}"/>
              </a:ext>
            </a:extLst>
          </p:cNvPr>
          <p:cNvPicPr>
            <a:picLocks noChangeAspect="1"/>
          </p:cNvPicPr>
          <p:nvPr/>
        </p:nvPicPr>
        <p:blipFill>
          <a:blip r:embed="rId2"/>
          <a:stretch>
            <a:fillRect/>
          </a:stretch>
        </p:blipFill>
        <p:spPr>
          <a:xfrm>
            <a:off x="714375" y="714375"/>
            <a:ext cx="9525" cy="142875"/>
          </a:xfrm>
          <a:prstGeom prst="rect">
            <a:avLst/>
          </a:prstGeom>
        </p:spPr>
      </p:pic>
      <p:pic>
        <p:nvPicPr>
          <p:cNvPr id="5" name="Picture 4">
            <a:extLst>
              <a:ext uri="{FF2B5EF4-FFF2-40B4-BE49-F238E27FC236}">
                <a16:creationId xmlns:a16="http://schemas.microsoft.com/office/drawing/2014/main" id="{C26AFFBB-BABD-90DE-ECC9-FCA1CDFC3644}"/>
              </a:ext>
            </a:extLst>
          </p:cNvPr>
          <p:cNvPicPr>
            <a:picLocks noChangeAspect="1"/>
          </p:cNvPicPr>
          <p:nvPr/>
        </p:nvPicPr>
        <p:blipFill>
          <a:blip r:embed="rId3"/>
          <a:stretch>
            <a:fillRect/>
          </a:stretch>
        </p:blipFill>
        <p:spPr>
          <a:xfrm>
            <a:off x="7828941" y="0"/>
            <a:ext cx="4363059" cy="1047896"/>
          </a:xfrm>
          <a:prstGeom prst="rect">
            <a:avLst/>
          </a:prstGeom>
        </p:spPr>
      </p:pic>
      <p:sp>
        <p:nvSpPr>
          <p:cNvPr id="3" name="Text Placeholder 2">
            <a:extLst>
              <a:ext uri="{FF2B5EF4-FFF2-40B4-BE49-F238E27FC236}">
                <a16:creationId xmlns:a16="http://schemas.microsoft.com/office/drawing/2014/main" id="{86C2D030-231E-7331-4019-DC1E2DB2A5D6}"/>
              </a:ext>
            </a:extLst>
          </p:cNvPr>
          <p:cNvSpPr>
            <a:spLocks noGrp="1"/>
          </p:cNvSpPr>
          <p:nvPr>
            <p:ph type="body" sz="quarter" idx="11"/>
          </p:nvPr>
        </p:nvSpPr>
        <p:spPr>
          <a:xfrm>
            <a:off x="626934" y="1047896"/>
            <a:ext cx="10928007" cy="4922693"/>
          </a:xfrm>
        </p:spPr>
        <p:txBody>
          <a:bodyPr numCol="1">
            <a:normAutofit/>
          </a:bodyPr>
          <a:lstStyle/>
          <a:p>
            <a:pPr algn="l" fontAlgn="base"/>
            <a:r>
              <a:rPr lang="en-US" b="0" i="0">
                <a:solidFill>
                  <a:srgbClr val="272725"/>
                </a:solidFill>
                <a:effectLst/>
                <a:hlinkClick r:id="rId4"/>
              </a:rPr>
              <a:t>Worker nearly bu</a:t>
            </a:r>
            <a:r>
              <a:rPr lang="en-US">
                <a:solidFill>
                  <a:srgbClr val="272725"/>
                </a:solidFill>
                <a:hlinkClick r:id="rId4"/>
              </a:rPr>
              <a:t>ried alive in trench collapse</a:t>
            </a:r>
            <a:endParaRPr lang="en-US" b="0" i="0">
              <a:solidFill>
                <a:srgbClr val="272725"/>
              </a:solidFill>
              <a:effectLst/>
            </a:endParaRPr>
          </a:p>
          <a:p>
            <a:pPr marL="342900" indent="-342900" algn="l" fontAlgn="base">
              <a:buFont typeface="Arial" panose="020B0604020202020204" pitchFamily="34" charset="0"/>
              <a:buChar char="•"/>
            </a:pPr>
            <a:r>
              <a:rPr lang="en-US" sz="2000">
                <a:latin typeface="Calibri"/>
                <a:cs typeface="Arial"/>
              </a:rPr>
              <a:t>A worker was in a 3m x 2m trench when one of the sides gave way, engulfing the worker up to his head.</a:t>
            </a:r>
          </a:p>
          <a:p>
            <a:pPr marL="342900" indent="-342900" algn="l" fontAlgn="base">
              <a:buFont typeface="Arial" panose="020B0604020202020204" pitchFamily="34" charset="0"/>
              <a:buChar char="•"/>
            </a:pPr>
            <a:r>
              <a:rPr lang="en-US" sz="2000">
                <a:latin typeface="Calibri"/>
                <a:cs typeface="Arial"/>
              </a:rPr>
              <a:t>The worker suffered a collapsed lung, broken rib cage, a broken sternum and broken collar bone. He now lives with post-traumatic stress disorder from the incident.</a:t>
            </a:r>
          </a:p>
          <a:p>
            <a:pPr marL="342900" indent="-342900" algn="l" fontAlgn="base">
              <a:buFont typeface="Arial" panose="020B0604020202020204" pitchFamily="34" charset="0"/>
              <a:buChar char="•"/>
            </a:pPr>
            <a:r>
              <a:rPr lang="en-US" sz="2000">
                <a:latin typeface="Calibri"/>
                <a:cs typeface="Arial"/>
              </a:rPr>
              <a:t>The trench had been built with a flat floor and steep vertical sides, rather than shored up with shields or battered into a safe slope to keep the sides stable. There had also not been any geotechnical assessment of the site to check the soil stability before work began.</a:t>
            </a:r>
          </a:p>
          <a:p>
            <a:pPr marL="342900" indent="-342900" algn="l" fontAlgn="base">
              <a:buFont typeface="Arial" panose="020B0604020202020204" pitchFamily="34" charset="0"/>
              <a:buChar char="•"/>
            </a:pPr>
            <a:r>
              <a:rPr lang="en-US" sz="2000">
                <a:latin typeface="Calibri"/>
                <a:cs typeface="Arial"/>
              </a:rPr>
              <a:t>Anyone digging such a deep trench should be aware of the possibility of collapse and should take proper precautions. We know how to dig trenches safely – it’s not hard to take the necessary safety measures</a:t>
            </a:r>
          </a:p>
          <a:p>
            <a:pPr marL="342900" indent="-342900" algn="l" fontAlgn="base">
              <a:buFont typeface="Arial" panose="020B0604020202020204" pitchFamily="34" charset="0"/>
              <a:buChar char="•"/>
            </a:pPr>
            <a:endParaRPr lang="en-US" sz="2000">
              <a:latin typeface="Calibri"/>
              <a:cs typeface="Arial"/>
            </a:endParaRPr>
          </a:p>
          <a:p>
            <a:pPr algn="l" fontAlgn="base"/>
            <a:r>
              <a:rPr lang="en-US" sz="2000">
                <a:latin typeface="Calibri"/>
                <a:cs typeface="Arial"/>
              </a:rPr>
              <a:t>See other WorkSafe updates </a:t>
            </a:r>
            <a:r>
              <a:rPr lang="en-US" sz="2000">
                <a:latin typeface="Calibri"/>
                <a:cs typeface="Arial"/>
                <a:hlinkClick r:id="rId5"/>
              </a:rPr>
              <a:t>here </a:t>
            </a:r>
            <a:endParaRPr lang="en-US" sz="2000">
              <a:latin typeface="Calibri"/>
              <a:cs typeface="Arial"/>
            </a:endParaRPr>
          </a:p>
        </p:txBody>
      </p:sp>
    </p:spTree>
    <p:extLst>
      <p:ext uri="{BB962C8B-B14F-4D97-AF65-F5344CB8AC3E}">
        <p14:creationId xmlns:p14="http://schemas.microsoft.com/office/powerpoint/2010/main" val="1614009569"/>
      </p:ext>
    </p:extLst>
  </p:cSld>
  <p:clrMapOvr>
    <a:masterClrMapping/>
  </p:clrMapOvr>
</p:sld>
</file>

<file path=ppt/theme/theme1.xml><?xml version="1.0" encoding="utf-8"?>
<a:theme xmlns:a="http://schemas.openxmlformats.org/drawingml/2006/main" name="Wellington Water 3">
  <a:themeElements>
    <a:clrScheme name="Custom 1">
      <a:dk1>
        <a:srgbClr val="0A5075"/>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tantec Moments">
  <a:themeElements>
    <a:clrScheme name="Stantec 1">
      <a:dk1>
        <a:srgbClr val="222222"/>
      </a:dk1>
      <a:lt1>
        <a:sysClr val="window" lastClr="FFFFFF"/>
      </a:lt1>
      <a:dk2>
        <a:srgbClr val="ED7000"/>
      </a:dk2>
      <a:lt2>
        <a:srgbClr val="333333"/>
      </a:lt2>
      <a:accent1>
        <a:srgbClr val="636363"/>
      </a:accent1>
      <a:accent2>
        <a:srgbClr val="A1A1A1"/>
      </a:accent2>
      <a:accent3>
        <a:srgbClr val="D1D1D1"/>
      </a:accent3>
      <a:accent4>
        <a:srgbClr val="007DA3"/>
      </a:accent4>
      <a:accent5>
        <a:srgbClr val="E9C500"/>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Subactivity xmlns="4f9c820c-e7e2-444d-97ee-45f2b3485c1d" xsi:nil="true"/>
    <BusinessValue xmlns="4f9c820c-e7e2-444d-97ee-45f2b3485c1d" xsi:nil="true"/>
    <PRADateDisposal xmlns="4f9c820c-e7e2-444d-97ee-45f2b3485c1d" xsi:nil="true"/>
    <KeyWords xmlns="15ffb055-6eb4-45a1-bc20-bf2ac0d420da" xsi:nil="true"/>
    <SecurityClassification xmlns="15ffb055-6eb4-45a1-bc20-bf2ac0d420da" xsi:nil="true"/>
    <PRADate3 xmlns="4f9c820c-e7e2-444d-97ee-45f2b3485c1d" xsi:nil="true"/>
    <PRAText5 xmlns="4f9c820c-e7e2-444d-97ee-45f2b3485c1d" xsi:nil="true"/>
    <Level2 xmlns="c91a514c-9034-4fa3-897a-8352025b26ed">NA</Level2>
    <Activity xmlns="4f9c820c-e7e2-444d-97ee-45f2b3485c1d">Health and Safety</Activity>
    <AggregationStatus xmlns="4f9c820c-e7e2-444d-97ee-45f2b3485c1d">Normal</AggregationStatus>
    <CategoryValue xmlns="4f9c820c-e7e2-444d-97ee-45f2b3485c1d">NA</CategoryValue>
    <PRADate2 xmlns="4f9c820c-e7e2-444d-97ee-45f2b3485c1d" xsi:nil="true"/>
    <Case xmlns="4f9c820c-e7e2-444d-97ee-45f2b3485c1d">NA</Case>
    <PRAText1 xmlns="4f9c820c-e7e2-444d-97ee-45f2b3485c1d" xsi:nil="true"/>
    <PRAText4 xmlns="4f9c820c-e7e2-444d-97ee-45f2b3485c1d" xsi:nil="true"/>
    <Level3 xmlns="c91a514c-9034-4fa3-897a-8352025b26ed" xsi:nil="true"/>
    <Team xmlns="c91a514c-9034-4fa3-897a-8352025b26ed">Health and Safety Team</Team>
    <Project xmlns="4f9c820c-e7e2-444d-97ee-45f2b3485c1d">NA</Project>
    <FunctionGroup xmlns="4f9c820c-e7e2-444d-97ee-45f2b3485c1d">NA</FunctionGroup>
    <Function xmlns="4f9c820c-e7e2-444d-97ee-45f2b3485c1d">How we Work</Function>
    <TaxCatchAll xmlns="cab9f0c5-8a3f-4271-9bc9-990b74768ed0" xsi:nil="true"/>
    <RelatedPeople xmlns="4f9c820c-e7e2-444d-97ee-45f2b3485c1d">
      <UserInfo>
        <DisplayName/>
        <AccountId xsi:nil="true"/>
        <AccountType/>
      </UserInfo>
    </RelatedPeople>
    <AggregationNarrative xmlns="725c79e5-42ce-4aa0-ac78-b6418001f0d2" xsi:nil="true"/>
    <Channel xmlns="c91a514c-9034-4fa3-897a-8352025b26ed">General</Channel>
    <PRAType xmlns="4f9c820c-e7e2-444d-97ee-45f2b3485c1d">Doc</PRAType>
    <PRADate1 xmlns="4f9c820c-e7e2-444d-97ee-45f2b3485c1d" xsi:nil="true"/>
    <DocumentType xmlns="4f9c820c-e7e2-444d-97ee-45f2b3485c1d" xsi:nil="true"/>
    <PRAText3 xmlns="4f9c820c-e7e2-444d-97ee-45f2b3485c1d" xsi:nil="true"/>
    <lcf76f155ced4ddcb4097134ff3c332f xmlns="ddde2884-b7dc-42a3-8ad8-e8b8b55baca5" xsi:nil="true"/>
    <Year xmlns="c91a514c-9034-4fa3-897a-8352025b26ed">NA</Year>
    <Narrative xmlns="4f9c820c-e7e2-444d-97ee-45f2b3485c1d" xsi:nil="true"/>
    <CategoryName xmlns="4f9c820c-e7e2-444d-97ee-45f2b3485c1d">Health and Safety Monthly Update</CategoryName>
    <PRADateTrigger xmlns="4f9c820c-e7e2-444d-97ee-45f2b3485c1d" xsi:nil="true"/>
    <PRAText2 xmlns="4f9c820c-e7e2-444d-97ee-45f2b3485c1d" xsi:nil="true"/>
    <HarmonieUIHidden xmlns="15ffb055-6eb4-45a1-bc20-bf2ac0d420da" xsi:nil="true"/>
  </documentManagement>
</p:properties>
</file>

<file path=customXml/item2.xml><?xml version="1.0" encoding="utf-8"?>
<LongProperties xmlns="http://schemas.microsoft.com/office/2006/metadata/longProperties"/>
</file>

<file path=customXml/item3.xml><?xml version="1.0" encoding="utf-8"?>
<ct:contentTypeSchema xmlns:ct="http://schemas.microsoft.com/office/2006/metadata/contentType" xmlns:ma="http://schemas.microsoft.com/office/2006/metadata/properties/metaAttributes" ct:_="" ma:_="" ma:contentTypeName="PowerPoint" ma:contentTypeID="0x010100106ADA00D68A0B4D90B277FD62A9A40100E8E7E2323E4A9743B6BF000E4275960E" ma:contentTypeVersion="38" ma:contentTypeDescription="Create a new document." ma:contentTypeScope="" ma:versionID="ee640af47143b71705a4bb6d085908aa">
  <xsd:schema xmlns:xsd="http://www.w3.org/2001/XMLSchema" xmlns:xs="http://www.w3.org/2001/XMLSchema" xmlns:p="http://schemas.microsoft.com/office/2006/metadata/properties" xmlns:ns2="4f9c820c-e7e2-444d-97ee-45f2b3485c1d" xmlns:ns3="15ffb055-6eb4-45a1-bc20-bf2ac0d420da" xmlns:ns4="725c79e5-42ce-4aa0-ac78-b6418001f0d2" xmlns:ns5="c91a514c-9034-4fa3-897a-8352025b26ed" xmlns:ns6="cab9f0c5-8a3f-4271-9bc9-990b74768ed0" xmlns:ns7="ddde2884-b7dc-42a3-8ad8-e8b8b55baca5" targetNamespace="http://schemas.microsoft.com/office/2006/metadata/properties" ma:root="true" ma:fieldsID="7ff44e883e8dabe5224d5efa2a188207" ns2:_="" ns3:_="" ns4:_="" ns5:_="" ns6:_="" ns7:_="">
    <xsd:import namespace="4f9c820c-e7e2-444d-97ee-45f2b3485c1d"/>
    <xsd:import namespace="15ffb055-6eb4-45a1-bc20-bf2ac0d420da"/>
    <xsd:import namespace="725c79e5-42ce-4aa0-ac78-b6418001f0d2"/>
    <xsd:import namespace="c91a514c-9034-4fa3-897a-8352025b26ed"/>
    <xsd:import namespace="cab9f0c5-8a3f-4271-9bc9-990b74768ed0"/>
    <xsd:import namespace="ddde2884-b7dc-42a3-8ad8-e8b8b55baca5"/>
    <xsd:element name="properties">
      <xsd:complexType>
        <xsd:sequence>
          <xsd:element name="documentManagement">
            <xsd:complexType>
              <xsd:all>
                <xsd:element ref="ns2:DocumentType" minOccurs="0"/>
                <xsd:element ref="ns3:KeyWords" minOccurs="0"/>
                <xsd:element ref="ns2:Narrative" minOccurs="0"/>
                <xsd:element ref="ns3:SecurityClassification" minOccurs="0"/>
                <xsd:element ref="ns2:Subactivity" minOccurs="0"/>
                <xsd:element ref="ns2:Case" minOccurs="0"/>
                <xsd:element ref="ns2:RelatedPeople" minOccurs="0"/>
                <xsd:element ref="ns2:CategoryName" minOccurs="0"/>
                <xsd:element ref="ns2:CategoryValue" minOccurs="0"/>
                <xsd:element ref="ns2:BusinessValue" minOccurs="0"/>
                <xsd:element ref="ns2:FunctionGroup" minOccurs="0"/>
                <xsd:element ref="ns2:Function" minOccurs="0"/>
                <xsd:element ref="ns2:PRAType" minOccurs="0"/>
                <xsd:element ref="ns2:PRADate1" minOccurs="0"/>
                <xsd:element ref="ns2:PRADate2" minOccurs="0"/>
                <xsd:element ref="ns2:PRADate3" minOccurs="0"/>
                <xsd:element ref="ns2:PRADateDisposal" minOccurs="0"/>
                <xsd:element ref="ns2:PRADateTrigger" minOccurs="0"/>
                <xsd:element ref="ns2:PRAText1" minOccurs="0"/>
                <xsd:element ref="ns2:PRAText2" minOccurs="0"/>
                <xsd:element ref="ns2:PRAText3" minOccurs="0"/>
                <xsd:element ref="ns2:PRAText4" minOccurs="0"/>
                <xsd:element ref="ns2:PRAText5" minOccurs="0"/>
                <xsd:element ref="ns2:AggregationStatus" minOccurs="0"/>
                <xsd:element ref="ns2:Project" minOccurs="0"/>
                <xsd:element ref="ns2:Activity" minOccurs="0"/>
                <xsd:element ref="ns4:AggregationNarrative" minOccurs="0"/>
                <xsd:element ref="ns5:Channel" minOccurs="0"/>
                <xsd:element ref="ns5:Team" minOccurs="0"/>
                <xsd:element ref="ns5:Level2" minOccurs="0"/>
                <xsd:element ref="ns5:Level3" minOccurs="0"/>
                <xsd:element ref="ns5:Year" minOccurs="0"/>
                <xsd:element ref="ns3:HarmonieUIHidden" minOccurs="0"/>
                <xsd:element ref="ns6:TaxCatchAll" minOccurs="0"/>
                <xsd:element ref="ns7: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9c820c-e7e2-444d-97ee-45f2b3485c1d" elementFormDefault="qualified">
    <xsd:import namespace="http://schemas.microsoft.com/office/2006/documentManagement/types"/>
    <xsd:import namespace="http://schemas.microsoft.com/office/infopath/2007/PartnerControls"/>
    <xsd:element name="DocumentType" ma:index="8" nillable="true" ma:displayName="Document Type" ma:format="Dropdown" ma:hidden="true" ma:internalName="DocumentType" ma:readOnly="false">
      <xsd:simpleType>
        <xsd:union memberTypes="dms:Text">
          <xsd:simpleType>
            <xsd:restriction base="dms:Choice">
              <xsd:enumeration value="APPLICATION, certificate, consent related"/>
              <xsd:enumeration value="CONTRACT, Variation, Agreement"/>
              <xsd:enumeration value="CORRESPONDENCE"/>
              <xsd:enumeration value="DRAWING, Plan, Map"/>
              <xsd:enumeration value="EMPLOYMENT related"/>
              <xsd:enumeration value="FINANCIAL related"/>
              <xsd:enumeration value="KNOWLEDGE article"/>
              <xsd:enumeration value="MEETING related"/>
              <xsd:enumeration value="MEMO, Filenote, Email"/>
              <xsd:enumeration value="MODEL, Calculation, Working"/>
              <xsd:enumeration value="PHOTO, Image or Multi-media"/>
              <xsd:enumeration value="PRESENTATION"/>
              <xsd:enumeration value="PUBLICATION material"/>
              <xsd:enumeration value="PURCHASING related"/>
              <xsd:enumeration value="REPORT, or planning related"/>
              <xsd:enumeration value="RULES, Policy, Bylaw, procedure"/>
              <xsd:enumeration value="SERVICE REQUEST related"/>
              <xsd:enumeration value="SPECIFICATION or standard"/>
              <xsd:enumeration value="SUPPLIER PRODUCT Info"/>
              <xsd:enumeration value="TEMPLATE, Checklist or Form"/>
            </xsd:restriction>
          </xsd:simpleType>
        </xsd:union>
      </xsd:simpleType>
    </xsd:element>
    <xsd:element name="Narrative" ma:index="10" nillable="true" ma:displayName="Narrative" ma:hidden="true" ma:internalName="Narrative" ma:readOnly="false">
      <xsd:simpleType>
        <xsd:restriction base="dms:Note"/>
      </xsd:simpleType>
    </xsd:element>
    <xsd:element name="Subactivity" ma:index="12" nillable="true" ma:displayName="Subactivity" ma:default="" ma:hidden="true" ma:internalName="Subactivity" ma:readOnly="false">
      <xsd:simpleType>
        <xsd:restriction base="dms:Text">
          <xsd:maxLength value="255"/>
        </xsd:restriction>
      </xsd:simpleType>
    </xsd:element>
    <xsd:element name="Case" ma:index="13" nillable="true" ma:displayName="Case" ma:default="NA" ma:hidden="true" ma:internalName="Case" ma:readOnly="false">
      <xsd:simpleType>
        <xsd:restriction base="dms:Text">
          <xsd:maxLength value="255"/>
        </xsd:restriction>
      </xsd:simpleType>
    </xsd:element>
    <xsd:element name="RelatedPeople" ma:index="14" nillable="true" ma:displayName="Related People" ma:hidden="true" ma:list="UserInfo" ma:SharePointGroup="0" ma:internalName="RelatedPeople"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ategoryName" ma:index="15" nillable="true" ma:displayName="Category 1" ma:default="NA" ma:hidden="true" ma:internalName="CategoryName" ma:readOnly="false">
      <xsd:simpleType>
        <xsd:restriction base="dms:Text">
          <xsd:maxLength value="255"/>
        </xsd:restriction>
      </xsd:simpleType>
    </xsd:element>
    <xsd:element name="CategoryValue" ma:index="16" nillable="true" ma:displayName="Category 2" ma:default="NA" ma:hidden="true" ma:internalName="CategoryValue" ma:readOnly="false">
      <xsd:simpleType>
        <xsd:restriction base="dms:Text">
          <xsd:maxLength value="255"/>
        </xsd:restriction>
      </xsd:simpleType>
    </xsd:element>
    <xsd:element name="BusinessValue" ma:index="17" nillable="true" ma:displayName="Business Value" ma:hidden="true" ma:internalName="BusinessValue" ma:readOnly="false">
      <xsd:simpleType>
        <xsd:restriction base="dms:Text">
          <xsd:maxLength value="255"/>
        </xsd:restriction>
      </xsd:simpleType>
    </xsd:element>
    <xsd:element name="FunctionGroup" ma:index="18" nillable="true" ma:displayName="Function Group" ma:default="NA" ma:hidden="true" ma:internalName="FunctionGroup" ma:readOnly="false">
      <xsd:simpleType>
        <xsd:restriction base="dms:Text">
          <xsd:maxLength value="255"/>
        </xsd:restriction>
      </xsd:simpleType>
    </xsd:element>
    <xsd:element name="Function" ma:index="19" nillable="true" ma:displayName="Function" ma:default="How we Work" ma:hidden="true" ma:internalName="Function" ma:readOnly="false">
      <xsd:simpleType>
        <xsd:restriction base="dms:Text">
          <xsd:maxLength value="255"/>
        </xsd:restriction>
      </xsd:simpleType>
    </xsd:element>
    <xsd:element name="PRAType" ma:index="20" nillable="true" ma:displayName="PRA Type" ma:default="Doc" ma:hidden="true" ma:indexed="true" ma:internalName="PRAType" ma:readOnly="false">
      <xsd:simpleType>
        <xsd:restriction base="dms:Text">
          <xsd:maxLength value="255"/>
        </xsd:restriction>
      </xsd:simpleType>
    </xsd:element>
    <xsd:element name="PRADate1" ma:index="21" nillable="true" ma:displayName="PRA Date 1" ma:format="DateOnly" ma:hidden="true" ma:internalName="PRADate1" ma:readOnly="false">
      <xsd:simpleType>
        <xsd:restriction base="dms:DateTime"/>
      </xsd:simpleType>
    </xsd:element>
    <xsd:element name="PRADate2" ma:index="22" nillable="true" ma:displayName="PRA Date 2" ma:format="DateOnly" ma:hidden="true" ma:internalName="PRADate2" ma:readOnly="false">
      <xsd:simpleType>
        <xsd:restriction base="dms:DateTime"/>
      </xsd:simpleType>
    </xsd:element>
    <xsd:element name="PRADate3" ma:index="23" nillable="true" ma:displayName="PRA Date 3" ma:format="DateOnly" ma:hidden="true" ma:internalName="PRADate3" ma:readOnly="false">
      <xsd:simpleType>
        <xsd:restriction base="dms:DateTime"/>
      </xsd:simpleType>
    </xsd:element>
    <xsd:element name="PRADateDisposal" ma:index="24" nillable="true" ma:displayName="PRA Date Disposal" ma:format="DateOnly" ma:hidden="true" ma:internalName="PRADateDisposal" ma:readOnly="false">
      <xsd:simpleType>
        <xsd:restriction base="dms:DateTime"/>
      </xsd:simpleType>
    </xsd:element>
    <xsd:element name="PRADateTrigger" ma:index="25" nillable="true" ma:displayName="PRA Date Trigger" ma:format="DateOnly" ma:hidden="true" ma:internalName="PRADateTrigger" ma:readOnly="false">
      <xsd:simpleType>
        <xsd:restriction base="dms:DateTime"/>
      </xsd:simpleType>
    </xsd:element>
    <xsd:element name="PRAText1" ma:index="26" nillable="true" ma:displayName="PRA Text 1" ma:hidden="true" ma:internalName="PRAText1" ma:readOnly="false">
      <xsd:simpleType>
        <xsd:restriction base="dms:Text">
          <xsd:maxLength value="255"/>
        </xsd:restriction>
      </xsd:simpleType>
    </xsd:element>
    <xsd:element name="PRAText2" ma:index="27" nillable="true" ma:displayName="PRA Text 2" ma:hidden="true" ma:internalName="PRAText2" ma:readOnly="false">
      <xsd:simpleType>
        <xsd:restriction base="dms:Text">
          <xsd:maxLength value="255"/>
        </xsd:restriction>
      </xsd:simpleType>
    </xsd:element>
    <xsd:element name="PRAText3" ma:index="28" nillable="true" ma:displayName="PRA Text 3" ma:hidden="true" ma:internalName="PRAText3" ma:readOnly="false">
      <xsd:simpleType>
        <xsd:restriction base="dms:Text">
          <xsd:maxLength value="255"/>
        </xsd:restriction>
      </xsd:simpleType>
    </xsd:element>
    <xsd:element name="PRAText4" ma:index="29" nillable="true" ma:displayName="PRA Text 4" ma:hidden="true" ma:internalName="PRAText4" ma:readOnly="false">
      <xsd:simpleType>
        <xsd:restriction base="dms:Text">
          <xsd:maxLength value="255"/>
        </xsd:restriction>
      </xsd:simpleType>
    </xsd:element>
    <xsd:element name="PRAText5" ma:index="30" nillable="true" ma:displayName="PRA Text 5" ma:hidden="true" ma:internalName="PRAText5" ma:readOnly="false">
      <xsd:simpleType>
        <xsd:restriction base="dms:Text">
          <xsd:maxLength value="255"/>
        </xsd:restriction>
      </xsd:simpleType>
    </xsd:element>
    <xsd:element name="AggregationStatus" ma:index="31" nillable="true" ma:displayName="Aggregation Status" ma:default="Normal" ma:format="Dropdown" ma:hidden="true" ma:internalName="AggregationStatus" ma:readOnly="false">
      <xsd:simpleType>
        <xsd:restriction base="dms:Choice">
          <xsd:enumeration value="Delete Soon"/>
          <xsd:enumeration value="Transfer Soon"/>
          <xsd:enumeration value="Appraise Soon"/>
          <xsd:enumeration value="Delete"/>
          <xsd:enumeration value="Transfer"/>
          <xsd:enumeration value="Appraise"/>
          <xsd:enumeration value="Hold"/>
          <xsd:enumeration value="Normal"/>
        </xsd:restriction>
      </xsd:simpleType>
    </xsd:element>
    <xsd:element name="Project" ma:index="32" nillable="true" ma:displayName="Project" ma:default="NA" ma:hidden="true" ma:internalName="Project" ma:readOnly="false">
      <xsd:simpleType>
        <xsd:restriction base="dms:Text">
          <xsd:maxLength value="255"/>
        </xsd:restriction>
      </xsd:simpleType>
    </xsd:element>
    <xsd:element name="Activity" ma:index="33" nillable="true" ma:displayName="Activity" ma:default="Health and Safety" ma:hidden="true" ma:internalName="Activity"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5ffb055-6eb4-45a1-bc20-bf2ac0d420da" elementFormDefault="qualified">
    <xsd:import namespace="http://schemas.microsoft.com/office/2006/documentManagement/types"/>
    <xsd:import namespace="http://schemas.microsoft.com/office/infopath/2007/PartnerControls"/>
    <xsd:element name="KeyWords" ma:index="9" nillable="true" ma:displayName="Key Words" ma:hidden="true" ma:internalName="KeyWords" ma:readOnly="false">
      <xsd:simpleType>
        <xsd:restriction base="dms:Note"/>
      </xsd:simpleType>
    </xsd:element>
    <xsd:element name="SecurityClassification" ma:index="11" nillable="true" ma:displayName="Security Classification" ma:format="Dropdown" ma:hidden="true" ma:internalName="SecurityClassification" ma:readOnly="false">
      <xsd:simpleType>
        <xsd:restriction base="dms:Choice">
          <xsd:enumeration value="Confidential"/>
          <xsd:enumeration value="Restricted"/>
          <xsd:enumeration value="Unrestricted"/>
        </xsd:restriction>
      </xsd:simpleType>
    </xsd:element>
    <xsd:element name="HarmonieUIHidden" ma:index="40" nillable="true" ma:displayName="HarmonieUIHidden" ma:hidden="true" ma:internalName="HarmonieUIHidden"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25c79e5-42ce-4aa0-ac78-b6418001f0d2" elementFormDefault="qualified">
    <xsd:import namespace="http://schemas.microsoft.com/office/2006/documentManagement/types"/>
    <xsd:import namespace="http://schemas.microsoft.com/office/infopath/2007/PartnerControls"/>
    <xsd:element name="AggregationNarrative" ma:index="34" nillable="true" ma:displayName="Aggregation Narrative" ma:hidden="true" ma:internalName="AggregationNarrative"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91a514c-9034-4fa3-897a-8352025b26ed" elementFormDefault="qualified">
    <xsd:import namespace="http://schemas.microsoft.com/office/2006/documentManagement/types"/>
    <xsd:import namespace="http://schemas.microsoft.com/office/infopath/2007/PartnerControls"/>
    <xsd:element name="Channel" ma:index="35" nillable="true" ma:displayName="Channel" ma:default="NA" ma:hidden="true" ma:internalName="Channel" ma:readOnly="false">
      <xsd:simpleType>
        <xsd:restriction base="dms:Text">
          <xsd:maxLength value="255"/>
        </xsd:restriction>
      </xsd:simpleType>
    </xsd:element>
    <xsd:element name="Team" ma:index="36" nillable="true" ma:displayName="Team" ma:default="Health and Safety Team" ma:hidden="true" ma:internalName="Team" ma:readOnly="false">
      <xsd:simpleType>
        <xsd:restriction base="dms:Text">
          <xsd:maxLength value="255"/>
        </xsd:restriction>
      </xsd:simpleType>
    </xsd:element>
    <xsd:element name="Level2" ma:index="37" nillable="true" ma:displayName="Level2" ma:default="NA" ma:hidden="true" ma:internalName="Level2" ma:readOnly="false">
      <xsd:simpleType>
        <xsd:restriction base="dms:Text">
          <xsd:maxLength value="255"/>
        </xsd:restriction>
      </xsd:simpleType>
    </xsd:element>
    <xsd:element name="Level3" ma:index="38" nillable="true" ma:displayName="Level3" ma:hidden="true" ma:internalName="Level3" ma:readOnly="false">
      <xsd:simpleType>
        <xsd:restriction base="dms:Text">
          <xsd:maxLength value="255"/>
        </xsd:restriction>
      </xsd:simpleType>
    </xsd:element>
    <xsd:element name="Year" ma:index="39" nillable="true" ma:displayName="Year" ma:default="NA" ma:hidden="true" ma:internalName="Year"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ab9f0c5-8a3f-4271-9bc9-990b74768ed0" elementFormDefault="qualified">
    <xsd:import namespace="http://schemas.microsoft.com/office/2006/documentManagement/types"/>
    <xsd:import namespace="http://schemas.microsoft.com/office/infopath/2007/PartnerControls"/>
    <xsd:element name="TaxCatchAll" ma:index="41" nillable="true" ma:displayName="Taxonomy Catch All Column" ma:hidden="true" ma:list="{0c23be9c-6560-424b-a471-297b6f8b331d}" ma:internalName="TaxCatchAll" ma:showField="CatchAllData" ma:web="cab9f0c5-8a3f-4271-9bc9-990b74768ed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dde2884-b7dc-42a3-8ad8-e8b8b55baca5" elementFormDefault="qualified">
    <xsd:import namespace="http://schemas.microsoft.com/office/2006/documentManagement/types"/>
    <xsd:import namespace="http://schemas.microsoft.com/office/infopath/2007/PartnerControls"/>
    <xsd:element name="lcf76f155ced4ddcb4097134ff3c332f" ma:index="42" nillable="true" ma:displayName="Image Tags_0" ma:hidden="true" ma:internalName="lcf76f155ced4ddcb4097134ff3c332f">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FE6954B-2355-4A79-9CF5-99D03C7DF229}">
  <ds:schemaRefs>
    <ds:schemaRef ds:uri="15ffb055-6eb4-45a1-bc20-bf2ac0d420da"/>
    <ds:schemaRef ds:uri="4f9c820c-e7e2-444d-97ee-45f2b3485c1d"/>
    <ds:schemaRef ds:uri="725c79e5-42ce-4aa0-ac78-b6418001f0d2"/>
    <ds:schemaRef ds:uri="c91a514c-9034-4fa3-897a-8352025b26ed"/>
    <ds:schemaRef ds:uri="cab9f0c5-8a3f-4271-9bc9-990b74768ed0"/>
    <ds:schemaRef ds:uri="ddde2884-b7dc-42a3-8ad8-e8b8b55baca5"/>
    <ds:schemaRef ds:uri="http://schemas.microsoft.com/office/2006/metadata/properties"/>
    <ds:schemaRef ds:uri="http://schemas.microsoft.com/office/infopath/2007/PartnerControls"/>
    <ds:schemaRef ds:uri="http://www.w3.org/2000/xmlns/"/>
    <ds:schemaRef ds:uri="http://www.w3.org/2001/XMLSchema-instance"/>
  </ds:schemaRefs>
</ds:datastoreItem>
</file>

<file path=customXml/itemProps2.xml><?xml version="1.0" encoding="utf-8"?>
<ds:datastoreItem xmlns:ds="http://schemas.openxmlformats.org/officeDocument/2006/customXml" ds:itemID="{57989706-372E-4F71-B2D7-923C72DEA403}">
  <ds:schemaRefs>
    <ds:schemaRef ds:uri="http://schemas.microsoft.com/office/2006/metadata/longProperties"/>
  </ds:schemaRefs>
</ds:datastoreItem>
</file>

<file path=customXml/itemProps3.xml><?xml version="1.0" encoding="utf-8"?>
<ds:datastoreItem xmlns:ds="http://schemas.openxmlformats.org/officeDocument/2006/customXml" ds:itemID="{2C47A7BB-9B1B-4F07-BD1C-5E942992BA70}"/>
</file>

<file path=customXml/itemProps4.xml><?xml version="1.0" encoding="utf-8"?>
<ds:datastoreItem xmlns:ds="http://schemas.openxmlformats.org/officeDocument/2006/customXml" ds:itemID="{E95FB89A-2A72-4A79-9DA1-4437EBD28F2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31</TotalTime>
  <Words>701</Words>
  <Application>Microsoft Office PowerPoint</Application>
  <PresentationFormat>Widescreen</PresentationFormat>
  <Paragraphs>63</Paragraphs>
  <Slides>10</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Arial</vt:lpstr>
      <vt:lpstr>Calibri</vt:lpstr>
      <vt:lpstr>Century Gothic</vt:lpstr>
      <vt:lpstr>Karbon Bold</vt:lpstr>
      <vt:lpstr>Wellington Water 3</vt:lpstr>
      <vt:lpstr>Stantec Moments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Design with Nic Limited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 Porteous</dc:creator>
  <cp:lastModifiedBy>Chris Anderson</cp:lastModifiedBy>
  <cp:revision>2</cp:revision>
  <cp:lastPrinted>2019-08-14T22:34:57Z</cp:lastPrinted>
  <dcterms:created xsi:type="dcterms:W3CDTF">2015-03-22T22:23:18Z</dcterms:created>
  <dcterms:modified xsi:type="dcterms:W3CDTF">2024-02-12T19:38:16Z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RecordID">
    <vt:lpwstr>346326</vt:lpwstr>
  </property>
  <property fmtid="{D5CDD505-2E9C-101B-9397-08002B2CF9AE}" pid="3" name="_dlc_DocId">
    <vt:lpwstr>ACT82-486127453-52</vt:lpwstr>
  </property>
  <property fmtid="{D5CDD505-2E9C-101B-9397-08002B2CF9AE}" pid="4" name="_dlc_DocIdItemGuid">
    <vt:lpwstr>1f0e613c-7b2f-475c-b638-56ee2ce842d3</vt:lpwstr>
  </property>
  <property fmtid="{D5CDD505-2E9C-101B-9397-08002B2CF9AE}" pid="5" name="_dlc_DocIdUrl">
    <vt:lpwstr>https://woogle.wellingtonwater.co.nz/site/pbac/_layouts/15/DocIdRedir.aspx?ID=ACT82-486127453-52, ACT82-486127453-52</vt:lpwstr>
  </property>
  <property fmtid="{D5CDD505-2E9C-101B-9397-08002B2CF9AE}" pid="6" name="_ModerationStatus">
    <vt:lpwstr>0</vt:lpwstr>
  </property>
  <property fmtid="{D5CDD505-2E9C-101B-9397-08002B2CF9AE}" pid="7" name="ContentTypeId">
    <vt:lpwstr>0x010100106ADA00D68A0B4D90B277FD62A9A40100E8E7E2323E4A9743B6BF000E4275960E</vt:lpwstr>
  </property>
  <property fmtid="{D5CDD505-2E9C-101B-9397-08002B2CF9AE}" pid="8" name="MediaServiceImageTags">
    <vt:lpwstr/>
  </property>
  <property fmtid="{D5CDD505-2E9C-101B-9397-08002B2CF9AE}" pid="9" name="SharedWithUsers">
    <vt:lpwstr>16;#Robert Mackie;#276;#Rachelle Frickleton;#141;#Rachel Goodfellow;#186;#Alisha Paul;#25;#Chris Anderson;#27;#Luke Taylor;#182;#Jono Lowe;#299;#Joanna Isaac;#78;#Nick Oldham</vt:lpwstr>
  </property>
</Properties>
</file>