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 id="2147484037" r:id="rId6"/>
  </p:sldMasterIdLst>
  <p:notesMasterIdLst>
    <p:notesMasterId r:id="rId25"/>
  </p:notesMasterIdLst>
  <p:handoutMasterIdLst>
    <p:handoutMasterId r:id="rId26"/>
  </p:handoutMasterIdLst>
  <p:sldIdLst>
    <p:sldId id="287" r:id="rId7"/>
    <p:sldId id="289" r:id="rId8"/>
    <p:sldId id="432" r:id="rId9"/>
    <p:sldId id="447" r:id="rId10"/>
    <p:sldId id="438" r:id="rId11"/>
    <p:sldId id="294" r:id="rId12"/>
    <p:sldId id="440" r:id="rId13"/>
    <p:sldId id="316" r:id="rId14"/>
    <p:sldId id="328" r:id="rId15"/>
    <p:sldId id="308" r:id="rId16"/>
    <p:sldId id="305" r:id="rId17"/>
    <p:sldId id="445" r:id="rId18"/>
    <p:sldId id="444" r:id="rId19"/>
    <p:sldId id="337" r:id="rId20"/>
    <p:sldId id="307" r:id="rId21"/>
    <p:sldId id="429" r:id="rId22"/>
    <p:sldId id="450" r:id="rId23"/>
    <p:sldId id="448" r:id="rId24"/>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6" userDrawn="1">
          <p15:clr>
            <a:srgbClr val="A4A3A4"/>
          </p15:clr>
        </p15:guide>
        <p15:guide id="2" pos="5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180E0F-90BF-F2FA-5E4E-C7EEAC30ACED}" name="Chris Anderson" initials="CA" userId="S::Chris.Anderson@wellingtonwater.co.nz::623e433d-91ef-4503-9d0a-9d6880e1bd09" providerId="AD"/>
  <p188:author id="{8DE4AD39-E463-C00D-0D6F-47123DA731F4}" name="Alisha Paul" initials="AP" userId="S::alisha.paul@wellingtonwater.co.nz::7b0f6a23-eb07-48fb-85fe-4477e49b03b3" providerId="AD"/>
  <p188:author id="{26C8A3A6-4CCD-5889-997A-3D54AE123282}" name="Rachelle Frickleton" initials="RF" userId="S::rachelle.frickleton@wellingtonwater.co.nz::33d035b6-636f-432c-bcfe-57f5f12ede4d" providerId="AD"/>
  <p188:author id="{2AB260AB-5CA7-7E5F-F02E-AF7036B56F1D}" name="Sophie Jones" initials="SJ" userId="S::Sophie.Jones@wellingtonwater.co.nz::c50bea07-6f49-4579-bcaa-6a76861b199a" providerId="AD"/>
  <p188:author id="{AE8BA6D6-83FA-4A43-3F14-D7555C9868C4}" name="Chris Anderson" initials="CA" userId="S::chris.anderson@wellingtonwater.co.nz::623e433d-91ef-4503-9d0a-9d6880e1b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B9"/>
    <a:srgbClr val="0A5075"/>
    <a:srgbClr val="F01730"/>
    <a:srgbClr val="030609"/>
    <a:srgbClr val="FFFFFF"/>
    <a:srgbClr val="00B5E2"/>
    <a:srgbClr val="1FD1E9"/>
    <a:srgbClr val="15A3DC"/>
    <a:srgbClr val="E92B3D"/>
    <a:srgbClr val="F8B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576" y="126"/>
      </p:cViewPr>
      <p:guideLst>
        <p:guide orient="horz" pos="346"/>
        <p:guide pos="50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nderson" userId="623e433d-91ef-4503-9d0a-9d6880e1bd09" providerId="ADAL" clId="{211AEC7E-FAD6-4695-8B6C-81F7EE383BCF}"/>
    <pc:docChg chg="delSld modSld">
      <pc:chgData name="Chris Anderson" userId="623e433d-91ef-4503-9d0a-9d6880e1bd09" providerId="ADAL" clId="{211AEC7E-FAD6-4695-8B6C-81F7EE383BCF}" dt="2023-09-07T02:22:24.428" v="1" actId="6549"/>
      <pc:docMkLst>
        <pc:docMk/>
      </pc:docMkLst>
      <pc:sldChg chg="modSp mod">
        <pc:chgData name="Chris Anderson" userId="623e433d-91ef-4503-9d0a-9d6880e1bd09" providerId="ADAL" clId="{211AEC7E-FAD6-4695-8B6C-81F7EE383BCF}" dt="2023-09-07T02:22:24.428" v="1" actId="6549"/>
        <pc:sldMkLst>
          <pc:docMk/>
          <pc:sldMk cId="652918692" sldId="429"/>
        </pc:sldMkLst>
        <pc:spChg chg="mod">
          <ac:chgData name="Chris Anderson" userId="623e433d-91ef-4503-9d0a-9d6880e1bd09" providerId="ADAL" clId="{211AEC7E-FAD6-4695-8B6C-81F7EE383BCF}" dt="2023-09-07T02:22:24.428" v="1" actId="6549"/>
          <ac:spMkLst>
            <pc:docMk/>
            <pc:sldMk cId="652918692" sldId="429"/>
            <ac:spMk id="3" creationId="{5C7CBB6D-1759-427B-A9B7-6AC2943ECE9B}"/>
          </ac:spMkLst>
        </pc:spChg>
      </pc:sldChg>
      <pc:sldChg chg="del">
        <pc:chgData name="Chris Anderson" userId="623e433d-91ef-4503-9d0a-9d6880e1bd09" providerId="ADAL" clId="{211AEC7E-FAD6-4695-8B6C-81F7EE383BCF}" dt="2023-09-07T02:22:18.388" v="0" actId="47"/>
        <pc:sldMkLst>
          <pc:docMk/>
          <pc:sldMk cId="4030996340" sldId="437"/>
        </pc:sldMkLst>
      </pc:sldChg>
      <pc:sldChg chg="del">
        <pc:chgData name="Chris Anderson" userId="623e433d-91ef-4503-9d0a-9d6880e1bd09" providerId="ADAL" clId="{211AEC7E-FAD6-4695-8B6C-81F7EE383BCF}" dt="2023-09-07T02:22:18.388" v="0" actId="47"/>
        <pc:sldMkLst>
          <pc:docMk/>
          <pc:sldMk cId="3414629652" sldId="44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Top Critical Risk Reports - August</a:t>
            </a:r>
            <a:r>
              <a:rPr lang="en-NZ" baseline="0"/>
              <a:t> 2023</a:t>
            </a:r>
            <a:endParaRPr lang="en-N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4BC"/>
              </a:solidFill>
              <a:ln>
                <a:noFill/>
              </a:ln>
              <a:effectLst/>
            </c:spPr>
            <c:extLst>
              <c:ext xmlns:c16="http://schemas.microsoft.com/office/drawing/2014/chart" uri="{C3380CC4-5D6E-409C-BE32-E72D297353CC}">
                <c16:uniqueId val="{00000001-B80C-4400-B4FC-47D9D014E7DB}"/>
              </c:ext>
            </c:extLst>
          </c:dPt>
          <c:dPt>
            <c:idx val="1"/>
            <c:invertIfNegative val="0"/>
            <c:bubble3D val="0"/>
            <c:spPr>
              <a:solidFill>
                <a:srgbClr val="00B4BC"/>
              </a:solidFill>
              <a:ln>
                <a:noFill/>
              </a:ln>
              <a:effectLst/>
            </c:spPr>
            <c:extLst>
              <c:ext xmlns:c16="http://schemas.microsoft.com/office/drawing/2014/chart" uri="{C3380CC4-5D6E-409C-BE32-E72D297353CC}">
                <c16:uniqueId val="{00000003-B80C-4400-B4FC-47D9D014E7DB}"/>
              </c:ext>
            </c:extLst>
          </c:dPt>
          <c:dPt>
            <c:idx val="2"/>
            <c:invertIfNegative val="0"/>
            <c:bubble3D val="0"/>
            <c:spPr>
              <a:solidFill>
                <a:srgbClr val="00B4BC"/>
              </a:solidFill>
              <a:ln>
                <a:noFill/>
              </a:ln>
              <a:effectLst/>
            </c:spPr>
            <c:extLst>
              <c:ext xmlns:c16="http://schemas.microsoft.com/office/drawing/2014/chart" uri="{C3380CC4-5D6E-409C-BE32-E72D297353CC}">
                <c16:uniqueId val="{00000005-B80C-4400-B4FC-47D9D014E7DB}"/>
              </c:ext>
            </c:extLst>
          </c:dPt>
          <c:dPt>
            <c:idx val="3"/>
            <c:invertIfNegative val="0"/>
            <c:bubble3D val="0"/>
            <c:spPr>
              <a:solidFill>
                <a:srgbClr val="00B4BC"/>
              </a:solidFill>
              <a:ln>
                <a:noFill/>
              </a:ln>
              <a:effectLst/>
            </c:spPr>
            <c:extLst>
              <c:ext xmlns:c16="http://schemas.microsoft.com/office/drawing/2014/chart" uri="{C3380CC4-5D6E-409C-BE32-E72D297353CC}">
                <c16:uniqueId val="{00000007-B80C-4400-B4FC-47D9D014E7DB}"/>
              </c:ext>
            </c:extLst>
          </c:dPt>
          <c:dPt>
            <c:idx val="4"/>
            <c:invertIfNegative val="0"/>
            <c:bubble3D val="0"/>
            <c:spPr>
              <a:solidFill>
                <a:srgbClr val="00B4BC"/>
              </a:solidFill>
              <a:ln>
                <a:noFill/>
              </a:ln>
              <a:effectLst/>
            </c:spPr>
            <c:extLst>
              <c:ext xmlns:c16="http://schemas.microsoft.com/office/drawing/2014/chart" uri="{C3380CC4-5D6E-409C-BE32-E72D297353CC}">
                <c16:uniqueId val="{00000009-B80C-4400-B4FC-47D9D014E7D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Sheet1!$B$21:$F$21</c:f>
              <c:strCache>
                <c:ptCount val="5"/>
                <c:pt idx="0">
                  <c:v>Hazardous Substance/Chemical</c:v>
                </c:pt>
                <c:pt idx="1">
                  <c:v>Work at Height/Dropped Objects</c:v>
                </c:pt>
                <c:pt idx="2">
                  <c:v>Traffic/Pedestrian Movement</c:v>
                </c:pt>
                <c:pt idx="3">
                  <c:v>Working near/with services</c:v>
                </c:pt>
                <c:pt idx="4">
                  <c:v>Vehicles/Mobile Equipment</c:v>
                </c:pt>
              </c:strCache>
            </c:strRef>
          </c:cat>
          <c:val>
            <c:numRef>
              <c:f>Sheet1!$B$22:$F$22</c:f>
              <c:numCache>
                <c:formatCode>General</c:formatCode>
                <c:ptCount val="5"/>
                <c:pt idx="0">
                  <c:v>7</c:v>
                </c:pt>
                <c:pt idx="1">
                  <c:v>9</c:v>
                </c:pt>
                <c:pt idx="2">
                  <c:v>14</c:v>
                </c:pt>
                <c:pt idx="3">
                  <c:v>16</c:v>
                </c:pt>
                <c:pt idx="4">
                  <c:v>36</c:v>
                </c:pt>
              </c:numCache>
            </c:numRef>
          </c:val>
          <c:extLst>
            <c:ext xmlns:c16="http://schemas.microsoft.com/office/drawing/2014/chart" uri="{C3380CC4-5D6E-409C-BE32-E72D297353CC}">
              <c16:uniqueId val="{0000000A-B80C-4400-B4FC-47D9D014E7DB}"/>
            </c:ext>
          </c:extLst>
        </c:ser>
        <c:dLbls>
          <c:dLblPos val="inEnd"/>
          <c:showLegendKey val="0"/>
          <c:showVal val="1"/>
          <c:showCatName val="0"/>
          <c:showSerName val="0"/>
          <c:showPercent val="0"/>
          <c:showBubbleSize val="0"/>
        </c:dLbls>
        <c:gapWidth val="219"/>
        <c:overlap val="-27"/>
        <c:axId val="747971728"/>
        <c:axId val="747972088"/>
      </c:barChart>
      <c:catAx>
        <c:axId val="74797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972088"/>
        <c:crosses val="autoZero"/>
        <c:auto val="1"/>
        <c:lblAlgn val="ctr"/>
        <c:lblOffset val="100"/>
        <c:noMultiLvlLbl val="0"/>
      </c:catAx>
      <c:valAx>
        <c:axId val="747972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971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DBB6D9-3329-45CD-88AC-C08836227C69}" type="datetimeFigureOut">
              <a:rPr lang="en-US"/>
              <a:pPr>
                <a:defRPr/>
              </a:pPr>
              <a:t>9/7/2023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0DB2A6-1646-4D7C-ADD1-C597FB3770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55A0E-7A2B-4344-9DCA-3BB162A0490C}" type="datetimeFigureOut">
              <a:rPr lang="en-US"/>
              <a:pPr>
                <a:defRPr/>
              </a:pPr>
              <a:t>9/7/2023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555EE-10A7-459B-993B-0FB09AD7A1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6</a:t>
            </a:fld>
            <a:endParaRPr lang="en-US" altLang="en-US"/>
          </a:p>
        </p:txBody>
      </p:sp>
    </p:spTree>
    <p:extLst>
      <p:ext uri="{BB962C8B-B14F-4D97-AF65-F5344CB8AC3E}">
        <p14:creationId xmlns:p14="http://schemas.microsoft.com/office/powerpoint/2010/main" val="71507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8</a:t>
            </a:fld>
            <a:endParaRPr lang="en-US" altLang="en-US"/>
          </a:p>
        </p:txBody>
      </p:sp>
    </p:spTree>
    <p:extLst>
      <p:ext uri="{BB962C8B-B14F-4D97-AF65-F5344CB8AC3E}">
        <p14:creationId xmlns:p14="http://schemas.microsoft.com/office/powerpoint/2010/main" val="449169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40622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FBD1390B-A760-4122-ADE7-751D61A0757E}"/>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208785C-6B77-438D-8F8A-B1C778084D22}"/>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6" name="Text Placeholder 8">
            <a:extLst>
              <a:ext uri="{FF2B5EF4-FFF2-40B4-BE49-F238E27FC236}">
                <a16:creationId xmlns:a16="http://schemas.microsoft.com/office/drawing/2014/main" id="{4119C155-E281-4B44-8F68-CE231B631E5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368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7073CD9-4245-4BC7-8257-D8163A623B44}"/>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5D6A4A7-0C8E-42A4-A37C-CF84DF0F12A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7" name="Text Placeholder 8">
            <a:extLst>
              <a:ext uri="{FF2B5EF4-FFF2-40B4-BE49-F238E27FC236}">
                <a16:creationId xmlns:a16="http://schemas.microsoft.com/office/drawing/2014/main" id="{55F860CC-CAAC-4522-B7A8-3FA84900103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06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9E7EB7FB-A7F8-4F22-A9DD-FFC06719FA6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3866304-0913-484D-AC9A-B360BBCBA08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6" name="Text Placeholder 8">
            <a:extLst>
              <a:ext uri="{FF2B5EF4-FFF2-40B4-BE49-F238E27FC236}">
                <a16:creationId xmlns:a16="http://schemas.microsoft.com/office/drawing/2014/main" id="{D2CBE125-66C3-42F6-99CC-6048749C31C4}"/>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76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D7B311D-CFD3-4136-97E7-E10996459505}"/>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DEAC722-C9A2-43A7-BA21-142948246519}"/>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7" name="Text Placeholder 8">
            <a:extLst>
              <a:ext uri="{FF2B5EF4-FFF2-40B4-BE49-F238E27FC236}">
                <a16:creationId xmlns:a16="http://schemas.microsoft.com/office/drawing/2014/main" id="{5B1D400D-5217-418D-9597-DF8B4CBA1A9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7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2161A30B-0BD7-4EEE-80A0-8B31842F7C87}"/>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53C0B53-E060-4275-8977-1EB3FCF48B4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6" name="Text Placeholder 8">
            <a:extLst>
              <a:ext uri="{FF2B5EF4-FFF2-40B4-BE49-F238E27FC236}">
                <a16:creationId xmlns:a16="http://schemas.microsoft.com/office/drawing/2014/main" id="{209E5E22-8974-4876-AE6D-AE0C01F8BA49}"/>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1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2E765167-5C5F-40DB-9F44-9EEBE02CE952}"/>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737C7E3-F61E-4228-9254-15CBB9916170}"/>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ts val="2800"/>
              </a:lnSpc>
              <a:spcBef>
                <a:spcPct val="0"/>
              </a:spcBef>
              <a:spcAft>
                <a:spcPts val="0"/>
              </a:spcAft>
              <a:buClrTx/>
              <a:buSzTx/>
              <a:buFontTx/>
              <a:buNone/>
              <a:tabLst/>
              <a:defRPr/>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7" name="Text Placeholder 8">
            <a:extLst>
              <a:ext uri="{FF2B5EF4-FFF2-40B4-BE49-F238E27FC236}">
                <a16:creationId xmlns:a16="http://schemas.microsoft.com/office/drawing/2014/main" id="{8641B47E-EFFC-4352-B700-A0441DBA28CB}"/>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093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010237F6-291F-4C48-BB3D-3BB8C5B87E6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1C3B39F-E55A-4226-90B6-7CEAC472338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6" name="Text Placeholder 8">
            <a:extLst>
              <a:ext uri="{FF2B5EF4-FFF2-40B4-BE49-F238E27FC236}">
                <a16:creationId xmlns:a16="http://schemas.microsoft.com/office/drawing/2014/main" id="{75494857-5765-4E43-99B2-02F5F60A5757}"/>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003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4270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143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7699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69847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56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0946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8">
            <a:extLst>
              <a:ext uri="{FF2B5EF4-FFF2-40B4-BE49-F238E27FC236}">
                <a16:creationId xmlns:a16="http://schemas.microsoft.com/office/drawing/2014/main" id="{62709F63-F3B6-4727-826B-266EC8F1B161}"/>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6957EE5F-382E-48CD-A8E7-4AF5B2A4049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8" name="Text Placeholder 8">
            <a:extLst>
              <a:ext uri="{FF2B5EF4-FFF2-40B4-BE49-F238E27FC236}">
                <a16:creationId xmlns:a16="http://schemas.microsoft.com/office/drawing/2014/main" id="{C5FAFC2D-E07D-4C4D-9602-71D5F6539A40}"/>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40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9E7E8E7-D562-4701-B666-31AF6A8A13E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4CD33B5-86D8-4A9F-9076-1C4F837D1E77}"/>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7" name="Text Placeholder 8">
            <a:extLst>
              <a:ext uri="{FF2B5EF4-FFF2-40B4-BE49-F238E27FC236}">
                <a16:creationId xmlns:a16="http://schemas.microsoft.com/office/drawing/2014/main" id="{798FA4D6-9EB2-48ED-9FD1-D9E9F1B58102}"/>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035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C5C920F7-92EF-4623-9455-6AC350573D0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263F97-5C78-47C5-856F-4B0C3BB72BD8}"/>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6" name="Text Placeholder 8">
            <a:extLst>
              <a:ext uri="{FF2B5EF4-FFF2-40B4-BE49-F238E27FC236}">
                <a16:creationId xmlns:a16="http://schemas.microsoft.com/office/drawing/2014/main" id="{1FD74C53-BF86-4D97-9040-580640B5B38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1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8FEA9436-FBC6-412E-BAB8-65030E2D944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A40815E-630D-4553-9FB3-2BB099B73EEB}"/>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7" name="Text Placeholder 8">
            <a:extLst>
              <a:ext uri="{FF2B5EF4-FFF2-40B4-BE49-F238E27FC236}">
                <a16:creationId xmlns:a16="http://schemas.microsoft.com/office/drawing/2014/main" id="{665AB7F6-EE82-4D71-A10E-F0D34538D758}"/>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2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8801E8A0-7A25-426D-8A86-92A1B180E47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D3559BF-96FA-40D9-8982-7FBBFBAC580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6" name="Text Placeholder 8">
            <a:extLst>
              <a:ext uri="{FF2B5EF4-FFF2-40B4-BE49-F238E27FC236}">
                <a16:creationId xmlns:a16="http://schemas.microsoft.com/office/drawing/2014/main" id="{E9066274-A5B1-469F-BF21-23BC2C315F12}"/>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678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9719D06-1EB9-4969-8CF3-AB2F1081D8AD}"/>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CB9B58A-7AAE-4259-B272-2DC21397D60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7" name="Text Placeholder 8">
            <a:extLst>
              <a:ext uri="{FF2B5EF4-FFF2-40B4-BE49-F238E27FC236}">
                <a16:creationId xmlns:a16="http://schemas.microsoft.com/office/drawing/2014/main" id="{CDB5E2EC-2F0C-42FE-9A7A-6B19C5C8E1E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430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9/7/2023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BD0B1EF9-7323-455D-BB73-D597CAD169E7}"/>
              </a:ext>
            </a:extLst>
          </p:cNvPr>
          <p:cNvSpPr>
            <a:spLocks noGrp="1"/>
          </p:cNvSpPr>
          <p:nvPr>
            <p:ph type="ftr" sz="quarter" idx="3"/>
          </p:nvPr>
        </p:nvSpPr>
        <p:spPr>
          <a:xfrm rot="16200000">
            <a:off x="-2590801" y="3352803"/>
            <a:ext cx="5791201" cy="304796"/>
          </a:xfrm>
          <a:prstGeom prst="rect">
            <a:avLst/>
          </a:prstGeom>
        </p:spPr>
        <p:txBody>
          <a:bodyPr vert="horz" lIns="0" tIns="0" rIns="0" bIns="0" rtlCol="0" anchor="ctr"/>
          <a:lstStyle>
            <a:lvl1pPr algn="ctr">
              <a:defRPr sz="900" cap="all" spc="300" baseline="0">
                <a:solidFill>
                  <a:schemeClr val="bg1"/>
                </a:solidFill>
                <a:latin typeface="Arial" panose="020B0604020202020204" pitchFamily="34" charset="0"/>
                <a:cs typeface="Arial" panose="020B0604020202020204" pitchFamily="34" charset="0"/>
              </a:defRPr>
            </a:lvl1pPr>
          </a:lstStyle>
          <a:p>
            <a:endParaRPr lang="en-US"/>
          </a:p>
        </p:txBody>
      </p:sp>
      <p:sp>
        <p:nvSpPr>
          <p:cNvPr id="3" name="Slide Number Placeholder 8">
            <a:extLst>
              <a:ext uri="{FF2B5EF4-FFF2-40B4-BE49-F238E27FC236}">
                <a16:creationId xmlns:a16="http://schemas.microsoft.com/office/drawing/2014/main" id="{86EF0A7A-218E-411A-957C-8A109C5EDC47}"/>
              </a:ext>
            </a:extLst>
          </p:cNvPr>
          <p:cNvSpPr>
            <a:spLocks noGrp="1"/>
          </p:cNvSpPr>
          <p:nvPr>
            <p:ph type="sldNum" sz="quarter" idx="4"/>
          </p:nvPr>
        </p:nvSpPr>
        <p:spPr>
          <a:xfrm>
            <a:off x="152402" y="6400801"/>
            <a:ext cx="304799" cy="304801"/>
          </a:xfrm>
          <a:prstGeom prst="rect">
            <a:avLst/>
          </a:prstGeom>
        </p:spPr>
        <p:txBody>
          <a:bodyPr vert="horz" lIns="0" tIns="0" rIns="0" bIns="0" rtlCol="0" anchor="b"/>
          <a:lstStyle>
            <a:lvl1pPr algn="ctr">
              <a:defRPr sz="900">
                <a:solidFill>
                  <a:schemeClr val="bg1"/>
                </a:solidFill>
                <a:latin typeface="Arial" panose="020B0604020202020204" pitchFamily="34" charset="0"/>
                <a:cs typeface="Arial" panose="020B0604020202020204" pitchFamily="34" charset="0"/>
              </a:defRPr>
            </a:lvl1pPr>
          </a:lstStyle>
          <a:p>
            <a:fld id="{DD01415F-5F32-4771-AE74-55868ADB41CE}" type="slidenum">
              <a:rPr lang="en-US" smtClean="0"/>
              <a:pPr/>
              <a:t>‹#›</a:t>
            </a:fld>
            <a:endParaRPr lang="en-US"/>
          </a:p>
        </p:txBody>
      </p:sp>
      <p:pic>
        <p:nvPicPr>
          <p:cNvPr id="4" name="Picture 3">
            <a:extLst>
              <a:ext uri="{FF2B5EF4-FFF2-40B4-BE49-F238E27FC236}">
                <a16:creationId xmlns:a16="http://schemas.microsoft.com/office/drawing/2014/main" id="{8629A1EF-3039-4DDC-A1E3-045DBEFEB0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Tree>
    <p:extLst>
      <p:ext uri="{BB962C8B-B14F-4D97-AF65-F5344CB8AC3E}">
        <p14:creationId xmlns:p14="http://schemas.microsoft.com/office/powerpoint/2010/main" val="359332850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96">
          <p15:clr>
            <a:srgbClr val="F26B43"/>
          </p15:clr>
        </p15:guide>
        <p15:guide id="3" orient="horz" pos="480">
          <p15:clr>
            <a:srgbClr val="F26B43"/>
          </p15:clr>
        </p15:guide>
        <p15:guide id="4" orient="horz" pos="672">
          <p15:clr>
            <a:srgbClr val="F26B43"/>
          </p15:clr>
        </p15:guide>
        <p15:guide id="5" pos="96">
          <p15:clr>
            <a:srgbClr val="F26B43"/>
          </p15:clr>
        </p15:guide>
        <p15:guide id="6" pos="288">
          <p15:clr>
            <a:srgbClr val="F26B43"/>
          </p15:clr>
        </p15:guide>
        <p15:guide id="7" pos="384">
          <p15:clr>
            <a:srgbClr val="F26B43"/>
          </p15:clr>
        </p15:guide>
        <p15:guide id="8" pos="480">
          <p15:clr>
            <a:srgbClr val="F26B43"/>
          </p15:clr>
        </p15:guide>
        <p15:guide id="9" orient="horz" pos="384">
          <p15:clr>
            <a:srgbClr val="F26B43"/>
          </p15:clr>
        </p15:guide>
        <p15:guide id="10" orient="horz" pos="4032">
          <p15:clr>
            <a:srgbClr val="F26B43"/>
          </p15:clr>
        </p15:guide>
        <p15:guide id="11" orient="horz" pos="4224">
          <p15:clr>
            <a:srgbClr val="F26B43"/>
          </p15:clr>
        </p15:guide>
        <p15:guide id="12" pos="7200">
          <p15:clr>
            <a:srgbClr val="F26B43"/>
          </p15:clr>
        </p15:guide>
        <p15:guide id="13" pos="7296">
          <p15:clr>
            <a:srgbClr val="F26B43"/>
          </p15:clr>
        </p15:guide>
        <p15:guide id="14" pos="7392">
          <p15:clr>
            <a:srgbClr val="F26B43"/>
          </p15:clr>
        </p15:guide>
        <p15:guide id="15" pos="7584">
          <p15:clr>
            <a:srgbClr val="F26B43"/>
          </p15:clr>
        </p15:guide>
        <p15:guide id="16" pos="672">
          <p15:clr>
            <a:srgbClr val="F26B43"/>
          </p15:clr>
        </p15:guide>
        <p15:guide id="17" pos="7008">
          <p15:clr>
            <a:srgbClr val="F26B43"/>
          </p15:clr>
        </p15:guide>
        <p15:guide id="18" pos="3744">
          <p15:clr>
            <a:srgbClr val="F26B43"/>
          </p15:clr>
        </p15:guide>
        <p15:guide id="19" orient="horz" pos="2160">
          <p15:clr>
            <a:srgbClr val="F26B43"/>
          </p15:clr>
        </p15:guide>
        <p15:guide id="21" pos="394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ideo" Target="https://www.youtube.com/embed/b4XuqukL-E4?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3.xml"/><Relationship Id="rId1" Type="http://schemas.openxmlformats.org/officeDocument/2006/relationships/video" Target="https://www.youtube.com/embed/SbBzGVEy6QA?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ideo" Target="https://www.youtube.com/embed/DtkzKs3YyXA?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video" Target="https://www.youtube.com/embed/ODTQo2nTdUs?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azardoussubstances.govt.nz/workers/your-health" TargetMode="External"/><Relationship Id="rId2" Type="http://schemas.openxmlformats.org/officeDocument/2006/relationships/hyperlink" Target="https://www.worksafe.govt.nz/topic-and-industry/hazardous-substances/" TargetMode="External"/><Relationship Id="rId1" Type="http://schemas.openxmlformats.org/officeDocument/2006/relationships/slideLayout" Target="../slideLayouts/slideLayout3.xml"/><Relationship Id="rId5" Type="http://schemas.openxmlformats.org/officeDocument/2006/relationships/hyperlink" Target="https://fireandemergency.nz/hazardous-substances/" TargetMode="External"/><Relationship Id="rId4" Type="http://schemas.openxmlformats.org/officeDocument/2006/relationships/hyperlink" Target="https://poisons.co.nz/"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wellingtonwater.co.nz/wellness-hub/kaitiaki/" TargetMode="External"/><Relationship Id="rId2" Type="http://schemas.openxmlformats.org/officeDocument/2006/relationships/hyperlink" Target="https://www.wellingtonwater.co.nz/wellness-hub/" TargetMode="Externa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gif"/><Relationship Id="rId1" Type="http://schemas.openxmlformats.org/officeDocument/2006/relationships/slideLayout" Target="../slideLayouts/slideLayout3.xml"/><Relationship Id="rId4" Type="http://schemas.openxmlformats.org/officeDocument/2006/relationships/hyperlink" Target="https://www.worksafe.govt.nz/about-us/news-and-media/workplace-explosion-was-no-joke-a-warning-to-a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78DEF-29A9-4BFB-9E7E-22D1CFD589E6}"/>
              </a:ext>
            </a:extLst>
          </p:cNvPr>
          <p:cNvSpPr txBox="1"/>
          <p:nvPr/>
        </p:nvSpPr>
        <p:spPr>
          <a:xfrm>
            <a:off x="71822" y="2501245"/>
            <a:ext cx="4915337" cy="1508105"/>
          </a:xfrm>
          <a:prstGeom prst="rect">
            <a:avLst/>
          </a:prstGeom>
          <a:noFill/>
        </p:spPr>
        <p:txBody>
          <a:bodyPr wrap="square" lIns="91440" tIns="45720" rIns="91440" bIns="45720" rtlCol="0" anchor="t">
            <a:spAutoFit/>
          </a:bodyPr>
          <a:lstStyle/>
          <a:p>
            <a:pPr algn="ctr"/>
            <a:r>
              <a:rPr lang="en-NZ" sz="3200" b="1">
                <a:solidFill>
                  <a:srgbClr val="00B0B9"/>
                </a:solidFill>
                <a:latin typeface="Calibri"/>
                <a:cs typeface="Arial"/>
              </a:rPr>
              <a:t>Health, Safety and Wellbeing Update</a:t>
            </a:r>
            <a:endParaRPr lang="en-NZ" sz="3200" b="1">
              <a:solidFill>
                <a:srgbClr val="00B0B9"/>
              </a:solidFill>
            </a:endParaRPr>
          </a:p>
          <a:p>
            <a:pPr algn="ctr"/>
            <a:r>
              <a:rPr lang="en-NZ" sz="2800" b="1">
                <a:solidFill>
                  <a:srgbClr val="00B0B9"/>
                </a:solidFill>
                <a:latin typeface="Calibri"/>
                <a:cs typeface="Arial"/>
              </a:rPr>
              <a:t>September 2023</a:t>
            </a:r>
          </a:p>
        </p:txBody>
      </p:sp>
    </p:spTree>
    <p:extLst>
      <p:ext uri="{BB962C8B-B14F-4D97-AF65-F5344CB8AC3E}">
        <p14:creationId xmlns:p14="http://schemas.microsoft.com/office/powerpoint/2010/main" val="35488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01 Hazardous Substances   WorkSafe SD">
            <a:hlinkClick r:id="" action="ppaction://media"/>
            <a:extLst>
              <a:ext uri="{FF2B5EF4-FFF2-40B4-BE49-F238E27FC236}">
                <a16:creationId xmlns:a16="http://schemas.microsoft.com/office/drawing/2014/main" id="{5E418B0E-88B8-2C6D-AB64-0E8E2AF695DB}"/>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2865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ED12BDC1-F684-8BA5-290F-1A517A485444}"/>
              </a:ext>
            </a:extLst>
          </p:cNvPr>
          <p:cNvPicPr>
            <a:picLocks noChangeAspect="1"/>
          </p:cNvPicPr>
          <p:nvPr/>
        </p:nvPicPr>
        <p:blipFill>
          <a:blip r:embed="rId3"/>
          <a:stretch>
            <a:fillRect/>
          </a:stretch>
        </p:blipFill>
        <p:spPr>
          <a:xfrm>
            <a:off x="285750" y="285750"/>
            <a:ext cx="9525" cy="142875"/>
          </a:xfrm>
          <a:prstGeom prst="rect">
            <a:avLst/>
          </a:prstGeom>
        </p:spPr>
      </p:pic>
      <p:pic>
        <p:nvPicPr>
          <p:cNvPr id="15" name="Picture 15">
            <a:extLst>
              <a:ext uri="{FF2B5EF4-FFF2-40B4-BE49-F238E27FC236}">
                <a16:creationId xmlns:a16="http://schemas.microsoft.com/office/drawing/2014/main" id="{7B7F15ED-AAA5-6FFD-917D-59EE40032073}"/>
              </a:ext>
            </a:extLst>
          </p:cNvPr>
          <p:cNvPicPr>
            <a:picLocks noChangeAspect="1"/>
          </p:cNvPicPr>
          <p:nvPr/>
        </p:nvPicPr>
        <p:blipFill>
          <a:blip r:embed="rId3"/>
          <a:stretch>
            <a:fillRect/>
          </a:stretch>
        </p:blipFill>
        <p:spPr>
          <a:xfrm>
            <a:off x="714375" y="714375"/>
            <a:ext cx="9525" cy="142875"/>
          </a:xfrm>
          <a:prstGeom prst="rect">
            <a:avLst/>
          </a:prstGeom>
        </p:spPr>
      </p:pic>
      <p:pic>
        <p:nvPicPr>
          <p:cNvPr id="6" name="Online Media 5" title="How to properly use a half face or half mask respirator">
            <a:hlinkClick r:id="" action="ppaction://media"/>
            <a:extLst>
              <a:ext uri="{FF2B5EF4-FFF2-40B4-BE49-F238E27FC236}">
                <a16:creationId xmlns:a16="http://schemas.microsoft.com/office/drawing/2014/main" id="{D0AA8BA0-3A96-745E-999C-A1A492C25642}"/>
              </a:ext>
            </a:extLst>
          </p:cNvPr>
          <p:cNvPicPr>
            <a:picLocks noRot="1" noChangeAspect="1"/>
          </p:cNvPicPr>
          <p:nvPr>
            <a:videoFile r:link="rId1"/>
          </p:nvPr>
        </p:nvPicPr>
        <p:blipFill>
          <a:blip r:embed="rId4"/>
          <a:stretch>
            <a:fillRect/>
          </a:stretch>
        </p:blipFill>
        <p:spPr>
          <a:xfrm>
            <a:off x="-14479" y="-38660"/>
            <a:ext cx="12206479" cy="6896660"/>
          </a:xfrm>
          <a:prstGeom prst="rect">
            <a:avLst/>
          </a:prstGeom>
        </p:spPr>
      </p:pic>
    </p:spTree>
    <p:extLst>
      <p:ext uri="{BB962C8B-B14F-4D97-AF65-F5344CB8AC3E}">
        <p14:creationId xmlns:p14="http://schemas.microsoft.com/office/powerpoint/2010/main" val="31614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triangle sign with a skull and crossbones&#10;&#10;Description automatically generated">
            <a:extLst>
              <a:ext uri="{FF2B5EF4-FFF2-40B4-BE49-F238E27FC236}">
                <a16:creationId xmlns:a16="http://schemas.microsoft.com/office/drawing/2014/main" id="{66CEF0E2-A13D-D605-8950-E1E39E878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418" y="3913427"/>
            <a:ext cx="2276475" cy="2009775"/>
          </a:xfrm>
          <a:prstGeom prst="rect">
            <a:avLst/>
          </a:prstGeom>
        </p:spPr>
      </p:pic>
      <p:sp>
        <p:nvSpPr>
          <p:cNvPr id="2" name="Content Placeholder 1">
            <a:extLst>
              <a:ext uri="{FF2B5EF4-FFF2-40B4-BE49-F238E27FC236}">
                <a16:creationId xmlns:a16="http://schemas.microsoft.com/office/drawing/2014/main" id="{E5266B01-5B4E-3E64-C582-65D9307CFCC4}"/>
              </a:ext>
            </a:extLst>
          </p:cNvPr>
          <p:cNvSpPr>
            <a:spLocks noGrp="1"/>
          </p:cNvSpPr>
          <p:nvPr>
            <p:ph sz="quarter" idx="10"/>
          </p:nvPr>
        </p:nvSpPr>
        <p:spPr/>
        <p:txBody>
          <a:bodyPr/>
          <a:lstStyle/>
          <a:p>
            <a:r>
              <a:rPr lang="en-US"/>
              <a:t>Safety topic of the month – Working with hazardous substances</a:t>
            </a:r>
            <a:endParaRPr lang="en-NZ"/>
          </a:p>
          <a:p>
            <a:endParaRPr lang="en-NZ"/>
          </a:p>
        </p:txBody>
      </p:sp>
      <p:sp>
        <p:nvSpPr>
          <p:cNvPr id="3" name="Text Placeholder 2">
            <a:extLst>
              <a:ext uri="{FF2B5EF4-FFF2-40B4-BE49-F238E27FC236}">
                <a16:creationId xmlns:a16="http://schemas.microsoft.com/office/drawing/2014/main" id="{33D97B8A-DA42-1A2C-FD19-8087C734A974}"/>
              </a:ext>
            </a:extLst>
          </p:cNvPr>
          <p:cNvSpPr>
            <a:spLocks noGrp="1"/>
          </p:cNvSpPr>
          <p:nvPr>
            <p:ph type="body" sz="quarter" idx="11"/>
          </p:nvPr>
        </p:nvSpPr>
        <p:spPr>
          <a:xfrm>
            <a:off x="626934" y="970384"/>
            <a:ext cx="10928007" cy="5000206"/>
          </a:xfrm>
        </p:spPr>
        <p:txBody>
          <a:bodyPr numCol="1">
            <a:normAutofit/>
          </a:bodyPr>
          <a:lstStyle/>
          <a:p>
            <a:r>
              <a:rPr lang="mi-NZ"/>
              <a:t>Read the Safety Data Sheets (SDS) before using a hazardous substance.</a:t>
            </a:r>
          </a:p>
          <a:p>
            <a:endParaRPr lang="mi-NZ"/>
          </a:p>
          <a:p>
            <a:r>
              <a:rPr lang="mi-NZ"/>
              <a:t>Know what you are working with, and familiarise yourself with the hazards, controls, PPE requirements and what to do in a spill or emergency.</a:t>
            </a:r>
          </a:p>
          <a:p>
            <a:endParaRPr lang="mi-NZ"/>
          </a:p>
          <a:p>
            <a:r>
              <a:rPr lang="mi-NZ"/>
              <a:t>Before staring work</a:t>
            </a:r>
          </a:p>
          <a:p>
            <a:pPr marL="342900" indent="-342900">
              <a:buFont typeface="Arial" panose="020B0604020202020204" pitchFamily="34" charset="0"/>
              <a:buChar char="•"/>
            </a:pPr>
            <a:r>
              <a:rPr lang="mi-NZ"/>
              <a:t>Check all PPE, make sure it’s the right PPE for the substance and in good condition</a:t>
            </a:r>
          </a:p>
          <a:p>
            <a:pPr marL="342900" indent="-342900">
              <a:buFont typeface="Arial" panose="020B0604020202020204" pitchFamily="34" charset="0"/>
              <a:buChar char="•"/>
            </a:pPr>
            <a:r>
              <a:rPr lang="mi-NZ"/>
              <a:t>Check the equipment you are about to use</a:t>
            </a:r>
          </a:p>
          <a:p>
            <a:pPr marL="342900" indent="-342900">
              <a:buFont typeface="Arial" panose="020B0604020202020204" pitchFamily="34" charset="0"/>
              <a:buChar char="•"/>
            </a:pPr>
            <a:r>
              <a:rPr lang="mi-NZ"/>
              <a:t>Check the storage containers have no leaks</a:t>
            </a:r>
          </a:p>
          <a:p>
            <a:pPr marL="342900" indent="-342900">
              <a:buFontTx/>
              <a:buChar char="-"/>
            </a:pPr>
            <a:endParaRPr lang="mi-NZ"/>
          </a:p>
        </p:txBody>
      </p:sp>
      <p:sp>
        <p:nvSpPr>
          <p:cNvPr id="5" name="TextBox 4">
            <a:extLst>
              <a:ext uri="{FF2B5EF4-FFF2-40B4-BE49-F238E27FC236}">
                <a16:creationId xmlns:a16="http://schemas.microsoft.com/office/drawing/2014/main" id="{07ABCFC1-A2A0-15D5-A8EF-EABB820B0343}"/>
              </a:ext>
            </a:extLst>
          </p:cNvPr>
          <p:cNvSpPr txBox="1"/>
          <p:nvPr/>
        </p:nvSpPr>
        <p:spPr>
          <a:xfrm>
            <a:off x="2625312" y="5271061"/>
            <a:ext cx="6931250" cy="461665"/>
          </a:xfrm>
          <a:prstGeom prst="rect">
            <a:avLst/>
          </a:prstGeom>
          <a:noFill/>
        </p:spPr>
        <p:txBody>
          <a:bodyPr wrap="square">
            <a:spAutoFit/>
          </a:bodyPr>
          <a:lstStyle/>
          <a:p>
            <a:pPr algn="ctr"/>
            <a:r>
              <a:rPr lang="en-NZ" sz="2400" b="1" u="sng">
                <a:solidFill>
                  <a:srgbClr val="FF0000"/>
                </a:solidFill>
              </a:rPr>
              <a:t>Only work if it is safe to do so</a:t>
            </a:r>
            <a:endParaRPr lang="en-NZ" sz="2400" b="1" u="sng">
              <a:solidFill>
                <a:srgbClr val="FF0000"/>
              </a:solidFill>
              <a:ea typeface="Calibri"/>
              <a:cs typeface="Calibri"/>
            </a:endParaRPr>
          </a:p>
        </p:txBody>
      </p:sp>
    </p:spTree>
    <p:extLst>
      <p:ext uri="{BB962C8B-B14F-4D97-AF65-F5344CB8AC3E}">
        <p14:creationId xmlns:p14="http://schemas.microsoft.com/office/powerpoint/2010/main" val="96482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Media 9" title="02 Long Term Damage   WorkSafe SD 1">
            <a:hlinkClick r:id="" action="ppaction://media"/>
            <a:extLst>
              <a:ext uri="{FF2B5EF4-FFF2-40B4-BE49-F238E27FC236}">
                <a16:creationId xmlns:a16="http://schemas.microsoft.com/office/drawing/2014/main" id="{C81C2C1B-F0B5-5B17-C4C7-D788AB059F4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22990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FD2F21-B295-0510-6B4A-D9A046CB8D8F}"/>
              </a:ext>
            </a:extLst>
          </p:cNvPr>
          <p:cNvSpPr>
            <a:spLocks noGrp="1"/>
          </p:cNvSpPr>
          <p:nvPr>
            <p:ph sz="quarter" idx="10"/>
          </p:nvPr>
        </p:nvSpPr>
        <p:spPr/>
        <p:txBody>
          <a:bodyPr/>
          <a:lstStyle/>
          <a:p>
            <a:r>
              <a:rPr lang="en-US"/>
              <a:t>Safety topic of the month – Working with hazardous substances</a:t>
            </a:r>
            <a:endParaRPr lang="en-NZ"/>
          </a:p>
        </p:txBody>
      </p:sp>
      <p:sp>
        <p:nvSpPr>
          <p:cNvPr id="4" name="Shape 252">
            <a:extLst>
              <a:ext uri="{FF2B5EF4-FFF2-40B4-BE49-F238E27FC236}">
                <a16:creationId xmlns:a16="http://schemas.microsoft.com/office/drawing/2014/main" id="{63D58D68-D63D-4400-5470-65A2435A1C89}"/>
              </a:ext>
            </a:extLst>
          </p:cNvPr>
          <p:cNvSpPr txBox="1">
            <a:spLocks noGrp="1"/>
          </p:cNvSpPr>
          <p:nvPr>
            <p:ph type="body" sz="quarter" idx="11"/>
          </p:nvPr>
        </p:nvSpPr>
        <p:spPr>
          <a:xfrm>
            <a:off x="627063" y="1268413"/>
            <a:ext cx="7926254" cy="4702175"/>
          </a:xfrm>
          <a:prstGeom prst="rect">
            <a:avLst/>
          </a:prstGeom>
        </p:spPr>
        <p:txBody>
          <a:bodyPr wrap="square" lIns="91425" tIns="91425" rIns="91425" bIns="91425" numCol="1" anchor="t" anchorCtr="0">
            <a:noAutofit/>
          </a:bodyPr>
          <a:lstStyle/>
          <a:p>
            <a:pPr indent="-228600"/>
            <a:r>
              <a:rPr lang="en-NZ"/>
              <a:t>Hazardous substances must be stored in a way that reduces their chances of accidental release</a:t>
            </a:r>
            <a:br>
              <a:rPr lang="en-NZ"/>
            </a:br>
            <a:endParaRPr lang="en-NZ"/>
          </a:p>
          <a:p>
            <a:pPr marL="914400" lvl="1" indent="-317500">
              <a:spcBef>
                <a:spcPts val="0"/>
              </a:spcBef>
              <a:buClr>
                <a:srgbClr val="1D2763"/>
              </a:buClr>
              <a:buSzPct val="100000"/>
            </a:pPr>
            <a:r>
              <a:rPr lang="en-NZ"/>
              <a:t>The original or supplied containers are best</a:t>
            </a:r>
          </a:p>
          <a:p>
            <a:pPr marL="914400" lvl="1" indent="-317500">
              <a:spcBef>
                <a:spcPts val="0"/>
              </a:spcBef>
              <a:buClr>
                <a:srgbClr val="1D2763"/>
              </a:buClr>
              <a:buSzPct val="100000"/>
            </a:pPr>
            <a:r>
              <a:rPr lang="en-NZ">
                <a:cs typeface="Calibri"/>
              </a:rPr>
              <a:t>Containers must be labelled</a:t>
            </a:r>
          </a:p>
          <a:p>
            <a:pPr marL="914400" lvl="1" indent="-317500">
              <a:spcBef>
                <a:spcPts val="0"/>
              </a:spcBef>
              <a:buClr>
                <a:srgbClr val="1D2763"/>
              </a:buClr>
              <a:buSzPct val="100000"/>
            </a:pPr>
            <a:r>
              <a:rPr lang="en-NZ"/>
              <a:t>NEVER store them in food or drink containers, or near food storage areas</a:t>
            </a:r>
            <a:br>
              <a:rPr lang="en-NZ"/>
            </a:br>
            <a:endParaRPr lang="en-NZ">
              <a:cs typeface="Calibri"/>
            </a:endParaRPr>
          </a:p>
          <a:p>
            <a:pPr marL="596900" lvl="1" indent="0">
              <a:spcBef>
                <a:spcPts val="0"/>
              </a:spcBef>
              <a:buClr>
                <a:srgbClr val="1D2763"/>
              </a:buClr>
              <a:buSzPct val="100000"/>
              <a:buNone/>
            </a:pPr>
            <a:br>
              <a:rPr lang="en-NZ"/>
            </a:br>
            <a:endParaRPr lang="en-NZ">
              <a:cs typeface="Calibri"/>
            </a:endParaRPr>
          </a:p>
          <a:p>
            <a:pPr marL="596900" lvl="1" indent="0">
              <a:spcBef>
                <a:spcPts val="0"/>
              </a:spcBef>
              <a:buClr>
                <a:srgbClr val="1D2763"/>
              </a:buClr>
              <a:buSzPct val="100000"/>
              <a:buNone/>
            </a:pPr>
            <a:endParaRPr lang="en-NZ">
              <a:cs typeface="Calibri"/>
            </a:endParaRPr>
          </a:p>
        </p:txBody>
      </p:sp>
      <p:pic>
        <p:nvPicPr>
          <p:cNvPr id="7" name="Shape 256">
            <a:extLst>
              <a:ext uri="{FF2B5EF4-FFF2-40B4-BE49-F238E27FC236}">
                <a16:creationId xmlns:a16="http://schemas.microsoft.com/office/drawing/2014/main" id="{7EC5A882-EF84-69F1-F251-69E256063F86}"/>
              </a:ext>
            </a:extLst>
          </p:cNvPr>
          <p:cNvPicPr preferRelativeResize="0"/>
          <p:nvPr/>
        </p:nvPicPr>
        <p:blipFill>
          <a:blip r:embed="rId2">
            <a:alphaModFix/>
          </a:blip>
          <a:stretch>
            <a:fillRect/>
          </a:stretch>
        </p:blipFill>
        <p:spPr>
          <a:xfrm>
            <a:off x="8411983" y="1361437"/>
            <a:ext cx="3569460" cy="2313147"/>
          </a:xfrm>
          <a:prstGeom prst="rect">
            <a:avLst/>
          </a:prstGeom>
          <a:noFill/>
          <a:ln>
            <a:noFill/>
          </a:ln>
        </p:spPr>
      </p:pic>
      <p:pic>
        <p:nvPicPr>
          <p:cNvPr id="8" name="Shape 257">
            <a:extLst>
              <a:ext uri="{FF2B5EF4-FFF2-40B4-BE49-F238E27FC236}">
                <a16:creationId xmlns:a16="http://schemas.microsoft.com/office/drawing/2014/main" id="{A018028A-35CD-0B83-BE6D-95AC83CE6EE6}"/>
              </a:ext>
            </a:extLst>
          </p:cNvPr>
          <p:cNvPicPr preferRelativeResize="0"/>
          <p:nvPr/>
        </p:nvPicPr>
        <p:blipFill>
          <a:blip r:embed="rId3">
            <a:alphaModFix/>
          </a:blip>
          <a:stretch>
            <a:fillRect/>
          </a:stretch>
        </p:blipFill>
        <p:spPr>
          <a:xfrm>
            <a:off x="8411983" y="3746044"/>
            <a:ext cx="3565017" cy="2056087"/>
          </a:xfrm>
          <a:prstGeom prst="rect">
            <a:avLst/>
          </a:prstGeom>
          <a:noFill/>
          <a:ln>
            <a:noFill/>
          </a:ln>
        </p:spPr>
      </p:pic>
    </p:spTree>
    <p:extLst>
      <p:ext uri="{BB962C8B-B14F-4D97-AF65-F5344CB8AC3E}">
        <p14:creationId xmlns:p14="http://schemas.microsoft.com/office/powerpoint/2010/main" val="300938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05   Storage   WorkSafe SD">
            <a:hlinkClick r:id="" action="ppaction://media"/>
            <a:extLst>
              <a:ext uri="{FF2B5EF4-FFF2-40B4-BE49-F238E27FC236}">
                <a16:creationId xmlns:a16="http://schemas.microsoft.com/office/drawing/2014/main" id="{8B9B8A9A-FC76-511C-6C3D-4B36B6F002C3}"/>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9528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3EB8-E72C-427B-BAAC-C413A0861445}"/>
              </a:ext>
            </a:extLst>
          </p:cNvPr>
          <p:cNvSpPr>
            <a:spLocks noGrp="1"/>
          </p:cNvSpPr>
          <p:nvPr>
            <p:ph sz="quarter" idx="10"/>
          </p:nvPr>
        </p:nvSpPr>
        <p:spPr>
          <a:xfrm>
            <a:off x="626935" y="278608"/>
            <a:ext cx="10928007" cy="846667"/>
          </a:xfrm>
        </p:spPr>
        <p:txBody>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457189">
              <a:spcBef>
                <a:spcPct val="20000"/>
              </a:spcBef>
              <a:defRPr/>
            </a:pPr>
            <a:r>
              <a:rPr lang="en-US">
                <a:solidFill>
                  <a:srgbClr val="00B0B9"/>
                </a:solidFill>
                <a:latin typeface="Calibri"/>
                <a:cs typeface="Calibri"/>
              </a:rPr>
              <a:t>Safety topic of the month – Working with hazardous substances</a:t>
            </a:r>
          </a:p>
        </p:txBody>
      </p:sp>
      <p:sp>
        <p:nvSpPr>
          <p:cNvPr id="3" name="Text Placeholder 2">
            <a:extLst>
              <a:ext uri="{FF2B5EF4-FFF2-40B4-BE49-F238E27FC236}">
                <a16:creationId xmlns:a16="http://schemas.microsoft.com/office/drawing/2014/main" id="{5C7CBB6D-1759-427B-A9B7-6AC2943ECE9B}"/>
              </a:ext>
            </a:extLst>
          </p:cNvPr>
          <p:cNvSpPr>
            <a:spLocks noGrp="1"/>
          </p:cNvSpPr>
          <p:nvPr>
            <p:ph type="body" sz="quarter" idx="11"/>
          </p:nvPr>
        </p:nvSpPr>
        <p:spPr>
          <a:xfrm>
            <a:off x="337624" y="1940767"/>
            <a:ext cx="10747143" cy="4029823"/>
          </a:xfrm>
        </p:spPr>
        <p:txBody>
          <a:bodyPr numCol="1">
            <a:normAutofit/>
          </a:bodyPr>
          <a:lstStyle>
            <a:defPPr>
              <a:defRPr lang="en-US"/>
            </a:defPPr>
            <a:lvl1pPr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3429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6858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0287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371600" algn="l" defTabSz="3429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rtl="0" fontAlgn="base"/>
            <a:r>
              <a:rPr lang="en-US" dirty="0">
                <a:solidFill>
                  <a:srgbClr val="000000"/>
                </a:solidFill>
              </a:rPr>
              <a:t> </a:t>
            </a:r>
            <a:endParaRPr lang="en-US" b="0" i="0" dirty="0">
              <a:solidFill>
                <a:srgbClr val="000000"/>
              </a:solidFill>
              <a:effectLst/>
              <a:latin typeface="Segoe UI" panose="020B0502040204020203" pitchFamily="34" charset="0"/>
            </a:endParaRPr>
          </a:p>
          <a:p>
            <a:endParaRPr lang="en-NZ" sz="2000" dirty="0"/>
          </a:p>
          <a:p>
            <a:endParaRPr lang="en-NZ" sz="2000" dirty="0"/>
          </a:p>
          <a:p>
            <a:r>
              <a:rPr lang="en-US" sz="2000" dirty="0"/>
              <a:t>For more information</a:t>
            </a:r>
            <a:r>
              <a:rPr lang="en-NZ" sz="2000" dirty="0"/>
              <a:t> check out these links below </a:t>
            </a:r>
          </a:p>
          <a:p>
            <a:endParaRPr lang="en-NZ" sz="2000" dirty="0"/>
          </a:p>
          <a:p>
            <a:pPr marL="380990" indent="-380990">
              <a:buFont typeface="Arial" panose="020B0604020202020204" pitchFamily="34" charset="0"/>
              <a:buChar char="•"/>
            </a:pPr>
            <a:r>
              <a:rPr lang="en-NZ" sz="2000" dirty="0">
                <a:hlinkClick r:id="rId2"/>
              </a:rPr>
              <a:t>WorkSafe – Hazardous Substances </a:t>
            </a:r>
            <a:endParaRPr lang="en-NZ" sz="2000" dirty="0"/>
          </a:p>
          <a:p>
            <a:pPr marL="380990" indent="-380990">
              <a:buFont typeface="Arial" panose="020B0604020202020204" pitchFamily="34" charset="0"/>
              <a:buChar char="•"/>
            </a:pPr>
            <a:r>
              <a:rPr lang="en-NZ" sz="2000" dirty="0">
                <a:hlinkClick r:id="rId3"/>
              </a:rPr>
              <a:t>Hazardous Substances - Your Health</a:t>
            </a:r>
            <a:endParaRPr lang="en-NZ" sz="2000" dirty="0"/>
          </a:p>
          <a:p>
            <a:pPr marL="380990" indent="-380990">
              <a:buFont typeface="Arial" panose="020B0604020202020204" pitchFamily="34" charset="0"/>
              <a:buChar char="•"/>
            </a:pPr>
            <a:r>
              <a:rPr lang="en-NZ" sz="2000" dirty="0">
                <a:hlinkClick r:id="rId4"/>
              </a:rPr>
              <a:t>National Poisons Centre</a:t>
            </a:r>
            <a:endParaRPr lang="en-NZ" sz="2000" dirty="0"/>
          </a:p>
          <a:p>
            <a:pPr marL="380990" indent="-380990">
              <a:buFont typeface="Arial" panose="020B0604020202020204" pitchFamily="34" charset="0"/>
              <a:buChar char="•"/>
            </a:pPr>
            <a:r>
              <a:rPr lang="en-NZ" sz="2000" dirty="0">
                <a:hlinkClick r:id="rId5"/>
              </a:rPr>
              <a:t>Fire and Emergency NZ</a:t>
            </a:r>
            <a:endParaRPr lang="en-NZ" sz="2000" dirty="0"/>
          </a:p>
          <a:p>
            <a:pPr marL="380990" indent="-380990">
              <a:buFont typeface="Arial" panose="020B0604020202020204" pitchFamily="34" charset="0"/>
              <a:buChar char="•"/>
            </a:pPr>
            <a:endParaRPr lang="en-NZ" dirty="0"/>
          </a:p>
          <a:p>
            <a:pPr marL="380990" indent="-380990">
              <a:buFont typeface="Arial" panose="020B0604020202020204" pitchFamily="34" charset="0"/>
              <a:buChar char="•"/>
            </a:pPr>
            <a:endParaRPr lang="en-NZ" dirty="0"/>
          </a:p>
        </p:txBody>
      </p:sp>
      <p:sp>
        <p:nvSpPr>
          <p:cNvPr id="4" name="TextBox 3">
            <a:extLst>
              <a:ext uri="{FF2B5EF4-FFF2-40B4-BE49-F238E27FC236}">
                <a16:creationId xmlns:a16="http://schemas.microsoft.com/office/drawing/2014/main" id="{5C3F4B63-0656-26D9-2869-F1DD9D4F8D46}"/>
              </a:ext>
            </a:extLst>
          </p:cNvPr>
          <p:cNvSpPr txBox="1"/>
          <p:nvPr/>
        </p:nvSpPr>
        <p:spPr>
          <a:xfrm>
            <a:off x="196209" y="1068768"/>
            <a:ext cx="11029972" cy="949171"/>
          </a:xfrm>
          <a:prstGeom prst="rect">
            <a:avLst/>
          </a:prstGeom>
          <a:noFill/>
        </p:spPr>
        <p:txBody>
          <a:bodyPr wrap="square">
            <a:spAutoFit/>
          </a:bodyPr>
          <a:lstStyle/>
          <a:p>
            <a:pPr marL="457200" indent="-228600" algn="ctr" defTabSz="0">
              <a:lnSpc>
                <a:spcPct val="120000"/>
              </a:lnSpc>
            </a:pPr>
            <a:r>
              <a:rPr lang="en-NZ" sz="2400" b="1"/>
              <a:t>Hazardous substances are inherently dangerous but can be handled, used, and stored safety in proper controls are used. </a:t>
            </a:r>
          </a:p>
        </p:txBody>
      </p:sp>
    </p:spTree>
    <p:extLst>
      <p:ext uri="{BB962C8B-B14F-4D97-AF65-F5344CB8AC3E}">
        <p14:creationId xmlns:p14="http://schemas.microsoft.com/office/powerpoint/2010/main" val="65291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4EC224-7495-7082-DE96-6A36B47FB1A3}"/>
              </a:ext>
            </a:extLst>
          </p:cNvPr>
          <p:cNvSpPr>
            <a:spLocks noGrp="1"/>
          </p:cNvSpPr>
          <p:nvPr>
            <p:ph sz="quarter" idx="10"/>
          </p:nvPr>
        </p:nvSpPr>
        <p:spPr/>
        <p:txBody>
          <a:bodyPr/>
          <a:lstStyle/>
          <a:p>
            <a:r>
              <a:rPr lang="en-NZ"/>
              <a:t>Wellbeing Hub</a:t>
            </a:r>
          </a:p>
        </p:txBody>
      </p:sp>
      <p:sp>
        <p:nvSpPr>
          <p:cNvPr id="3" name="Text Placeholder 2">
            <a:extLst>
              <a:ext uri="{FF2B5EF4-FFF2-40B4-BE49-F238E27FC236}">
                <a16:creationId xmlns:a16="http://schemas.microsoft.com/office/drawing/2014/main" id="{B3B897D1-ED7A-8C30-3F55-CE2EE0FDDB77}"/>
              </a:ext>
            </a:extLst>
          </p:cNvPr>
          <p:cNvSpPr>
            <a:spLocks noGrp="1"/>
          </p:cNvSpPr>
          <p:nvPr>
            <p:ph type="body" sz="quarter" idx="11"/>
          </p:nvPr>
        </p:nvSpPr>
        <p:spPr>
          <a:xfrm>
            <a:off x="626935" y="1268628"/>
            <a:ext cx="4593264" cy="4701961"/>
          </a:xfrm>
        </p:spPr>
        <p:txBody>
          <a:bodyPr numCol="1">
            <a:normAutofit/>
          </a:bodyPr>
          <a:lstStyle/>
          <a:p>
            <a:r>
              <a:rPr lang="en-NZ"/>
              <a:t>The </a:t>
            </a:r>
            <a:r>
              <a:rPr lang="en-NZ">
                <a:hlinkClick r:id="rId2"/>
              </a:rPr>
              <a:t>Wellbeing Hub </a:t>
            </a:r>
            <a:r>
              <a:rPr lang="en-NZ"/>
              <a:t>is available for all Wellington Water whanau. It has information to support all staff wellbeing. </a:t>
            </a:r>
          </a:p>
          <a:p>
            <a:r>
              <a:rPr lang="en-NZ"/>
              <a:t>The </a:t>
            </a:r>
            <a:r>
              <a:rPr lang="en-NZ">
                <a:hlinkClick r:id="rId3"/>
              </a:rPr>
              <a:t>Kaitiaki Network </a:t>
            </a:r>
            <a:r>
              <a:rPr lang="en-NZ"/>
              <a:t>is a peer to peer support group trained to have conversations with anyone in the Wellington Water whanau.</a:t>
            </a:r>
          </a:p>
          <a:p>
            <a:endParaRPr lang="en-NZ"/>
          </a:p>
          <a:p>
            <a:endParaRPr lang="en-NZ"/>
          </a:p>
        </p:txBody>
      </p:sp>
      <p:sp>
        <p:nvSpPr>
          <p:cNvPr id="4" name="Rectangle: Rounded Corners 3">
            <a:hlinkClick r:id="rId2"/>
            <a:extLst>
              <a:ext uri="{FF2B5EF4-FFF2-40B4-BE49-F238E27FC236}">
                <a16:creationId xmlns:a16="http://schemas.microsoft.com/office/drawing/2014/main" id="{F3A1374D-78A3-685F-DC4B-7DF35DBD7BD0}"/>
              </a:ext>
            </a:extLst>
          </p:cNvPr>
          <p:cNvSpPr/>
          <p:nvPr/>
        </p:nvSpPr>
        <p:spPr>
          <a:xfrm>
            <a:off x="1674447" y="4531171"/>
            <a:ext cx="2498239" cy="1237576"/>
          </a:xfrm>
          <a:prstGeom prst="roundRect">
            <a:avLst/>
          </a:prstGeom>
          <a:solidFill>
            <a:srgbClr val="00B0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000"/>
              <a:t>CLICK TO VISIT THE</a:t>
            </a:r>
          </a:p>
          <a:p>
            <a:pPr algn="ctr"/>
            <a:r>
              <a:rPr lang="en-NZ" sz="2000"/>
              <a:t>WELLBEING HUB ↗</a:t>
            </a:r>
          </a:p>
        </p:txBody>
      </p:sp>
      <p:pic>
        <p:nvPicPr>
          <p:cNvPr id="6" name="Picture 5">
            <a:extLst>
              <a:ext uri="{FF2B5EF4-FFF2-40B4-BE49-F238E27FC236}">
                <a16:creationId xmlns:a16="http://schemas.microsoft.com/office/drawing/2014/main" id="{D23A518B-BCAB-4BC2-621B-53013AAA1DD6}"/>
              </a:ext>
            </a:extLst>
          </p:cNvPr>
          <p:cNvPicPr>
            <a:picLocks noChangeAspect="1"/>
          </p:cNvPicPr>
          <p:nvPr/>
        </p:nvPicPr>
        <p:blipFill>
          <a:blip r:embed="rId4"/>
          <a:stretch>
            <a:fillRect/>
          </a:stretch>
        </p:blipFill>
        <p:spPr>
          <a:xfrm>
            <a:off x="5220199" y="494522"/>
            <a:ext cx="6344866" cy="5274225"/>
          </a:xfrm>
          <a:prstGeom prst="rect">
            <a:avLst/>
          </a:prstGeom>
        </p:spPr>
      </p:pic>
    </p:spTree>
    <p:extLst>
      <p:ext uri="{BB962C8B-B14F-4D97-AF65-F5344CB8AC3E}">
        <p14:creationId xmlns:p14="http://schemas.microsoft.com/office/powerpoint/2010/main" val="274710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1561-304C-33DC-2673-9EF4CE51B02E}"/>
              </a:ext>
            </a:extLst>
          </p:cNvPr>
          <p:cNvSpPr>
            <a:spLocks noGrp="1"/>
          </p:cNvSpPr>
          <p:nvPr>
            <p:ph sz="quarter" idx="10"/>
          </p:nvPr>
        </p:nvSpPr>
        <p:spPr/>
        <p:txBody>
          <a:bodyPr/>
          <a:lstStyle/>
          <a:p>
            <a:r>
              <a:rPr lang="en-NZ"/>
              <a:t>WorkSafe Updates</a:t>
            </a:r>
          </a:p>
        </p:txBody>
      </p:sp>
      <p:pic>
        <p:nvPicPr>
          <p:cNvPr id="12" name="Picture 12">
            <a:extLst>
              <a:ext uri="{FF2B5EF4-FFF2-40B4-BE49-F238E27FC236}">
                <a16:creationId xmlns:a16="http://schemas.microsoft.com/office/drawing/2014/main" id="{ED12BDC1-F684-8BA5-290F-1A517A485444}"/>
              </a:ext>
            </a:extLst>
          </p:cNvPr>
          <p:cNvPicPr>
            <a:picLocks noChangeAspect="1"/>
          </p:cNvPicPr>
          <p:nvPr/>
        </p:nvPicPr>
        <p:blipFill>
          <a:blip r:embed="rId2"/>
          <a:stretch>
            <a:fillRect/>
          </a:stretch>
        </p:blipFill>
        <p:spPr>
          <a:xfrm>
            <a:off x="285750" y="285750"/>
            <a:ext cx="9525" cy="142875"/>
          </a:xfrm>
          <a:prstGeom prst="rect">
            <a:avLst/>
          </a:prstGeom>
        </p:spPr>
      </p:pic>
      <p:pic>
        <p:nvPicPr>
          <p:cNvPr id="15" name="Picture 15">
            <a:extLst>
              <a:ext uri="{FF2B5EF4-FFF2-40B4-BE49-F238E27FC236}">
                <a16:creationId xmlns:a16="http://schemas.microsoft.com/office/drawing/2014/main" id="{7B7F15ED-AAA5-6FFD-917D-59EE40032073}"/>
              </a:ext>
            </a:extLst>
          </p:cNvPr>
          <p:cNvPicPr>
            <a:picLocks noChangeAspect="1"/>
          </p:cNvPicPr>
          <p:nvPr/>
        </p:nvPicPr>
        <p:blipFill>
          <a:blip r:embed="rId2"/>
          <a:stretch>
            <a:fillRect/>
          </a:stretch>
        </p:blipFill>
        <p:spPr>
          <a:xfrm>
            <a:off x="714375" y="714375"/>
            <a:ext cx="9525" cy="142875"/>
          </a:xfrm>
          <a:prstGeom prst="rect">
            <a:avLst/>
          </a:prstGeom>
        </p:spPr>
      </p:pic>
      <p:pic>
        <p:nvPicPr>
          <p:cNvPr id="5" name="Picture 4">
            <a:extLst>
              <a:ext uri="{FF2B5EF4-FFF2-40B4-BE49-F238E27FC236}">
                <a16:creationId xmlns:a16="http://schemas.microsoft.com/office/drawing/2014/main" id="{C26AFFBB-BABD-90DE-ECC9-FCA1CDFC3644}"/>
              </a:ext>
            </a:extLst>
          </p:cNvPr>
          <p:cNvPicPr>
            <a:picLocks noChangeAspect="1"/>
          </p:cNvPicPr>
          <p:nvPr/>
        </p:nvPicPr>
        <p:blipFill>
          <a:blip r:embed="rId3"/>
          <a:stretch>
            <a:fillRect/>
          </a:stretch>
        </p:blipFill>
        <p:spPr>
          <a:xfrm>
            <a:off x="7828941" y="0"/>
            <a:ext cx="4363059" cy="1047896"/>
          </a:xfrm>
          <a:prstGeom prst="rect">
            <a:avLst/>
          </a:prstGeom>
        </p:spPr>
      </p:pic>
      <p:sp>
        <p:nvSpPr>
          <p:cNvPr id="3" name="Text Placeholder 2">
            <a:extLst>
              <a:ext uri="{FF2B5EF4-FFF2-40B4-BE49-F238E27FC236}">
                <a16:creationId xmlns:a16="http://schemas.microsoft.com/office/drawing/2014/main" id="{86C2D030-231E-7331-4019-DC1E2DB2A5D6}"/>
              </a:ext>
            </a:extLst>
          </p:cNvPr>
          <p:cNvSpPr>
            <a:spLocks noGrp="1"/>
          </p:cNvSpPr>
          <p:nvPr>
            <p:ph type="body" sz="quarter" idx="11"/>
          </p:nvPr>
        </p:nvSpPr>
        <p:spPr>
          <a:xfrm>
            <a:off x="626934" y="1268628"/>
            <a:ext cx="10928007" cy="4701961"/>
          </a:xfrm>
        </p:spPr>
        <p:txBody>
          <a:bodyPr numCol="1">
            <a:normAutofit/>
          </a:bodyPr>
          <a:lstStyle/>
          <a:p>
            <a:pPr algn="l" fontAlgn="base"/>
            <a:r>
              <a:rPr lang="en-US" b="1">
                <a:latin typeface="Calibri"/>
                <a:cs typeface="Arial"/>
                <a:hlinkClick r:id="rId4"/>
              </a:rPr>
              <a:t>Workplace explosion was no joke – a warning to all</a:t>
            </a:r>
            <a:endParaRPr lang="en-US" b="1">
              <a:latin typeface="Calibri"/>
              <a:cs typeface="Arial"/>
            </a:endParaRPr>
          </a:p>
          <a:p>
            <a:pPr marL="342900" indent="-342900" algn="l" fontAlgn="base">
              <a:buFont typeface="Arial" panose="020B0604020202020204" pitchFamily="34" charset="0"/>
              <a:buChar char="•"/>
            </a:pPr>
            <a:r>
              <a:rPr lang="en-US" sz="2000">
                <a:latin typeface="Calibri"/>
                <a:cs typeface="Arial"/>
              </a:rPr>
              <a:t>A barbeque gas bottle was mistakenly left running overnight in a shipping container on a construction site. The next morning workers from opened the container to start work for the day. They could smell gas, and one of the workers joked about igniting his lighter. When he did, the gas caught fire and exploded.</a:t>
            </a:r>
          </a:p>
          <a:p>
            <a:pPr marL="342900" indent="-342900" algn="l" fontAlgn="base">
              <a:buFont typeface="Arial" panose="020B0604020202020204" pitchFamily="34" charset="0"/>
              <a:buChar char="•"/>
            </a:pPr>
            <a:r>
              <a:rPr lang="en-US" sz="2000">
                <a:latin typeface="Calibri"/>
                <a:cs typeface="Arial"/>
              </a:rPr>
              <a:t>All five workers, including the man himself, were burned. He deeply regrets his actions and has participated in restorative justice with the other victims.</a:t>
            </a:r>
          </a:p>
          <a:p>
            <a:pPr marL="342900" indent="-342900" algn="l" fontAlgn="base">
              <a:buFont typeface="Arial" panose="020B0604020202020204" pitchFamily="34" charset="0"/>
              <a:buChar char="•"/>
            </a:pPr>
            <a:r>
              <a:rPr lang="en-US" sz="2000">
                <a:latin typeface="Calibri"/>
                <a:cs typeface="Arial"/>
              </a:rPr>
              <a:t>WorkSafe’s investigation established this was a workplace prank gone wrong.</a:t>
            </a:r>
          </a:p>
          <a:p>
            <a:pPr marL="342900" indent="-342900" algn="l" fontAlgn="base">
              <a:buFont typeface="Arial" panose="020B0604020202020204" pitchFamily="34" charset="0"/>
              <a:buChar char="•"/>
            </a:pPr>
            <a:r>
              <a:rPr lang="en-US" sz="2000">
                <a:latin typeface="Calibri"/>
                <a:cs typeface="Arial"/>
              </a:rPr>
              <a:t>Being safe at work is a responsibility shared by both the employer and the employee and no one should be harmed because of a prank or joke gone wrong</a:t>
            </a:r>
          </a:p>
        </p:txBody>
      </p:sp>
    </p:spTree>
    <p:extLst>
      <p:ext uri="{BB962C8B-B14F-4D97-AF65-F5344CB8AC3E}">
        <p14:creationId xmlns:p14="http://schemas.microsoft.com/office/powerpoint/2010/main" val="161400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Contents</a:t>
            </a:r>
          </a:p>
        </p:txBody>
      </p:sp>
      <p:sp>
        <p:nvSpPr>
          <p:cNvPr id="3" name="Text Placeholder 2"/>
          <p:cNvSpPr>
            <a:spLocks noGrp="1"/>
          </p:cNvSpPr>
          <p:nvPr>
            <p:ph type="body" sz="quarter" idx="11"/>
          </p:nvPr>
        </p:nvSpPr>
        <p:spPr/>
        <p:txBody>
          <a:bodyPr numCol="1"/>
          <a:lstStyle/>
          <a:p>
            <a:pPr marL="457200" indent="-457200">
              <a:buAutoNum type="arabicPeriod"/>
            </a:pPr>
            <a:r>
              <a:rPr lang="en-NZ"/>
              <a:t>Noteworthy Incidents</a:t>
            </a:r>
          </a:p>
          <a:p>
            <a:pPr marL="457200" indent="-457200">
              <a:buAutoNum type="arabicPeriod"/>
            </a:pPr>
            <a:r>
              <a:rPr lang="en-NZ"/>
              <a:t>Sharing Something Goods</a:t>
            </a:r>
          </a:p>
          <a:p>
            <a:pPr marL="457200" indent="-457200">
              <a:buFontTx/>
              <a:buAutoNum type="arabicPeriod"/>
            </a:pPr>
            <a:r>
              <a:rPr lang="en-NZ"/>
              <a:t>Critical Risk Stats</a:t>
            </a:r>
          </a:p>
          <a:p>
            <a:pPr marL="457200" indent="-457200">
              <a:buAutoNum type="arabicPeriod"/>
            </a:pPr>
            <a:r>
              <a:rPr lang="en-NZ"/>
              <a:t>Safety topic of the month</a:t>
            </a:r>
          </a:p>
          <a:p>
            <a:pPr marL="457200" indent="-457200">
              <a:buAutoNum type="arabicPeriod"/>
            </a:pPr>
            <a:r>
              <a:rPr lang="en-NZ"/>
              <a:t>Wellbeing topic of the month</a:t>
            </a:r>
          </a:p>
          <a:p>
            <a:pPr marL="457200" indent="-457200">
              <a:buAutoNum type="arabicPeriod"/>
            </a:pPr>
            <a:r>
              <a:rPr lang="en-NZ"/>
              <a:t>WorkSafe updates</a:t>
            </a:r>
          </a:p>
        </p:txBody>
      </p:sp>
    </p:spTree>
    <p:extLst>
      <p:ext uri="{BB962C8B-B14F-4D97-AF65-F5344CB8AC3E}">
        <p14:creationId xmlns:p14="http://schemas.microsoft.com/office/powerpoint/2010/main" val="164111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Noteworthy Incidents</a:t>
            </a:r>
          </a:p>
        </p:txBody>
      </p:sp>
      <p:sp>
        <p:nvSpPr>
          <p:cNvPr id="6" name="TextBox 5">
            <a:extLst>
              <a:ext uri="{FF2B5EF4-FFF2-40B4-BE49-F238E27FC236}">
                <a16:creationId xmlns:a16="http://schemas.microsoft.com/office/drawing/2014/main" id="{FFD3E220-F600-F9B9-5764-4D29B12C6C24}"/>
              </a:ext>
            </a:extLst>
          </p:cNvPr>
          <p:cNvSpPr txBox="1"/>
          <p:nvPr/>
        </p:nvSpPr>
        <p:spPr>
          <a:xfrm>
            <a:off x="724040" y="974305"/>
            <a:ext cx="6122577" cy="1815882"/>
          </a:xfrm>
          <a:prstGeom prst="rect">
            <a:avLst/>
          </a:prstGeom>
          <a:noFill/>
        </p:spPr>
        <p:txBody>
          <a:bodyPr wrap="square">
            <a:spAutoFit/>
          </a:bodyPr>
          <a:lstStyle/>
          <a:p>
            <a:pPr lvl="0">
              <a:buSzPts val="1000"/>
              <a:tabLst>
                <a:tab pos="457200" algn="l"/>
              </a:tabLst>
            </a:pPr>
            <a:r>
              <a:rPr lang="en-NZ" sz="1600"/>
              <a:t>While excavating a trench,  the team set out to extend the site fencing to maintain the appropriate protections for the site. Two workers were installing the fencing panel adjacent to the excavator. The operator was aware of their presence and the machine was not operating. As the workers moved to install the fencing, the digger driver lifted the bucket and slewed anti-clockwise. This resulted in the back of the digger pushing one of the workers into the fence</a:t>
            </a:r>
          </a:p>
        </p:txBody>
      </p:sp>
      <p:sp>
        <p:nvSpPr>
          <p:cNvPr id="5" name="TextBox 4">
            <a:extLst>
              <a:ext uri="{FF2B5EF4-FFF2-40B4-BE49-F238E27FC236}">
                <a16:creationId xmlns:a16="http://schemas.microsoft.com/office/drawing/2014/main" id="{ED353657-427D-510C-C89D-31155C8FF1E9}"/>
              </a:ext>
            </a:extLst>
          </p:cNvPr>
          <p:cNvSpPr txBox="1"/>
          <p:nvPr/>
        </p:nvSpPr>
        <p:spPr>
          <a:xfrm>
            <a:off x="724041" y="3325517"/>
            <a:ext cx="6749780" cy="2431435"/>
          </a:xfrm>
          <a:prstGeom prst="rect">
            <a:avLst/>
          </a:prstGeom>
          <a:noFill/>
        </p:spPr>
        <p:txBody>
          <a:bodyPr wrap="square">
            <a:spAutoFit/>
          </a:bodyPr>
          <a:lstStyle/>
          <a:p>
            <a:r>
              <a:rPr lang="en-US" sz="1600"/>
              <a:t>Take away tips:</a:t>
            </a:r>
          </a:p>
          <a:p>
            <a:pPr marL="342900" lvl="0" indent="-342900">
              <a:buSzPts val="1000"/>
              <a:buFont typeface="Symbol" panose="05050102010706020507" pitchFamily="18" charset="2"/>
              <a:buChar char=""/>
              <a:tabLst>
                <a:tab pos="457200" algn="l"/>
              </a:tabLst>
            </a:pPr>
            <a:r>
              <a:rPr lang="en-NZ" sz="1600" b="1"/>
              <a:t>Always</a:t>
            </a:r>
            <a:r>
              <a:rPr lang="en-NZ" sz="1600"/>
              <a:t> keep a safe distance from mobile plant.</a:t>
            </a:r>
          </a:p>
          <a:p>
            <a:pPr marL="342900" lvl="0" indent="-342900">
              <a:buSzPts val="1000"/>
              <a:buFont typeface="Symbol" panose="05050102010706020507" pitchFamily="18" charset="2"/>
              <a:buChar char=""/>
              <a:tabLst>
                <a:tab pos="457200" algn="l"/>
              </a:tabLst>
            </a:pPr>
            <a:r>
              <a:rPr lang="en-NZ" sz="1600" b="1"/>
              <a:t>Be aware </a:t>
            </a:r>
            <a:r>
              <a:rPr lang="en-NZ" sz="1600"/>
              <a:t>of your surroundings and the blind spots of mobile plant operators.</a:t>
            </a:r>
          </a:p>
          <a:p>
            <a:pPr marL="342900" lvl="0" indent="-342900">
              <a:buSzPts val="1000"/>
              <a:buFont typeface="Symbol" panose="05050102010706020507" pitchFamily="18" charset="2"/>
              <a:buChar char=""/>
              <a:tabLst>
                <a:tab pos="457200" algn="l"/>
              </a:tabLst>
            </a:pPr>
            <a:r>
              <a:rPr lang="en-NZ" sz="1600" b="1"/>
              <a:t>Communicate clearly </a:t>
            </a:r>
            <a:r>
              <a:rPr lang="en-NZ" sz="1600"/>
              <a:t>with mobile plant operators before working near their equipment.</a:t>
            </a:r>
          </a:p>
          <a:p>
            <a:pPr marL="342900" lvl="0" indent="-342900">
              <a:buSzPts val="1000"/>
              <a:buFont typeface="Symbol" panose="05050102010706020507" pitchFamily="18" charset="2"/>
              <a:buChar char=""/>
              <a:tabLst>
                <a:tab pos="457200" algn="l"/>
              </a:tabLst>
            </a:pPr>
            <a:r>
              <a:rPr lang="en-NZ" sz="1600" b="1"/>
              <a:t>Be prepared </a:t>
            </a:r>
            <a:r>
              <a:rPr lang="en-NZ" sz="1600"/>
              <a:t>to take evasive action if necessary.</a:t>
            </a:r>
          </a:p>
          <a:p>
            <a:pPr marL="342900" lvl="0" indent="-342900">
              <a:buSzPts val="1000"/>
              <a:buFont typeface="Symbol" panose="05050102010706020507" pitchFamily="18" charset="2"/>
              <a:buChar char=""/>
              <a:tabLst>
                <a:tab pos="457200" algn="l"/>
              </a:tabLst>
            </a:pPr>
            <a:r>
              <a:rPr lang="en-NZ" sz="1600" b="1"/>
              <a:t>Report</a:t>
            </a:r>
            <a:r>
              <a:rPr lang="en-NZ" sz="1600"/>
              <a:t> any unsafe conditions to your supervisor immediately.</a:t>
            </a:r>
          </a:p>
          <a:p>
            <a:pPr marL="285750" indent="-285750">
              <a:buFont typeface="Arial" panose="020B0604020202020204" pitchFamily="34" charset="0"/>
              <a:buChar char="•"/>
            </a:pPr>
            <a:endParaRPr lang="en-US" sz="2400"/>
          </a:p>
        </p:txBody>
      </p:sp>
      <p:pic>
        <p:nvPicPr>
          <p:cNvPr id="4" name="Picture 3">
            <a:extLst>
              <a:ext uri="{FF2B5EF4-FFF2-40B4-BE49-F238E27FC236}">
                <a16:creationId xmlns:a16="http://schemas.microsoft.com/office/drawing/2014/main" id="{3B6EED45-5DBD-678B-FE81-C1AE30E579C3}"/>
              </a:ext>
            </a:extLst>
          </p:cNvPr>
          <p:cNvPicPr>
            <a:picLocks noChangeAspect="1"/>
          </p:cNvPicPr>
          <p:nvPr/>
        </p:nvPicPr>
        <p:blipFill>
          <a:blip r:embed="rId2"/>
          <a:stretch>
            <a:fillRect/>
          </a:stretch>
        </p:blipFill>
        <p:spPr>
          <a:xfrm>
            <a:off x="7346950" y="0"/>
            <a:ext cx="4845050" cy="6833348"/>
          </a:xfrm>
          <a:prstGeom prst="rect">
            <a:avLst/>
          </a:prstGeom>
        </p:spPr>
      </p:pic>
    </p:spTree>
    <p:extLst>
      <p:ext uri="{BB962C8B-B14F-4D97-AF65-F5344CB8AC3E}">
        <p14:creationId xmlns:p14="http://schemas.microsoft.com/office/powerpoint/2010/main" val="333296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4B14C-00AE-E471-5EE4-505FA65AF865}"/>
              </a:ext>
            </a:extLst>
          </p:cNvPr>
          <p:cNvSpPr>
            <a:spLocks noGrp="1"/>
          </p:cNvSpPr>
          <p:nvPr>
            <p:ph sz="quarter" idx="10"/>
          </p:nvPr>
        </p:nvSpPr>
        <p:spPr/>
        <p:txBody>
          <a:bodyPr/>
          <a:lstStyle/>
          <a:p>
            <a:r>
              <a:rPr lang="en-NZ"/>
              <a:t>Noteworthy Incidents</a:t>
            </a:r>
          </a:p>
          <a:p>
            <a:endParaRPr lang="en-NZ"/>
          </a:p>
        </p:txBody>
      </p:sp>
      <p:sp>
        <p:nvSpPr>
          <p:cNvPr id="3" name="Text Placeholder 2">
            <a:extLst>
              <a:ext uri="{FF2B5EF4-FFF2-40B4-BE49-F238E27FC236}">
                <a16:creationId xmlns:a16="http://schemas.microsoft.com/office/drawing/2014/main" id="{C621B031-845D-CF5C-7619-72CCFB4A4733}"/>
              </a:ext>
            </a:extLst>
          </p:cNvPr>
          <p:cNvSpPr>
            <a:spLocks noGrp="1"/>
          </p:cNvSpPr>
          <p:nvPr>
            <p:ph type="body" sz="quarter" idx="11"/>
          </p:nvPr>
        </p:nvSpPr>
        <p:spPr>
          <a:xfrm>
            <a:off x="626935" y="914400"/>
            <a:ext cx="6231065" cy="5056189"/>
          </a:xfrm>
        </p:spPr>
        <p:txBody>
          <a:bodyPr numCol="1"/>
          <a:lstStyle/>
          <a:p>
            <a:r>
              <a:rPr lang="en-US"/>
              <a:t>Following the incident at Te Marua Water Treatment Plant where worker was partially buried under collapsed ground, Fulton Hogan have released this safety alert.</a:t>
            </a:r>
          </a:p>
          <a:p>
            <a:endParaRPr lang="en-US"/>
          </a:p>
          <a:p>
            <a:endParaRPr lang="en-US"/>
          </a:p>
          <a:p>
            <a:r>
              <a:rPr lang="en-US" sz="2000"/>
              <a:t>Take away tips:</a:t>
            </a:r>
          </a:p>
          <a:p>
            <a:pPr marL="342900" indent="-342900">
              <a:buFont typeface="Arial" panose="020B0604020202020204" pitchFamily="34" charset="0"/>
              <a:buChar char="•"/>
            </a:pPr>
            <a:r>
              <a:rPr lang="en-US" sz="2000"/>
              <a:t>Only experienced and competent people should be in the vicinity of piling operations</a:t>
            </a:r>
          </a:p>
          <a:p>
            <a:pPr marL="342900" indent="-342900">
              <a:buFont typeface="Arial" panose="020B0604020202020204" pitchFamily="34" charset="0"/>
              <a:buChar char="•"/>
            </a:pPr>
            <a:r>
              <a:rPr lang="en-US" sz="2000"/>
              <a:t>If there is an unexpected change in ground conditions, assume a ground collapse is possible, and maintain an exclusion zone until further controls are in place</a:t>
            </a:r>
          </a:p>
          <a:p>
            <a:endParaRPr lang="en-NZ"/>
          </a:p>
        </p:txBody>
      </p:sp>
      <p:pic>
        <p:nvPicPr>
          <p:cNvPr id="5" name="Picture 4">
            <a:extLst>
              <a:ext uri="{FF2B5EF4-FFF2-40B4-BE49-F238E27FC236}">
                <a16:creationId xmlns:a16="http://schemas.microsoft.com/office/drawing/2014/main" id="{7269C969-0AFD-9189-5F46-360FF58A9CAB}"/>
              </a:ext>
            </a:extLst>
          </p:cNvPr>
          <p:cNvPicPr>
            <a:picLocks noChangeAspect="1"/>
          </p:cNvPicPr>
          <p:nvPr/>
        </p:nvPicPr>
        <p:blipFill>
          <a:blip r:embed="rId2"/>
          <a:stretch>
            <a:fillRect/>
          </a:stretch>
        </p:blipFill>
        <p:spPr>
          <a:xfrm>
            <a:off x="7308851" y="-1"/>
            <a:ext cx="4883150" cy="6816695"/>
          </a:xfrm>
          <a:prstGeom prst="rect">
            <a:avLst/>
          </a:prstGeom>
        </p:spPr>
      </p:pic>
    </p:spTree>
    <p:extLst>
      <p:ext uri="{BB962C8B-B14F-4D97-AF65-F5344CB8AC3E}">
        <p14:creationId xmlns:p14="http://schemas.microsoft.com/office/powerpoint/2010/main" val="409955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20FB8-E7F3-7FCA-9189-D51C3FA7D196}"/>
              </a:ext>
            </a:extLst>
          </p:cNvPr>
          <p:cNvSpPr>
            <a:spLocks noGrp="1"/>
          </p:cNvSpPr>
          <p:nvPr>
            <p:ph sz="quarter" idx="10"/>
          </p:nvPr>
        </p:nvSpPr>
        <p:spPr/>
        <p:txBody>
          <a:bodyPr/>
          <a:lstStyle/>
          <a:p>
            <a:r>
              <a:rPr lang="en-US"/>
              <a:t>Something Good</a:t>
            </a:r>
            <a:endParaRPr lang="en-NZ"/>
          </a:p>
        </p:txBody>
      </p:sp>
      <p:sp>
        <p:nvSpPr>
          <p:cNvPr id="4" name="Text Placeholder 3">
            <a:extLst>
              <a:ext uri="{FF2B5EF4-FFF2-40B4-BE49-F238E27FC236}">
                <a16:creationId xmlns:a16="http://schemas.microsoft.com/office/drawing/2014/main" id="{5AB08F14-8C7F-AC96-61FF-EBB08D2C4C53}"/>
              </a:ext>
            </a:extLst>
          </p:cNvPr>
          <p:cNvSpPr>
            <a:spLocks noGrp="1"/>
          </p:cNvSpPr>
          <p:nvPr>
            <p:ph type="body" sz="quarter" idx="11"/>
          </p:nvPr>
        </p:nvSpPr>
        <p:spPr>
          <a:xfrm>
            <a:off x="1084134" y="1125274"/>
            <a:ext cx="6183441" cy="4701961"/>
          </a:xfrm>
        </p:spPr>
        <p:txBody>
          <a:bodyPr numCol="1"/>
          <a:lstStyle/>
          <a:p>
            <a:r>
              <a:rPr lang="en-US"/>
              <a:t>We’ve had some great feedback and compliments from residents and customers about our teams out and about, including </a:t>
            </a:r>
            <a:r>
              <a:rPr lang="en-NZ"/>
              <a:t>from a church where a funeral was being held and the site team moved their planned work area for the funeral</a:t>
            </a:r>
          </a:p>
          <a:p>
            <a:endParaRPr lang="en-NZ"/>
          </a:p>
          <a:p>
            <a:endParaRPr lang="en-NZ"/>
          </a:p>
          <a:p>
            <a:endParaRPr lang="en-NZ"/>
          </a:p>
          <a:p>
            <a:endParaRPr lang="en-NZ"/>
          </a:p>
          <a:p>
            <a:endParaRPr lang="en-NZ"/>
          </a:p>
        </p:txBody>
      </p:sp>
      <p:pic>
        <p:nvPicPr>
          <p:cNvPr id="10" name="Picture 9">
            <a:extLst>
              <a:ext uri="{FF2B5EF4-FFF2-40B4-BE49-F238E27FC236}">
                <a16:creationId xmlns:a16="http://schemas.microsoft.com/office/drawing/2014/main" id="{19CD74D6-C2DD-5810-0946-E62A24745A3F}"/>
              </a:ext>
            </a:extLst>
          </p:cNvPr>
          <p:cNvPicPr>
            <a:picLocks noChangeAspect="1"/>
          </p:cNvPicPr>
          <p:nvPr/>
        </p:nvPicPr>
        <p:blipFill>
          <a:blip r:embed="rId2"/>
          <a:stretch>
            <a:fillRect/>
          </a:stretch>
        </p:blipFill>
        <p:spPr>
          <a:xfrm>
            <a:off x="9179673" y="119376"/>
            <a:ext cx="2734057" cy="2457793"/>
          </a:xfrm>
          <a:prstGeom prst="rect">
            <a:avLst/>
          </a:prstGeom>
        </p:spPr>
      </p:pic>
      <p:sp>
        <p:nvSpPr>
          <p:cNvPr id="3" name="TextBox 2">
            <a:extLst>
              <a:ext uri="{FF2B5EF4-FFF2-40B4-BE49-F238E27FC236}">
                <a16:creationId xmlns:a16="http://schemas.microsoft.com/office/drawing/2014/main" id="{09CEB08A-5E28-8A75-C062-5A97C171B687}"/>
              </a:ext>
            </a:extLst>
          </p:cNvPr>
          <p:cNvSpPr txBox="1"/>
          <p:nvPr/>
        </p:nvSpPr>
        <p:spPr>
          <a:xfrm>
            <a:off x="8829675" y="4903905"/>
            <a:ext cx="3362325" cy="923330"/>
          </a:xfrm>
          <a:prstGeom prst="rect">
            <a:avLst/>
          </a:prstGeom>
          <a:noFill/>
        </p:spPr>
        <p:txBody>
          <a:bodyPr wrap="square" rtlCol="0">
            <a:spAutoFit/>
          </a:bodyPr>
          <a:lstStyle/>
          <a:p>
            <a:r>
              <a:rPr lang="en-US" i="1">
                <a:solidFill>
                  <a:srgbClr val="0A5075"/>
                </a:solidFill>
              </a:rPr>
              <a:t>If you have any cool stories to share, please send them to safe@wellingtonwater.co.nz</a:t>
            </a:r>
            <a:endParaRPr lang="en-NZ" i="1">
              <a:solidFill>
                <a:srgbClr val="0A5075"/>
              </a:solidFill>
            </a:endParaRPr>
          </a:p>
        </p:txBody>
      </p:sp>
    </p:spTree>
    <p:extLst>
      <p:ext uri="{BB962C8B-B14F-4D97-AF65-F5344CB8AC3E}">
        <p14:creationId xmlns:p14="http://schemas.microsoft.com/office/powerpoint/2010/main" val="383303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Critical Risk Stats - August</a:t>
            </a:r>
          </a:p>
        </p:txBody>
      </p:sp>
      <p:sp>
        <p:nvSpPr>
          <p:cNvPr id="3" name="Text Placeholder 2"/>
          <p:cNvSpPr>
            <a:spLocks noGrp="1"/>
          </p:cNvSpPr>
          <p:nvPr>
            <p:ph type="body" sz="quarter" idx="11"/>
          </p:nvPr>
        </p:nvSpPr>
        <p:spPr>
          <a:xfrm>
            <a:off x="304801" y="1371600"/>
            <a:ext cx="4645572" cy="4598989"/>
          </a:xfrm>
        </p:spPr>
        <p:txBody>
          <a:bodyPr numCol="1">
            <a:norm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noProof="0">
                <a:ln>
                  <a:noFill/>
                </a:ln>
                <a:solidFill>
                  <a:srgbClr val="005F86"/>
                </a:solidFill>
                <a:effectLst/>
                <a:uLnTx/>
                <a:uFillTx/>
                <a:latin typeface="+mn-lt"/>
                <a:ea typeface="+mn-ea"/>
                <a:cs typeface="+mn-cs"/>
              </a:rPr>
              <a:t>In August there were 82 reported critical risk related incidents, this is a increase from July (68) and an increase from August 2022 (31)</a:t>
            </a:r>
          </a:p>
          <a:p>
            <a:pPr marR="0" lvl="0" algn="ctr" defTabSz="914400" rtl="0" eaLnBrk="1" fontAlgn="auto" latinLnBrk="0" hangingPunct="1">
              <a:lnSpc>
                <a:spcPct val="100000"/>
              </a:lnSpc>
              <a:spcBef>
                <a:spcPts val="0"/>
              </a:spcBef>
              <a:spcAft>
                <a:spcPts val="0"/>
              </a:spcAft>
              <a:buClrTx/>
              <a:buSzTx/>
              <a:tabLst/>
              <a:defRPr/>
            </a:pPr>
            <a:endParaRPr lang="en-NZ" sz="1800" kern="0">
              <a:solidFill>
                <a:srgbClr val="005F86"/>
              </a:solidFill>
            </a:endParaRPr>
          </a:p>
          <a:p>
            <a:pPr marR="0" lvl="0" algn="ctr" defTabSz="914400" rtl="0" eaLnBrk="1" fontAlgn="auto" latinLnBrk="0" hangingPunct="1">
              <a:lnSpc>
                <a:spcPct val="100000"/>
              </a:lnSpc>
              <a:spcBef>
                <a:spcPts val="0"/>
              </a:spcBef>
              <a:spcAft>
                <a:spcPts val="0"/>
              </a:spcAft>
              <a:buClrTx/>
              <a:buSzTx/>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0" cap="none" spc="0" normalizeH="0" baseline="0">
                <a:ln>
                  <a:noFill/>
                </a:ln>
                <a:solidFill>
                  <a:srgbClr val="005F86"/>
                </a:solidFill>
                <a:effectLst/>
                <a:uLnTx/>
                <a:uFillTx/>
                <a:latin typeface="+mn-lt"/>
                <a:ea typeface="+mn-ea"/>
                <a:cs typeface="+mn-cs"/>
              </a:rPr>
              <a:t>Vehicle/Mobile Equipment is </a:t>
            </a:r>
            <a:r>
              <a:rPr kumimoji="0" lang="en-NZ" sz="1800" b="0" i="0" u="none" strike="noStrike" kern="0" cap="none" spc="0" normalizeH="0" baseline="0" noProof="0">
                <a:ln>
                  <a:noFill/>
                </a:ln>
                <a:solidFill>
                  <a:srgbClr val="005F86"/>
                </a:solidFill>
                <a:effectLst/>
                <a:uLnTx/>
                <a:uFillTx/>
                <a:latin typeface="+mn-lt"/>
                <a:ea typeface="+mn-ea"/>
                <a:cs typeface="+mn-cs"/>
              </a:rPr>
              <a:t>our highest reported critical risk this month with 36 reports, followed by at Working with/near Services at 16 and Traffic/Pedestrian Movement at 14.</a:t>
            </a:r>
          </a:p>
          <a:p>
            <a:endParaRPr lang="en-NZ"/>
          </a:p>
        </p:txBody>
      </p:sp>
      <p:sp>
        <p:nvSpPr>
          <p:cNvPr id="5" name="TextBox 4">
            <a:extLst>
              <a:ext uri="{FF2B5EF4-FFF2-40B4-BE49-F238E27FC236}">
                <a16:creationId xmlns:a16="http://schemas.microsoft.com/office/drawing/2014/main" id="{D9F7DE2D-FD9A-E4D4-2382-D65FD849E02A}"/>
              </a:ext>
            </a:extLst>
          </p:cNvPr>
          <p:cNvSpPr txBox="1"/>
          <p:nvPr/>
        </p:nvSpPr>
        <p:spPr>
          <a:xfrm>
            <a:off x="1054964" y="5149048"/>
            <a:ext cx="3059836" cy="430887"/>
          </a:xfrm>
          <a:prstGeom prst="rect">
            <a:avLst/>
          </a:prstGeom>
          <a:noFill/>
        </p:spPr>
        <p:txBody>
          <a:bodyPr wrap="square" rtlCol="0">
            <a:spAutoFit/>
          </a:bodyPr>
          <a:lstStyle/>
          <a:p>
            <a:pPr algn="ctr"/>
            <a:r>
              <a:rPr lang="en-US" sz="1100"/>
              <a:t>If you’re interested in seeing other stats please let us know!</a:t>
            </a:r>
            <a:endParaRPr lang="en-NZ" sz="1100"/>
          </a:p>
        </p:txBody>
      </p:sp>
      <p:graphicFrame>
        <p:nvGraphicFramePr>
          <p:cNvPr id="6" name="Chart 5">
            <a:extLst>
              <a:ext uri="{FF2B5EF4-FFF2-40B4-BE49-F238E27FC236}">
                <a16:creationId xmlns:a16="http://schemas.microsoft.com/office/drawing/2014/main" id="{562A0824-4047-2C6F-8064-E01EF6F55FD0}"/>
              </a:ext>
            </a:extLst>
          </p:cNvPr>
          <p:cNvGraphicFramePr>
            <a:graphicFrameLocks/>
          </p:cNvGraphicFramePr>
          <p:nvPr>
            <p:extLst>
              <p:ext uri="{D42A27DB-BD31-4B8C-83A1-F6EECF244321}">
                <p14:modId xmlns:p14="http://schemas.microsoft.com/office/powerpoint/2010/main" val="4022097759"/>
              </p:ext>
            </p:extLst>
          </p:nvPr>
        </p:nvGraphicFramePr>
        <p:xfrm>
          <a:off x="5420841" y="701941"/>
          <a:ext cx="6466358" cy="5073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7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92668-4DD6-ED1A-7393-1B6A4369626C}"/>
              </a:ext>
            </a:extLst>
          </p:cNvPr>
          <p:cNvSpPr>
            <a:spLocks noGrp="1"/>
          </p:cNvSpPr>
          <p:nvPr>
            <p:ph sz="quarter" idx="10"/>
          </p:nvPr>
        </p:nvSpPr>
        <p:spPr>
          <a:xfrm>
            <a:off x="490853" y="2845019"/>
            <a:ext cx="3582809" cy="2801056"/>
          </a:xfrm>
        </p:spPr>
        <p:txBody>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Safety topic of the month</a:t>
            </a:r>
          </a:p>
          <a:p>
            <a:pPr marL="0" marR="0" lvl="0" indent="0" algn="ctr" defTabSz="457189"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endParaRP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Hazardous Substances</a:t>
            </a:r>
          </a:p>
          <a:p>
            <a:endParaRPr lang="en-NZ"/>
          </a:p>
        </p:txBody>
      </p:sp>
    </p:spTree>
    <p:extLst>
      <p:ext uri="{BB962C8B-B14F-4D97-AF65-F5344CB8AC3E}">
        <p14:creationId xmlns:p14="http://schemas.microsoft.com/office/powerpoint/2010/main" val="156255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t>Safety topic of the month – Working with hazardous substances</a:t>
            </a:r>
            <a:endParaRPr lang="en-NZ"/>
          </a:p>
        </p:txBody>
      </p:sp>
      <p:sp>
        <p:nvSpPr>
          <p:cNvPr id="5" name="Text Placeholder 2">
            <a:extLst>
              <a:ext uri="{FF2B5EF4-FFF2-40B4-BE49-F238E27FC236}">
                <a16:creationId xmlns:a16="http://schemas.microsoft.com/office/drawing/2014/main" id="{65359FA6-7A63-FE2D-385A-3C9DBB4BE56B}"/>
              </a:ext>
            </a:extLst>
          </p:cNvPr>
          <p:cNvSpPr>
            <a:spLocks noGrp="1"/>
          </p:cNvSpPr>
          <p:nvPr>
            <p:ph type="body" sz="quarter" idx="11"/>
          </p:nvPr>
        </p:nvSpPr>
        <p:spPr>
          <a:xfrm>
            <a:off x="626933" y="927882"/>
            <a:ext cx="6643296" cy="5002235"/>
          </a:xfrm>
        </p:spPr>
        <p:txBody>
          <a:bodyPr numCol="1">
            <a:normAutofit/>
          </a:bodyPr>
          <a:lstStyle/>
          <a:p>
            <a:endParaRPr lang="en-NZ" b="1"/>
          </a:p>
          <a:p>
            <a:pPr marL="342900" indent="-342900">
              <a:buFont typeface="Arial" panose="020B0604020202020204" pitchFamily="34" charset="0"/>
              <a:buChar char="•"/>
            </a:pPr>
            <a:endParaRPr lang="en-NZ"/>
          </a:p>
          <a:p>
            <a:pPr marL="342900" indent="-342900">
              <a:buFont typeface="Arial" panose="020B0604020202020204" pitchFamily="34" charset="0"/>
              <a:buChar char="•"/>
            </a:pPr>
            <a:endParaRPr lang="en-NZ"/>
          </a:p>
        </p:txBody>
      </p:sp>
      <p:sp>
        <p:nvSpPr>
          <p:cNvPr id="4" name="TextBox 3">
            <a:extLst>
              <a:ext uri="{FF2B5EF4-FFF2-40B4-BE49-F238E27FC236}">
                <a16:creationId xmlns:a16="http://schemas.microsoft.com/office/drawing/2014/main" id="{3D8DE338-7FE0-09ED-B673-1BE58191EA17}"/>
              </a:ext>
            </a:extLst>
          </p:cNvPr>
          <p:cNvSpPr txBox="1"/>
          <p:nvPr/>
        </p:nvSpPr>
        <p:spPr>
          <a:xfrm>
            <a:off x="1002409" y="1530177"/>
            <a:ext cx="10177055" cy="954107"/>
          </a:xfrm>
          <a:prstGeom prst="rect">
            <a:avLst/>
          </a:prstGeom>
          <a:noFill/>
        </p:spPr>
        <p:txBody>
          <a:bodyPr wrap="square">
            <a:spAutoFit/>
          </a:bodyPr>
          <a:lstStyle/>
          <a:p>
            <a:pPr marL="457200" indent="-355600" algn="ctr">
              <a:buSzPct val="100000"/>
            </a:pPr>
            <a:r>
              <a:rPr lang="en-US" sz="2800" b="1"/>
              <a:t>From 2010 to 2018, 397 people in New Zealand died as a result of hazardous substances.</a:t>
            </a:r>
            <a:endParaRPr lang="en-NZ" sz="2800" b="1"/>
          </a:p>
        </p:txBody>
      </p:sp>
      <p:sp>
        <p:nvSpPr>
          <p:cNvPr id="11" name="TextBox 10">
            <a:extLst>
              <a:ext uri="{FF2B5EF4-FFF2-40B4-BE49-F238E27FC236}">
                <a16:creationId xmlns:a16="http://schemas.microsoft.com/office/drawing/2014/main" id="{05EAFD31-F09F-3EF0-1E81-ED733AA3766F}"/>
              </a:ext>
            </a:extLst>
          </p:cNvPr>
          <p:cNvSpPr txBox="1"/>
          <p:nvPr/>
        </p:nvSpPr>
        <p:spPr>
          <a:xfrm>
            <a:off x="626932" y="3343146"/>
            <a:ext cx="4972664" cy="1264642"/>
          </a:xfrm>
          <a:prstGeom prst="rect">
            <a:avLst/>
          </a:prstGeom>
          <a:noFill/>
        </p:spPr>
        <p:txBody>
          <a:bodyPr wrap="square">
            <a:spAutoFit/>
          </a:bodyPr>
          <a:lstStyle/>
          <a:p>
            <a:pPr>
              <a:lnSpc>
                <a:spcPct val="107000"/>
              </a:lnSpc>
              <a:spcAft>
                <a:spcPts val="800"/>
              </a:spcAft>
            </a:pPr>
            <a:r>
              <a:rPr lang="en-NZ" sz="1800" b="1">
                <a:solidFill>
                  <a:srgbClr val="FF0000"/>
                </a:solidFill>
                <a:effectLst/>
                <a:latin typeface="Karbon Bold"/>
                <a:ea typeface="Calibri" panose="020F0502020204030204" pitchFamily="34" charset="0"/>
                <a:cs typeface="Times New Roman" panose="02020603050405020304" pitchFamily="18" charset="0"/>
              </a:rPr>
              <a:t>Chemicals hazards and toxic substances</a:t>
            </a:r>
            <a:r>
              <a:rPr lang="en-NZ" sz="1800">
                <a:solidFill>
                  <a:srgbClr val="FF0000"/>
                </a:solidFill>
                <a:effectLst/>
                <a:latin typeface="Karbon Bold"/>
                <a:ea typeface="Calibri" panose="020F0502020204030204" pitchFamily="34" charset="0"/>
                <a:cs typeface="Times New Roman" panose="02020603050405020304" pitchFamily="18" charset="0"/>
              </a:rPr>
              <a:t> </a:t>
            </a:r>
            <a:r>
              <a:rPr lang="en-NZ" sz="1800">
                <a:solidFill>
                  <a:srgbClr val="0A5075"/>
                </a:solidFill>
                <a:effectLst/>
                <a:latin typeface="Karbon Bold"/>
                <a:ea typeface="Calibri" panose="020F0502020204030204" pitchFamily="34" charset="0"/>
                <a:cs typeface="Times New Roman" panose="02020603050405020304" pitchFamily="18" charset="0"/>
              </a:rPr>
              <a:t>have the potential to </a:t>
            </a:r>
            <a:r>
              <a:rPr lang="en-NZ" sz="1800" b="1">
                <a:solidFill>
                  <a:srgbClr val="FF0000"/>
                </a:solidFill>
                <a:effectLst/>
                <a:latin typeface="Karbon Bold"/>
                <a:ea typeface="Calibri" panose="020F0502020204030204" pitchFamily="34" charset="0"/>
                <a:cs typeface="Times New Roman" panose="02020603050405020304" pitchFamily="18" charset="0"/>
              </a:rPr>
              <a:t>cause serious harm or death</a:t>
            </a:r>
            <a:r>
              <a:rPr lang="en-NZ" sz="1800">
                <a:solidFill>
                  <a:srgbClr val="000000"/>
                </a:solidFill>
                <a:effectLst/>
                <a:latin typeface="Karbon Bold"/>
                <a:ea typeface="Calibri" panose="020F0502020204030204" pitchFamily="34" charset="0"/>
                <a:cs typeface="Times New Roman" panose="02020603050405020304" pitchFamily="18" charset="0"/>
              </a:rPr>
              <a:t> </a:t>
            </a:r>
            <a:r>
              <a:rPr lang="en-NZ" sz="1800">
                <a:solidFill>
                  <a:srgbClr val="0A5075"/>
                </a:solidFill>
                <a:effectLst/>
                <a:latin typeface="Karbon Bold"/>
                <a:ea typeface="Calibri" panose="020F0502020204030204" pitchFamily="34" charset="0"/>
                <a:cs typeface="Times New Roman" panose="02020603050405020304" pitchFamily="18" charset="0"/>
              </a:rPr>
              <a:t>when inhaled or ingested or exposed to. This harm could be</a:t>
            </a:r>
            <a:r>
              <a:rPr lang="en-NZ" sz="1800">
                <a:solidFill>
                  <a:srgbClr val="000000"/>
                </a:solidFill>
                <a:effectLst/>
                <a:latin typeface="Karbon Bold"/>
                <a:ea typeface="Calibri" panose="020F0502020204030204" pitchFamily="34" charset="0"/>
                <a:cs typeface="Times New Roman" panose="02020603050405020304" pitchFamily="18" charset="0"/>
              </a:rPr>
              <a:t> </a:t>
            </a:r>
            <a:r>
              <a:rPr lang="en-NZ" sz="1800" b="1">
                <a:solidFill>
                  <a:srgbClr val="FF0000"/>
                </a:solidFill>
                <a:effectLst/>
                <a:latin typeface="Karbon Bold"/>
                <a:ea typeface="Calibri" panose="020F0502020204030204" pitchFamily="34" charset="0"/>
                <a:cs typeface="Times New Roman" panose="02020603050405020304" pitchFamily="18" charset="0"/>
              </a:rPr>
              <a:t>acute and immediate</a:t>
            </a:r>
            <a:r>
              <a:rPr lang="en-NZ" sz="1800">
                <a:solidFill>
                  <a:srgbClr val="FF0000"/>
                </a:solidFill>
                <a:effectLst/>
                <a:latin typeface="Karbon Bold"/>
                <a:ea typeface="Calibri" panose="020F0502020204030204" pitchFamily="34" charset="0"/>
                <a:cs typeface="Times New Roman" panose="02020603050405020304" pitchFamily="18" charset="0"/>
              </a:rPr>
              <a:t> </a:t>
            </a:r>
            <a:r>
              <a:rPr lang="en-NZ" sz="1800">
                <a:solidFill>
                  <a:srgbClr val="0A5075"/>
                </a:solidFill>
                <a:effectLst/>
                <a:latin typeface="Karbon Bold"/>
                <a:ea typeface="Calibri" panose="020F0502020204030204" pitchFamily="34" charset="0"/>
                <a:cs typeface="Times New Roman" panose="02020603050405020304" pitchFamily="18" charset="0"/>
              </a:rPr>
              <a:t>or</a:t>
            </a:r>
            <a:r>
              <a:rPr lang="en-NZ" sz="1800">
                <a:solidFill>
                  <a:srgbClr val="000000"/>
                </a:solidFill>
                <a:effectLst/>
                <a:latin typeface="Karbon Bold"/>
                <a:ea typeface="Calibri" panose="020F0502020204030204" pitchFamily="34" charset="0"/>
                <a:cs typeface="Times New Roman" panose="02020603050405020304" pitchFamily="18" charset="0"/>
              </a:rPr>
              <a:t> </a:t>
            </a:r>
            <a:r>
              <a:rPr lang="en-NZ" sz="1800" b="1">
                <a:solidFill>
                  <a:srgbClr val="FF0000"/>
                </a:solidFill>
                <a:effectLst/>
                <a:latin typeface="Karbon Bold"/>
                <a:ea typeface="Calibri" panose="020F0502020204030204" pitchFamily="34" charset="0"/>
                <a:cs typeface="Times New Roman" panose="02020603050405020304" pitchFamily="18" charset="0"/>
              </a:rPr>
              <a:t>gradual and lifelong</a:t>
            </a:r>
            <a:r>
              <a:rPr lang="en-NZ" sz="1800">
                <a:solidFill>
                  <a:srgbClr val="000000"/>
                </a:solidFill>
                <a:effectLst/>
                <a:latin typeface="Karbon Bold"/>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bottle, plastic, plastic bottle, LEGO&#10;&#10;Description automatically generated">
            <a:extLst>
              <a:ext uri="{FF2B5EF4-FFF2-40B4-BE49-F238E27FC236}">
                <a16:creationId xmlns:a16="http://schemas.microsoft.com/office/drawing/2014/main" id="{6266C7DF-F069-D601-336F-D33F29DBA0D9}"/>
              </a:ext>
            </a:extLst>
          </p:cNvPr>
          <p:cNvPicPr>
            <a:picLocks noChangeAspect="1"/>
          </p:cNvPicPr>
          <p:nvPr/>
        </p:nvPicPr>
        <p:blipFill>
          <a:blip r:embed="rId3"/>
          <a:stretch>
            <a:fillRect/>
          </a:stretch>
        </p:blipFill>
        <p:spPr>
          <a:xfrm>
            <a:off x="6592406" y="2808921"/>
            <a:ext cx="5244289" cy="2644106"/>
          </a:xfrm>
          <a:prstGeom prst="rect">
            <a:avLst/>
          </a:prstGeom>
        </p:spPr>
      </p:pic>
    </p:spTree>
    <p:extLst>
      <p:ext uri="{BB962C8B-B14F-4D97-AF65-F5344CB8AC3E}">
        <p14:creationId xmlns:p14="http://schemas.microsoft.com/office/powerpoint/2010/main" val="222409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Safety topic of the month – Working with hazardous substances</a:t>
            </a:r>
            <a:endParaRPr lang="en-NZ"/>
          </a:p>
        </p:txBody>
      </p:sp>
      <p:sp>
        <p:nvSpPr>
          <p:cNvPr id="4" name="Shape 128">
            <a:extLst>
              <a:ext uri="{FF2B5EF4-FFF2-40B4-BE49-F238E27FC236}">
                <a16:creationId xmlns:a16="http://schemas.microsoft.com/office/drawing/2014/main" id="{EA57B0DD-094A-11D5-275A-10D945A5F345}"/>
              </a:ext>
            </a:extLst>
          </p:cNvPr>
          <p:cNvSpPr txBox="1">
            <a:spLocks/>
          </p:cNvSpPr>
          <p:nvPr/>
        </p:nvSpPr>
        <p:spPr>
          <a:xfrm>
            <a:off x="626935" y="900399"/>
            <a:ext cx="10928006" cy="918900"/>
          </a:xfrm>
          <a:prstGeom prst="rect">
            <a:avLst/>
          </a:prstGeom>
        </p:spPr>
        <p:txBody>
          <a:bodyPr wrap="square" lIns="91425" tIns="91425" rIns="91425" bIns="91425" anchor="t" anchorCtr="0">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anose="020B0604020202020204" pitchFamily="34" charset="0"/>
              <a:buNone/>
            </a:pPr>
            <a:r>
              <a:rPr lang="en-US" sz="2400"/>
              <a:t>Hazardous substances are bad for your health and can slowly kill you.  They can get into your body three ways:</a:t>
            </a:r>
          </a:p>
          <a:p>
            <a:pPr>
              <a:buFont typeface="Arial" panose="020B0604020202020204" pitchFamily="34" charset="0"/>
              <a:buNone/>
            </a:pPr>
            <a:endParaRPr lang="en-US"/>
          </a:p>
          <a:p>
            <a:pPr>
              <a:buFont typeface="Arial" panose="020B0604020202020204" pitchFamily="34" charset="0"/>
              <a:buNone/>
            </a:pPr>
            <a:endParaRPr lang="en-US"/>
          </a:p>
          <a:p>
            <a:pPr>
              <a:buFont typeface="Arial" panose="020B0604020202020204" pitchFamily="34" charset="0"/>
              <a:buNone/>
            </a:pPr>
            <a:endParaRPr lang="en-US"/>
          </a:p>
        </p:txBody>
      </p:sp>
      <p:grpSp>
        <p:nvGrpSpPr>
          <p:cNvPr id="6" name="Shape 131">
            <a:extLst>
              <a:ext uri="{FF2B5EF4-FFF2-40B4-BE49-F238E27FC236}">
                <a16:creationId xmlns:a16="http://schemas.microsoft.com/office/drawing/2014/main" id="{66AD3A6C-CBB9-E58E-7425-CBA693A214D8}"/>
              </a:ext>
            </a:extLst>
          </p:cNvPr>
          <p:cNvGrpSpPr/>
          <p:nvPr/>
        </p:nvGrpSpPr>
        <p:grpSpPr>
          <a:xfrm>
            <a:off x="2283526" y="1777526"/>
            <a:ext cx="7624949" cy="2528747"/>
            <a:chOff x="0" y="1777525"/>
            <a:chExt cx="7624949" cy="2528747"/>
          </a:xfrm>
        </p:grpSpPr>
        <p:pic>
          <p:nvPicPr>
            <p:cNvPr id="7" name="Shape 132">
              <a:extLst>
                <a:ext uri="{FF2B5EF4-FFF2-40B4-BE49-F238E27FC236}">
                  <a16:creationId xmlns:a16="http://schemas.microsoft.com/office/drawing/2014/main" id="{E375FA75-1012-6DCE-5B3C-5EF66B8A3A22}"/>
                </a:ext>
              </a:extLst>
            </p:cNvPr>
            <p:cNvPicPr preferRelativeResize="0"/>
            <p:nvPr/>
          </p:nvPicPr>
          <p:blipFill>
            <a:blip r:embed="rId2">
              <a:alphaModFix/>
            </a:blip>
            <a:stretch>
              <a:fillRect/>
            </a:stretch>
          </p:blipFill>
          <p:spPr>
            <a:xfrm>
              <a:off x="0" y="1777525"/>
              <a:ext cx="2541649" cy="2528675"/>
            </a:xfrm>
            <a:prstGeom prst="rect">
              <a:avLst/>
            </a:prstGeom>
            <a:noFill/>
            <a:ln>
              <a:noFill/>
            </a:ln>
          </p:spPr>
        </p:pic>
        <p:pic>
          <p:nvPicPr>
            <p:cNvPr id="8" name="Shape 133">
              <a:extLst>
                <a:ext uri="{FF2B5EF4-FFF2-40B4-BE49-F238E27FC236}">
                  <a16:creationId xmlns:a16="http://schemas.microsoft.com/office/drawing/2014/main" id="{6DE5A03A-F157-0A0A-A2AB-DD0CD055E35C}"/>
                </a:ext>
              </a:extLst>
            </p:cNvPr>
            <p:cNvPicPr preferRelativeResize="0"/>
            <p:nvPr/>
          </p:nvPicPr>
          <p:blipFill>
            <a:blip r:embed="rId3">
              <a:alphaModFix/>
            </a:blip>
            <a:stretch>
              <a:fillRect/>
            </a:stretch>
          </p:blipFill>
          <p:spPr>
            <a:xfrm>
              <a:off x="2541650" y="1777525"/>
              <a:ext cx="2541649" cy="2528747"/>
            </a:xfrm>
            <a:prstGeom prst="rect">
              <a:avLst/>
            </a:prstGeom>
            <a:noFill/>
            <a:ln>
              <a:noFill/>
            </a:ln>
          </p:spPr>
        </p:pic>
        <p:pic>
          <p:nvPicPr>
            <p:cNvPr id="9" name="Shape 134">
              <a:extLst>
                <a:ext uri="{FF2B5EF4-FFF2-40B4-BE49-F238E27FC236}">
                  <a16:creationId xmlns:a16="http://schemas.microsoft.com/office/drawing/2014/main" id="{5E546D35-501D-F3F4-4479-697B4AB4C79B}"/>
                </a:ext>
              </a:extLst>
            </p:cNvPr>
            <p:cNvPicPr preferRelativeResize="0"/>
            <p:nvPr/>
          </p:nvPicPr>
          <p:blipFill>
            <a:blip r:embed="rId4">
              <a:alphaModFix/>
            </a:blip>
            <a:stretch>
              <a:fillRect/>
            </a:stretch>
          </p:blipFill>
          <p:spPr>
            <a:xfrm>
              <a:off x="5083300" y="1780758"/>
              <a:ext cx="2541649" cy="2522198"/>
            </a:xfrm>
            <a:prstGeom prst="rect">
              <a:avLst/>
            </a:prstGeom>
            <a:noFill/>
            <a:ln>
              <a:noFill/>
            </a:ln>
          </p:spPr>
        </p:pic>
      </p:grpSp>
      <p:sp>
        <p:nvSpPr>
          <p:cNvPr id="10" name="Shape 135">
            <a:extLst>
              <a:ext uri="{FF2B5EF4-FFF2-40B4-BE49-F238E27FC236}">
                <a16:creationId xmlns:a16="http://schemas.microsoft.com/office/drawing/2014/main" id="{A6467B04-B60B-DE81-9A12-C41AA8AB1B72}"/>
              </a:ext>
            </a:extLst>
          </p:cNvPr>
          <p:cNvSpPr txBox="1">
            <a:spLocks/>
          </p:cNvSpPr>
          <p:nvPr/>
        </p:nvSpPr>
        <p:spPr>
          <a:xfrm>
            <a:off x="407368" y="4397075"/>
            <a:ext cx="11377264" cy="1551300"/>
          </a:xfrm>
          <a:prstGeom prst="rect">
            <a:avLst/>
          </a:prstGeom>
        </p:spPr>
        <p:txBody>
          <a:bodyPr wrap="square" lIns="91425" tIns="91425" rIns="91425" bIns="91425" anchor="t" anchorCtr="0">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None/>
            </a:pPr>
            <a:r>
              <a:rPr lang="en-US" sz="2000" b="1"/>
              <a:t>Inhalation</a:t>
            </a:r>
            <a:r>
              <a:rPr lang="en-US" sz="2000"/>
              <a:t> is the most likely route of exposure (e.g. breathing in petrol).</a:t>
            </a:r>
          </a:p>
          <a:p>
            <a:pPr>
              <a:buFont typeface="Arial" panose="020B0604020202020204" pitchFamily="34" charset="0"/>
              <a:buNone/>
            </a:pPr>
            <a:endParaRPr lang="en-US" sz="700"/>
          </a:p>
          <a:p>
            <a:pPr marL="0" algn="just">
              <a:buFont typeface="Arial" panose="020B0604020202020204" pitchFamily="34" charset="0"/>
              <a:buNone/>
            </a:pPr>
            <a:r>
              <a:rPr lang="en-US" sz="2000">
                <a:solidFill>
                  <a:srgbClr val="1D2763"/>
                </a:solidFill>
              </a:rPr>
              <a:t>Immediate effects from solvent exposure include headaches, forgetfulness, drowsiness, feeling dizzy and/or nauseous, irritability and mood changes, and irritation of the eyes, lungs and skin.</a:t>
            </a:r>
          </a:p>
          <a:p>
            <a:pPr>
              <a:buFont typeface="Arial" panose="020B0604020202020204" pitchFamily="34" charset="0"/>
              <a:buNone/>
            </a:pPr>
            <a:endParaRPr lang="en-US" sz="2000"/>
          </a:p>
          <a:p>
            <a:pPr>
              <a:buFont typeface="Arial" panose="020B0604020202020204" pitchFamily="34" charset="0"/>
              <a:buNone/>
            </a:pPr>
            <a:endParaRPr lang="en-US" sz="2000"/>
          </a:p>
          <a:p>
            <a:pPr>
              <a:buFont typeface="Arial" panose="020B0604020202020204" pitchFamily="34" charset="0"/>
              <a:buNone/>
            </a:pPr>
            <a:endParaRPr lang="en-US" sz="2000"/>
          </a:p>
        </p:txBody>
      </p:sp>
    </p:spTree>
    <p:extLst>
      <p:ext uri="{BB962C8B-B14F-4D97-AF65-F5344CB8AC3E}">
        <p14:creationId xmlns:p14="http://schemas.microsoft.com/office/powerpoint/2010/main" val="840548113"/>
      </p:ext>
    </p:extLst>
  </p:cSld>
  <p:clrMapOvr>
    <a:masterClrMapping/>
  </p:clrMapOvr>
</p:sld>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tec Moments">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Health and Safety</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Health and Safety Team</Team>
    <Project xmlns="4f9c820c-e7e2-444d-97ee-45f2b3485c1d">NA</Project>
    <FunctionGroup xmlns="4f9c820c-e7e2-444d-97ee-45f2b3485c1d">NA</FunctionGroup>
    <Function xmlns="4f9c820c-e7e2-444d-97ee-45f2b3485c1d">How we Work</Function>
    <TaxCatchAll xmlns="cab9f0c5-8a3f-4271-9bc9-990b74768ed0" xsi:nil="true"/>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lcf76f155ced4ddcb4097134ff3c332f xmlns="ddde2884-b7dc-42a3-8ad8-e8b8b55baca5" xsi:nil="true"/>
    <Year xmlns="c91a514c-9034-4fa3-897a-8352025b26ed">NA</Year>
    <Narrative xmlns="4f9c820c-e7e2-444d-97ee-45f2b3485c1d" xsi:nil="true"/>
    <CategoryName xmlns="4f9c820c-e7e2-444d-97ee-45f2b3485c1d">Health and Safety Monthly Focus</CategoryName>
    <PRADateTrigger xmlns="4f9c820c-e7e2-444d-97ee-45f2b3485c1d" xsi:nil="true"/>
    <PRAText2 xmlns="4f9c820c-e7e2-444d-97ee-45f2b3485c1d" xsi:nil="true"/>
    <HarmonieUIHidden xmlns="15ffb055-6eb4-45a1-bc20-bf2ac0d420d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owerPoint" ma:contentTypeID="0x010100106ADA00D68A0B4D90B277FD62A9A40100E8E7E2323E4A9743B6BF000E4275960E" ma:contentTypeVersion="38" ma:contentTypeDescription="Create a new document." ma:contentTypeScope="" ma:versionID="e8151f33a110ba1f0a96536fb8ac65f2">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cab9f0c5-8a3f-4271-9bc9-990b74768ed0" xmlns:ns7="ddde2884-b7dc-42a3-8ad8-e8b8b55baca5" targetNamespace="http://schemas.microsoft.com/office/2006/metadata/properties" ma:root="true" ma:fieldsID="29d42429498ac343a07889f046cfec26" ns2:_="" ns3:_="" ns4:_="" ns5:_="" ns6:_="" ns7:_="">
    <xsd:import namespace="4f9c820c-e7e2-444d-97ee-45f2b3485c1d"/>
    <xsd:import namespace="15ffb055-6eb4-45a1-bc20-bf2ac0d420da"/>
    <xsd:import namespace="725c79e5-42ce-4aa0-ac78-b6418001f0d2"/>
    <xsd:import namespace="c91a514c-9034-4fa3-897a-8352025b26ed"/>
    <xsd:import namespace="cab9f0c5-8a3f-4271-9bc9-990b74768ed0"/>
    <xsd:import namespace="ddde2884-b7dc-42a3-8ad8-e8b8b55baca5"/>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3:HarmonieUIHidden" minOccurs="0"/>
                <xsd:element ref="ns6:TaxCatchAll"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hidden="true" ma:internalName="DocumentType" ma:readOnly="fals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ma:readOnly="fals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HarmonieUIHidden" ma:index="40"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lcf76f155ced4ddcb4097134ff3c332f" ma:index="4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989706-372E-4F71-B2D7-923C72DEA403}">
  <ds:schemaRefs>
    <ds:schemaRef ds:uri="http://schemas.microsoft.com/office/2006/metadata/longProperties"/>
  </ds:schemaRefs>
</ds:datastoreItem>
</file>

<file path=customXml/itemProps2.xml><?xml version="1.0" encoding="utf-8"?>
<ds:datastoreItem xmlns:ds="http://schemas.openxmlformats.org/officeDocument/2006/customXml" ds:itemID="{3FE6954B-2355-4A79-9CF5-99D03C7DF22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5FB89A-2A72-4A79-9DA1-4437EBD28F2E}">
  <ds:schemaRefs>
    <ds:schemaRef ds:uri="http://schemas.microsoft.com/sharepoint/v3/contenttype/forms"/>
  </ds:schemaRefs>
</ds:datastoreItem>
</file>

<file path=customXml/itemProps4.xml><?xml version="1.0" encoding="utf-8"?>
<ds:datastoreItem xmlns:ds="http://schemas.openxmlformats.org/officeDocument/2006/customXml" ds:itemID="{69A259D6-3984-4673-A32D-AAE7A9139E7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944</Words>
  <Application>Microsoft Office PowerPoint</Application>
  <PresentationFormat>Widescreen</PresentationFormat>
  <Paragraphs>91</Paragraphs>
  <Slides>18</Slides>
  <Notes>2</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Century Gothic</vt:lpstr>
      <vt:lpstr>Karbon Bold</vt:lpstr>
      <vt:lpstr>Segoe UI</vt:lpstr>
      <vt:lpstr>Symbol</vt:lpstr>
      <vt:lpstr>Wellington Water 3</vt:lpstr>
      <vt:lpstr>Stantec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with Nic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Porteous</dc:creator>
  <cp:lastModifiedBy>Chris Anderson</cp:lastModifiedBy>
  <cp:revision>1</cp:revision>
  <cp:lastPrinted>2019-08-14T22:34:57Z</cp:lastPrinted>
  <dcterms:created xsi:type="dcterms:W3CDTF">2015-03-22T22:23:18Z</dcterms:created>
  <dcterms:modified xsi:type="dcterms:W3CDTF">2023-09-07T02:22:27Z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ID">
    <vt:lpwstr>346326</vt:lpwstr>
  </property>
  <property fmtid="{D5CDD505-2E9C-101B-9397-08002B2CF9AE}" pid="3" name="_dlc_DocId">
    <vt:lpwstr>ACT82-486127453-52</vt:lpwstr>
  </property>
  <property fmtid="{D5CDD505-2E9C-101B-9397-08002B2CF9AE}" pid="4" name="_dlc_DocIdItemGuid">
    <vt:lpwstr>1f0e613c-7b2f-475c-b638-56ee2ce842d3</vt:lpwstr>
  </property>
  <property fmtid="{D5CDD505-2E9C-101B-9397-08002B2CF9AE}" pid="5" name="_dlc_DocIdUrl">
    <vt:lpwstr>https://woogle.wellingtonwater.co.nz/site/pbac/_layouts/15/DocIdRedir.aspx?ID=ACT82-486127453-52, ACT82-486127453-52</vt:lpwstr>
  </property>
  <property fmtid="{D5CDD505-2E9C-101B-9397-08002B2CF9AE}" pid="6" name="_ModerationStatus">
    <vt:lpwstr>0</vt:lpwstr>
  </property>
  <property fmtid="{D5CDD505-2E9C-101B-9397-08002B2CF9AE}" pid="7" name="ContentTypeId">
    <vt:lpwstr>0x010100106ADA00D68A0B4D90B277FD62A9A40100E8E7E2323E4A9743B6BF000E4275960E</vt:lpwstr>
  </property>
  <property fmtid="{D5CDD505-2E9C-101B-9397-08002B2CF9AE}" pid="8" name="MediaServiceImageTags">
    <vt:lpwstr/>
  </property>
  <property fmtid="{D5CDD505-2E9C-101B-9397-08002B2CF9AE}" pid="9" name="SharedWithUsers">
    <vt:lpwstr>16;#Robert Mackie;#276;#Rachelle Frickleton;#141;#Rachel Goodfellow;#186;#Alisha Paul;#25;#Chris Anderson;#27;#Luke Taylor;#182;#Jono Lowe;#299;#Joanna Isaac;#78;#Nick Oldham</vt:lpwstr>
  </property>
</Properties>
</file>