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26"/>
  </p:notesMasterIdLst>
  <p:handoutMasterIdLst>
    <p:handoutMasterId r:id="rId27"/>
  </p:handoutMasterIdLst>
  <p:sldIdLst>
    <p:sldId id="287" r:id="rId7"/>
    <p:sldId id="289" r:id="rId8"/>
    <p:sldId id="290" r:id="rId9"/>
    <p:sldId id="432" r:id="rId10"/>
    <p:sldId id="436" r:id="rId11"/>
    <p:sldId id="439" r:id="rId12"/>
    <p:sldId id="438" r:id="rId13"/>
    <p:sldId id="294" r:id="rId14"/>
    <p:sldId id="440" r:id="rId15"/>
    <p:sldId id="427" r:id="rId16"/>
    <p:sldId id="316" r:id="rId17"/>
    <p:sldId id="425" r:id="rId18"/>
    <p:sldId id="429" r:id="rId19"/>
    <p:sldId id="441" r:id="rId20"/>
    <p:sldId id="435" r:id="rId21"/>
    <p:sldId id="306" r:id="rId22"/>
    <p:sldId id="412" r:id="rId23"/>
    <p:sldId id="305" r:id="rId24"/>
    <p:sldId id="442" r:id="rId25"/>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75"/>
    <a:srgbClr val="F01730"/>
    <a:srgbClr val="00B0B9"/>
    <a:srgbClr val="030609"/>
    <a:srgbClr val="FFFFFF"/>
    <a:srgbClr val="00B5E2"/>
    <a:srgbClr val="1FD1E9"/>
    <a:srgbClr val="15A3DC"/>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346"/>
        <p:guide pos="50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nderson" userId="623e433d-91ef-4503-9d0a-9d6880e1bd09" providerId="ADAL" clId="{FED8A7DB-84DE-486D-9CF5-EBCAE905BA9A}"/>
    <pc:docChg chg="custSel delSld modSld">
      <pc:chgData name="Chris Anderson" userId="623e433d-91ef-4503-9d0a-9d6880e1bd09" providerId="ADAL" clId="{FED8A7DB-84DE-486D-9CF5-EBCAE905BA9A}" dt="2023-08-04T00:39:32.706" v="8" actId="478"/>
      <pc:docMkLst>
        <pc:docMk/>
      </pc:docMkLst>
      <pc:sldChg chg="modSp mod">
        <pc:chgData name="Chris Anderson" userId="623e433d-91ef-4503-9d0a-9d6880e1bd09" providerId="ADAL" clId="{FED8A7DB-84DE-486D-9CF5-EBCAE905BA9A}" dt="2023-08-04T00:38:44.958" v="1" actId="6549"/>
        <pc:sldMkLst>
          <pc:docMk/>
          <pc:sldMk cId="2788625683" sldId="306"/>
        </pc:sldMkLst>
        <pc:spChg chg="mod">
          <ac:chgData name="Chris Anderson" userId="623e433d-91ef-4503-9d0a-9d6880e1bd09" providerId="ADAL" clId="{FED8A7DB-84DE-486D-9CF5-EBCAE905BA9A}" dt="2023-08-04T00:38:44.958" v="1" actId="6549"/>
          <ac:spMkLst>
            <pc:docMk/>
            <pc:sldMk cId="2788625683" sldId="306"/>
            <ac:spMk id="4" creationId="{B79A3D63-659D-2515-8A51-2E79AD1E8496}"/>
          </ac:spMkLst>
        </pc:spChg>
      </pc:sldChg>
      <pc:sldChg chg="delSp modSp mod">
        <pc:chgData name="Chris Anderson" userId="623e433d-91ef-4503-9d0a-9d6880e1bd09" providerId="ADAL" clId="{FED8A7DB-84DE-486D-9CF5-EBCAE905BA9A}" dt="2023-08-04T00:39:29.277" v="7" actId="5793"/>
        <pc:sldMkLst>
          <pc:docMk/>
          <pc:sldMk cId="3332960633" sldId="432"/>
        </pc:sldMkLst>
        <pc:spChg chg="mod">
          <ac:chgData name="Chris Anderson" userId="623e433d-91ef-4503-9d0a-9d6880e1bd09" providerId="ADAL" clId="{FED8A7DB-84DE-486D-9CF5-EBCAE905BA9A}" dt="2023-08-04T00:39:29.277" v="7" actId="5793"/>
          <ac:spMkLst>
            <pc:docMk/>
            <pc:sldMk cId="3332960633" sldId="432"/>
            <ac:spMk id="5" creationId="{ED353657-427D-510C-C89D-31155C8FF1E9}"/>
          </ac:spMkLst>
        </pc:spChg>
        <pc:spChg chg="del">
          <ac:chgData name="Chris Anderson" userId="623e433d-91ef-4503-9d0a-9d6880e1bd09" providerId="ADAL" clId="{FED8A7DB-84DE-486D-9CF5-EBCAE905BA9A}" dt="2023-08-04T00:39:22.468" v="4" actId="478"/>
          <ac:spMkLst>
            <pc:docMk/>
            <pc:sldMk cId="3332960633" sldId="432"/>
            <ac:spMk id="6" creationId="{FFD3E220-F600-F9B9-5764-4D29B12C6C24}"/>
          </ac:spMkLst>
        </pc:spChg>
      </pc:sldChg>
      <pc:sldChg chg="delSp mod">
        <pc:chgData name="Chris Anderson" userId="623e433d-91ef-4503-9d0a-9d6880e1bd09" providerId="ADAL" clId="{FED8A7DB-84DE-486D-9CF5-EBCAE905BA9A}" dt="2023-08-04T00:39:32.706" v="8" actId="478"/>
        <pc:sldMkLst>
          <pc:docMk/>
          <pc:sldMk cId="3735621623" sldId="436"/>
        </pc:sldMkLst>
        <pc:spChg chg="del">
          <ac:chgData name="Chris Anderson" userId="623e433d-91ef-4503-9d0a-9d6880e1bd09" providerId="ADAL" clId="{FED8A7DB-84DE-486D-9CF5-EBCAE905BA9A}" dt="2023-08-04T00:39:32.706" v="8" actId="478"/>
          <ac:spMkLst>
            <pc:docMk/>
            <pc:sldMk cId="3735621623" sldId="436"/>
            <ac:spMk id="9" creationId="{1E5A3D3E-DC15-84EA-A41F-9E4367D06BD1}"/>
          </ac:spMkLst>
        </pc:spChg>
      </pc:sldChg>
      <pc:sldChg chg="del">
        <pc:chgData name="Chris Anderson" userId="623e433d-91ef-4503-9d0a-9d6880e1bd09" providerId="ADAL" clId="{FED8A7DB-84DE-486D-9CF5-EBCAE905BA9A}" dt="2023-08-04T00:38:40.371" v="0" actId="47"/>
        <pc:sldMkLst>
          <pc:docMk/>
          <pc:sldMk cId="4030996340" sldId="4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solidFill>
                  <a:srgbClr val="00B4E4"/>
                </a:solidFill>
                <a:effectLst/>
              </a:rPr>
              <a:t>Top Critical Risk Reports - July 2023</a:t>
            </a:r>
            <a:endParaRPr lang="en-NZ" baseline="0">
              <a:solidFill>
                <a:srgbClr val="00B4E4"/>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Jul-23</c:v>
                </c:pt>
              </c:strCache>
            </c:strRef>
          </c:tx>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Working near/with services</c:v>
                </c:pt>
                <c:pt idx="1">
                  <c:v>Work at Height/Dropped Objects</c:v>
                </c:pt>
                <c:pt idx="2">
                  <c:v>Hazardous Substance/Chemical</c:v>
                </c:pt>
                <c:pt idx="3">
                  <c:v>Vehicles/Mobile Equipment</c:v>
                </c:pt>
                <c:pt idx="4">
                  <c:v>Traffic/Pedestrian Movement</c:v>
                </c:pt>
              </c:strCache>
            </c:strRef>
          </c:cat>
          <c:val>
            <c:numRef>
              <c:f>Sheet1!$B$2:$F$2</c:f>
              <c:numCache>
                <c:formatCode>General</c:formatCode>
                <c:ptCount val="5"/>
                <c:pt idx="0">
                  <c:v>4</c:v>
                </c:pt>
                <c:pt idx="1">
                  <c:v>8</c:v>
                </c:pt>
                <c:pt idx="2">
                  <c:v>11</c:v>
                </c:pt>
                <c:pt idx="3">
                  <c:v>16</c:v>
                </c:pt>
                <c:pt idx="4">
                  <c:v>20</c:v>
                </c:pt>
              </c:numCache>
            </c:numRef>
          </c:val>
          <c:extLst>
            <c:ext xmlns:c16="http://schemas.microsoft.com/office/drawing/2014/chart" uri="{C3380CC4-5D6E-409C-BE32-E72D297353CC}">
              <c16:uniqueId val="{00000000-14C2-492D-80AA-E8C557F54685}"/>
            </c:ext>
          </c:extLst>
        </c:ser>
        <c:dLbls>
          <c:showLegendKey val="0"/>
          <c:showVal val="0"/>
          <c:showCatName val="0"/>
          <c:showSerName val="0"/>
          <c:showPercent val="0"/>
          <c:showBubbleSize val="0"/>
        </c:dLbls>
        <c:gapWidth val="219"/>
        <c:overlap val="-27"/>
        <c:axId val="892075688"/>
        <c:axId val="892078208"/>
      </c:barChart>
      <c:catAx>
        <c:axId val="89207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078208"/>
        <c:crosses val="autoZero"/>
        <c:auto val="1"/>
        <c:lblAlgn val="ctr"/>
        <c:lblOffset val="100"/>
        <c:noMultiLvlLbl val="0"/>
      </c:catAx>
      <c:valAx>
        <c:axId val="89207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075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8/4/2023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8/4/2023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8</a:t>
            </a:fld>
            <a:endParaRPr lang="en-US" altLang="en-US"/>
          </a:p>
        </p:txBody>
      </p:sp>
    </p:spTree>
    <p:extLst>
      <p:ext uri="{BB962C8B-B14F-4D97-AF65-F5344CB8AC3E}">
        <p14:creationId xmlns:p14="http://schemas.microsoft.com/office/powerpoint/2010/main" val="71507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11</a:t>
            </a:fld>
            <a:endParaRPr lang="en-US" altLang="en-US"/>
          </a:p>
        </p:txBody>
      </p:sp>
    </p:spTree>
    <p:extLst>
      <p:ext uri="{BB962C8B-B14F-4D97-AF65-F5344CB8AC3E}">
        <p14:creationId xmlns:p14="http://schemas.microsoft.com/office/powerpoint/2010/main" val="44916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b="1"/>
              <a:t>1. Create a budget </a:t>
            </a:r>
            <a:r>
              <a:rPr lang="en-NZ"/>
              <a:t>– work out what's coming in and what bills must be paid. This leaves you with an amount that must last until you’re paid next. </a:t>
            </a:r>
            <a:r>
              <a:rPr lang="en-NZ" b="1"/>
              <a:t>Set aside a portion of $ each pay to savings </a:t>
            </a:r>
            <a:r>
              <a:rPr lang="en-NZ"/>
              <a:t>- Where possible, put an amount aside each pay to a savings account in case of an emergency. Ref: https://sorted.org.nz/tool/budgeting-tool#/welcome</a:t>
            </a:r>
          </a:p>
          <a:p>
            <a:pPr marL="0" indent="0">
              <a:buNone/>
            </a:pPr>
            <a:endParaRPr lang="en-NZ"/>
          </a:p>
          <a:p>
            <a:pPr marL="0" indent="0">
              <a:buFont typeface="+mj-lt"/>
              <a:buNone/>
            </a:pPr>
            <a:r>
              <a:rPr lang="en-NZ" b="1"/>
              <a:t>2. Review your subscription services </a:t>
            </a:r>
            <a:r>
              <a:rPr lang="en-NZ"/>
              <a:t>– Do you need all the streaming services? If not, cancel them.</a:t>
            </a:r>
          </a:p>
          <a:p>
            <a:pPr marL="0" indent="0">
              <a:buFont typeface="+mj-lt"/>
              <a:buNone/>
            </a:pPr>
            <a:r>
              <a:rPr lang="en-NZ" b="1"/>
              <a:t>3. Get or update </a:t>
            </a:r>
            <a:r>
              <a:rPr lang="en-NZ" b="1" err="1"/>
              <a:t>Kiwisaver</a:t>
            </a:r>
            <a:r>
              <a:rPr lang="en-NZ" b="1"/>
              <a:t> </a:t>
            </a:r>
            <a:r>
              <a:rPr lang="en-NZ"/>
              <a:t>– Set up </a:t>
            </a:r>
            <a:r>
              <a:rPr lang="en-NZ" err="1"/>
              <a:t>Kiwisaver</a:t>
            </a:r>
            <a:r>
              <a:rPr lang="en-NZ"/>
              <a:t> by asking HR/payroll how. Check who your fund is with, is it right for you? Is the % you’re putting in right for you, should you put it up or down? Ref: https://sorted.org.nz/tools/kiwisaver-fund-finder</a:t>
            </a:r>
          </a:p>
          <a:p>
            <a:pPr marL="0" indent="0">
              <a:buFont typeface="+mj-lt"/>
              <a:buNone/>
            </a:pPr>
            <a:r>
              <a:rPr lang="en-NZ" b="1"/>
              <a:t>4. Consider shopping around for specials </a:t>
            </a:r>
            <a:r>
              <a:rPr lang="en-NZ"/>
              <a:t>– </a:t>
            </a:r>
          </a:p>
          <a:p>
            <a:pPr marL="171450" indent="-171450">
              <a:buFont typeface="Arial" panose="020B0604020202020204" pitchFamily="34" charset="0"/>
              <a:buChar char="•"/>
            </a:pPr>
            <a:r>
              <a:rPr lang="en-NZ"/>
              <a:t>For foods, check supermarket websites, butchers, fruit and </a:t>
            </a:r>
            <a:r>
              <a:rPr lang="en-NZ" err="1"/>
              <a:t>vege</a:t>
            </a:r>
            <a:r>
              <a:rPr lang="en-NZ"/>
              <a:t> shops. </a:t>
            </a:r>
          </a:p>
          <a:p>
            <a:pPr marL="171450" indent="-171450">
              <a:buFont typeface="Arial" panose="020B0604020202020204" pitchFamily="34" charset="0"/>
              <a:buChar char="•"/>
            </a:pPr>
            <a:r>
              <a:rPr lang="en-NZ"/>
              <a:t>-To ensure fruit and </a:t>
            </a:r>
            <a:r>
              <a:rPr lang="en-NZ" err="1"/>
              <a:t>vege</a:t>
            </a:r>
            <a:r>
              <a:rPr lang="en-NZ"/>
              <a:t> intake is enough, buy frozen, its snap frozen so still super fresh. </a:t>
            </a:r>
          </a:p>
          <a:p>
            <a:pPr marL="171450" indent="-171450">
              <a:buFont typeface="Arial" panose="020B0604020202020204" pitchFamily="34" charset="0"/>
              <a:buChar char="•"/>
            </a:pPr>
            <a:r>
              <a:rPr lang="en-NZ"/>
              <a:t>-Wait for a petrol discount day and fill up then. </a:t>
            </a:r>
          </a:p>
          <a:p>
            <a:pPr marL="171450" indent="-171450">
              <a:buFont typeface="Arial" panose="020B0604020202020204" pitchFamily="34" charset="0"/>
              <a:buChar char="•"/>
            </a:pPr>
            <a:r>
              <a:rPr lang="en-NZ"/>
              <a:t>-If holidaying, check airline and accommodation options to find a good deal. </a:t>
            </a:r>
          </a:p>
          <a:p>
            <a:pPr marL="171450" indent="-171450">
              <a:buFont typeface="Arial" panose="020B0604020202020204" pitchFamily="34" charset="0"/>
              <a:buChar char="•"/>
            </a:pPr>
            <a:r>
              <a:rPr lang="en-NZ"/>
              <a:t>-Wait for sales on retail items.</a:t>
            </a:r>
          </a:p>
          <a:p>
            <a:pPr marL="0" indent="0">
              <a:buFont typeface="+mj-lt"/>
              <a:buNone/>
            </a:pPr>
            <a:r>
              <a:rPr lang="en-NZ" b="1"/>
              <a:t>5. Pay off credit cards in full each month </a:t>
            </a:r>
            <a:r>
              <a:rPr lang="en-NZ"/>
              <a:t>– don’t get caught out or fall behind, it makes it harder. </a:t>
            </a:r>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16</a:t>
            </a:fld>
            <a:endParaRPr lang="en-US" altLang="en-US"/>
          </a:p>
        </p:txBody>
      </p:sp>
    </p:spTree>
    <p:extLst>
      <p:ext uri="{BB962C8B-B14F-4D97-AF65-F5344CB8AC3E}">
        <p14:creationId xmlns:p14="http://schemas.microsoft.com/office/powerpoint/2010/main" val="191306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picture to download the new incident notification matrix from Q-Pulse</a:t>
            </a:r>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17</a:t>
            </a:fld>
            <a:endParaRPr lang="en-US" altLang="en-US"/>
          </a:p>
        </p:txBody>
      </p:sp>
    </p:spTree>
    <p:extLst>
      <p:ext uri="{BB962C8B-B14F-4D97-AF65-F5344CB8AC3E}">
        <p14:creationId xmlns:p14="http://schemas.microsoft.com/office/powerpoint/2010/main" val="416425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8/4/2023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ideo" Target="https://www.youtube.com/embed/kyrR1vBv1oc?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qpulse.wellingtonwater.co.nz/QPulseDocumentService/Documents.svc/documents/active/attachment?number=HSEG_0025" TargetMode="External"/><Relationship Id="rId2" Type="http://schemas.openxmlformats.org/officeDocument/2006/relationships/hyperlink" Target="http://nzuag.org.nz/wp-content/uploads/2020/06/NZUAG-Handbook-Mar-2020-update.pdf"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worksafe.govt.nz/topic-and-industry/excavation/excavation-safety-gpg/" TargetMode="External"/><Relationship Id="rId4" Type="http://schemas.openxmlformats.org/officeDocument/2006/relationships/hyperlink" Target="https://www.beforeudig.co.nz/nz/ho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www.youtube.com/embed/NTt5QyGyrS8?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avingslifestyle.com/2013/12/track-savings-spending/" TargetMode="External"/><Relationship Id="rId5" Type="http://schemas.openxmlformats.org/officeDocument/2006/relationships/image" Target="../media/image23.jpeg"/><Relationship Id="rId4" Type="http://schemas.openxmlformats.org/officeDocument/2006/relationships/hyperlink" Target="https://sorted.org.n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qpulse.wellingtonwater.co.nz/QPulseDocumentService/Documents.svc/documents/active/attachment?number=HSEG_003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worksafe.govt.nz/about-us/news-and-media/strong-sentences-a-warning-prevent-harm-dont-cover-it-up/" TargetMode="External"/><Relationship Id="rId2" Type="http://schemas.openxmlformats.org/officeDocument/2006/relationships/hyperlink" Target="https://www.worksafe.govt.nz/about-us/news-and-media/meatworks-death-brings-consequences-for-affco/"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http://i1.cmail20.com/ei/j/E7/3FB/A8A/090429/csfinal/CHASZNZlogo2023-RGB-990b6d079e01453c.png" TargetMode="External"/><Relationship Id="rId2" Type="http://schemas.openxmlformats.org/officeDocument/2006/relationships/image" Target="http://i2.cmail20.com/ei/j/E7/3FB/A8A/090429/csfinal/SleepWebinarInvite-9900000000079e3c.png" TargetMode="External"/><Relationship Id="rId1" Type="http://schemas.openxmlformats.org/officeDocument/2006/relationships/slideLayout" Target="../slideLayouts/slideLayout3.xml"/><Relationship Id="rId4" Type="http://schemas.openxmlformats.org/officeDocument/2006/relationships/hyperlink" Target="https://aus01.safelinks.protection.outlook.com/?url=https%3A%2F%2Fconstructionhealthandsafetynz.cmail20.com%2Ft%2Fj-l-ehkkyjy-dkkluhjlc-r%2F&amp;data=05%7C01%7Csophie.jones%40wellingtonwater.co.nz%7C093752b4b4044f60cb1408db94775cac%7C7ada94a2255d414ea98ba7ef6453451a%7C0%7C0%7C638267012653678542%7CUnknown%7CTWFpbGZsb3d8eyJWIjoiMC4wLjAwMDAiLCJQIjoiV2luMzIiLCJBTiI6Ik1haWwiLCJXVCI6Mn0%3D%7C3000%7C%7C%7C&amp;sdata=g3kjfU%2BIOXCC0UC0TX3qm%2FY5dqf5Qsq3JvUGGiRD7NE%3D&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August 2023</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7CBB6D-1759-427B-A9B7-6AC2943ECE9B}"/>
              </a:ext>
            </a:extLst>
          </p:cNvPr>
          <p:cNvSpPr>
            <a:spLocks noGrp="1"/>
          </p:cNvSpPr>
          <p:nvPr>
            <p:ph type="body" sz="quarter" idx="11"/>
          </p:nvPr>
        </p:nvSpPr>
        <p:spPr>
          <a:xfrm>
            <a:off x="626935" y="1268629"/>
            <a:ext cx="10928007" cy="4701961"/>
          </a:xfrm>
        </p:spPr>
        <p:txBody>
          <a:bodyPr numCol="1"/>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pPr>
            <a:endParaRPr lang="en-US"/>
          </a:p>
          <a:p>
            <a:pPr marL="457189" indent="-457189">
              <a:lnSpc>
                <a:spcPct val="150000"/>
              </a:lnSpc>
              <a:buFont typeface="+mj-lt"/>
              <a:buAutoNum type="arabicPeriod"/>
            </a:pPr>
            <a:endParaRPr lang="en-US"/>
          </a:p>
          <a:p>
            <a:pPr marL="457189" indent="-457189">
              <a:lnSpc>
                <a:spcPct val="150000"/>
              </a:lnSpc>
              <a:buFont typeface="+mj-lt"/>
              <a:buAutoNum type="arabicPeriod"/>
            </a:pPr>
            <a:endParaRPr lang="en-US"/>
          </a:p>
          <a:p>
            <a:pPr marL="457189" indent="-457189">
              <a:lnSpc>
                <a:spcPct val="150000"/>
              </a:lnSpc>
              <a:buFont typeface="+mj-lt"/>
              <a:buAutoNum type="arabicPeriod"/>
            </a:pPr>
            <a:endParaRPr lang="en-US"/>
          </a:p>
        </p:txBody>
      </p:sp>
      <p:pic>
        <p:nvPicPr>
          <p:cNvPr id="4" name="Online Media 3" title="beforeUdig Safe Digging Month - Don't play around with your safety.">
            <a:hlinkClick r:id="" action="ppaction://media"/>
            <a:extLst>
              <a:ext uri="{FF2B5EF4-FFF2-40B4-BE49-F238E27FC236}">
                <a16:creationId xmlns:a16="http://schemas.microsoft.com/office/drawing/2014/main" id="{0CADF189-65BE-4B03-AD0E-6A4759F913B7}"/>
              </a:ext>
            </a:extLst>
          </p:cNvPr>
          <p:cNvPicPr>
            <a:picLocks noRot="1" noChangeAspect="1"/>
          </p:cNvPicPr>
          <p:nvPr>
            <a:videoFile r:link="rId1"/>
          </p:nvPr>
        </p:nvPicPr>
        <p:blipFill>
          <a:blip r:embed="rId3"/>
          <a:stretch>
            <a:fillRect/>
          </a:stretch>
        </p:blipFill>
        <p:spPr>
          <a:xfrm>
            <a:off x="0" y="-15240"/>
            <a:ext cx="12192000" cy="6888479"/>
          </a:xfrm>
          <a:prstGeom prst="rect">
            <a:avLst/>
          </a:prstGeom>
        </p:spPr>
      </p:pic>
    </p:spTree>
    <p:extLst>
      <p:ext uri="{BB962C8B-B14F-4D97-AF65-F5344CB8AC3E}">
        <p14:creationId xmlns:p14="http://schemas.microsoft.com/office/powerpoint/2010/main" val="377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Safety topic of the month – Service Strikes</a:t>
            </a:r>
            <a:endParaRPr lang="en-NZ"/>
          </a:p>
        </p:txBody>
      </p:sp>
      <p:sp>
        <p:nvSpPr>
          <p:cNvPr id="5" name="Text Placeholder 2">
            <a:extLst>
              <a:ext uri="{FF2B5EF4-FFF2-40B4-BE49-F238E27FC236}">
                <a16:creationId xmlns:a16="http://schemas.microsoft.com/office/drawing/2014/main" id="{65359FA6-7A63-FE2D-385A-3C9DBB4BE56B}"/>
              </a:ext>
            </a:extLst>
          </p:cNvPr>
          <p:cNvSpPr>
            <a:spLocks noGrp="1"/>
          </p:cNvSpPr>
          <p:nvPr>
            <p:ph type="body" sz="quarter" idx="11"/>
          </p:nvPr>
        </p:nvSpPr>
        <p:spPr>
          <a:xfrm>
            <a:off x="626933" y="927882"/>
            <a:ext cx="6643296" cy="5002235"/>
          </a:xfrm>
        </p:spPr>
        <p:txBody>
          <a:bodyPr numCol="1">
            <a:normAutofit/>
          </a:bodyPr>
          <a:lstStyle/>
          <a:p>
            <a:endParaRPr lang="en-NZ" b="1"/>
          </a:p>
          <a:p>
            <a:pPr marL="342900" indent="-342900">
              <a:buFont typeface="Arial" panose="020B0604020202020204" pitchFamily="34" charset="0"/>
              <a:buChar char="•"/>
            </a:pPr>
            <a:endParaRPr lang="en-NZ"/>
          </a:p>
          <a:p>
            <a:pPr marL="342900" indent="-342900">
              <a:buFont typeface="Arial" panose="020B0604020202020204" pitchFamily="34" charset="0"/>
              <a:buChar char="•"/>
            </a:pPr>
            <a:endParaRPr lang="en-NZ"/>
          </a:p>
        </p:txBody>
      </p:sp>
      <p:sp>
        <p:nvSpPr>
          <p:cNvPr id="4" name="TextBox 3">
            <a:extLst>
              <a:ext uri="{FF2B5EF4-FFF2-40B4-BE49-F238E27FC236}">
                <a16:creationId xmlns:a16="http://schemas.microsoft.com/office/drawing/2014/main" id="{3D8DE338-7FE0-09ED-B673-1BE58191EA17}"/>
              </a:ext>
            </a:extLst>
          </p:cNvPr>
          <p:cNvSpPr txBox="1"/>
          <p:nvPr/>
        </p:nvSpPr>
        <p:spPr>
          <a:xfrm>
            <a:off x="626932" y="1066711"/>
            <a:ext cx="10177055" cy="954107"/>
          </a:xfrm>
          <a:prstGeom prst="rect">
            <a:avLst/>
          </a:prstGeom>
          <a:noFill/>
        </p:spPr>
        <p:txBody>
          <a:bodyPr wrap="square">
            <a:spAutoFit/>
          </a:bodyPr>
          <a:lstStyle/>
          <a:p>
            <a:pPr algn="just">
              <a:spcBef>
                <a:spcPts val="1000"/>
              </a:spcBef>
              <a:spcAft>
                <a:spcPts val="1000"/>
              </a:spcAft>
            </a:pPr>
            <a:r>
              <a:rPr lang="en-US" sz="2800"/>
              <a:t>In the last 12 months, there have been over 136 reports of incidents involving working with services</a:t>
            </a:r>
            <a:endParaRPr lang="en-NZ" sz="2800"/>
          </a:p>
        </p:txBody>
      </p:sp>
      <p:sp>
        <p:nvSpPr>
          <p:cNvPr id="11" name="TextBox 10">
            <a:extLst>
              <a:ext uri="{FF2B5EF4-FFF2-40B4-BE49-F238E27FC236}">
                <a16:creationId xmlns:a16="http://schemas.microsoft.com/office/drawing/2014/main" id="{05EAFD31-F09F-3EF0-1E81-ED733AA3766F}"/>
              </a:ext>
            </a:extLst>
          </p:cNvPr>
          <p:cNvSpPr txBox="1"/>
          <p:nvPr/>
        </p:nvSpPr>
        <p:spPr>
          <a:xfrm>
            <a:off x="538155" y="2881576"/>
            <a:ext cx="4972664" cy="2050690"/>
          </a:xfrm>
          <a:prstGeom prst="rect">
            <a:avLst/>
          </a:prstGeom>
          <a:noFill/>
        </p:spPr>
        <p:txBody>
          <a:bodyPr wrap="square">
            <a:spAutoFit/>
          </a:bodyPr>
          <a:lstStyle/>
          <a:p>
            <a:pPr>
              <a:lnSpc>
                <a:spcPct val="107000"/>
              </a:lnSpc>
              <a:spcAft>
                <a:spcPts val="800"/>
              </a:spcAft>
            </a:pPr>
            <a:r>
              <a:rPr lang="en-NZ" sz="2400" b="1">
                <a:solidFill>
                  <a:srgbClr val="000000"/>
                </a:solidFill>
                <a:effectLst/>
                <a:latin typeface="Karbon Bold"/>
                <a:ea typeface="Calibri" panose="020F0502020204030204" pitchFamily="34" charset="0"/>
                <a:cs typeface="Times New Roman" panose="02020603050405020304" pitchFamily="18" charset="0"/>
              </a:rPr>
              <a:t>A strike to a live service can result an </a:t>
            </a:r>
            <a:r>
              <a:rPr lang="en-NZ" sz="2400" b="1">
                <a:solidFill>
                  <a:srgbClr val="FF0000"/>
                </a:solidFill>
                <a:effectLst/>
                <a:latin typeface="Karbon Bold"/>
                <a:ea typeface="Calibri" panose="020F0502020204030204" pitchFamily="34" charset="0"/>
                <a:cs typeface="Times New Roman" panose="02020603050405020304" pitchFamily="18" charset="0"/>
              </a:rPr>
              <a:t>electrocution, or an explosion</a:t>
            </a:r>
            <a:r>
              <a:rPr lang="en-NZ" sz="2400" b="1">
                <a:solidFill>
                  <a:srgbClr val="000000"/>
                </a:solidFill>
                <a:effectLst/>
                <a:latin typeface="Karbon Bold"/>
                <a:ea typeface="Calibri" panose="020F0502020204030204" pitchFamily="34" charset="0"/>
                <a:cs typeface="Times New Roman" panose="02020603050405020304" pitchFamily="18" charset="0"/>
              </a:rPr>
              <a:t>, which can cause </a:t>
            </a:r>
            <a:r>
              <a:rPr lang="en-NZ" sz="2400" b="1">
                <a:solidFill>
                  <a:srgbClr val="FF0000"/>
                </a:solidFill>
                <a:effectLst/>
                <a:latin typeface="Karbon Bold"/>
                <a:ea typeface="Calibri" panose="020F0502020204030204" pitchFamily="34" charset="0"/>
                <a:cs typeface="Times New Roman" panose="02020603050405020304" pitchFamily="18" charset="0"/>
              </a:rPr>
              <a:t>serious injury or death</a:t>
            </a:r>
            <a:r>
              <a:rPr lang="en-NZ" sz="2400" b="1">
                <a:solidFill>
                  <a:srgbClr val="000000"/>
                </a:solidFill>
                <a:effectLst/>
                <a:latin typeface="Karbon Bold"/>
                <a:ea typeface="Calibri" panose="020F0502020204030204" pitchFamily="34" charset="0"/>
                <a:cs typeface="Times New Roman" panose="02020603050405020304" pitchFamily="18" charset="0"/>
              </a:rPr>
              <a:t> to anyone standing on or near the service. </a:t>
            </a:r>
            <a:endParaRPr lang="en-NZ" sz="16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smoke, fire, outdoor, weapon&#10;&#10;Description automatically generated">
            <a:extLst>
              <a:ext uri="{FF2B5EF4-FFF2-40B4-BE49-F238E27FC236}">
                <a16:creationId xmlns:a16="http://schemas.microsoft.com/office/drawing/2014/main" id="{A90A26D8-1044-A80A-3206-09DBFE42D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338" y="1706599"/>
            <a:ext cx="4972665" cy="2708845"/>
          </a:xfrm>
          <a:prstGeom prst="rect">
            <a:avLst/>
          </a:prstGeom>
        </p:spPr>
      </p:pic>
      <p:sp>
        <p:nvSpPr>
          <p:cNvPr id="8" name="TextBox 7">
            <a:extLst>
              <a:ext uri="{FF2B5EF4-FFF2-40B4-BE49-F238E27FC236}">
                <a16:creationId xmlns:a16="http://schemas.microsoft.com/office/drawing/2014/main" id="{A07B9B08-2644-E215-B402-945B2D4C2321}"/>
              </a:ext>
            </a:extLst>
          </p:cNvPr>
          <p:cNvSpPr txBox="1"/>
          <p:nvPr/>
        </p:nvSpPr>
        <p:spPr>
          <a:xfrm>
            <a:off x="6291338" y="4415444"/>
            <a:ext cx="5618209" cy="1569660"/>
          </a:xfrm>
          <a:prstGeom prst="rect">
            <a:avLst/>
          </a:prstGeom>
          <a:noFill/>
        </p:spPr>
        <p:txBody>
          <a:bodyPr wrap="square">
            <a:spAutoFit/>
          </a:bodyPr>
          <a:lstStyle/>
          <a:p>
            <a:pPr algn="l"/>
            <a:r>
              <a:rPr lang="en-US" sz="1600">
                <a:latin typeface="Roboto" panose="02000000000000000000" pitchFamily="2" charset="0"/>
              </a:rPr>
              <a:t>In Australia, </a:t>
            </a:r>
            <a:r>
              <a:rPr lang="en-US" sz="1600" b="0" i="0">
                <a:effectLst/>
                <a:latin typeface="Roboto" panose="02000000000000000000" pitchFamily="2" charset="0"/>
              </a:rPr>
              <a:t>354 people have suffered life changing injuries after striking a live underground electricity cable </a:t>
            </a:r>
            <a:r>
              <a:rPr lang="en-US" sz="1600">
                <a:latin typeface="Roboto" panose="02000000000000000000" pitchFamily="2" charset="0"/>
              </a:rPr>
              <a:t>between 2015-2020.</a:t>
            </a:r>
          </a:p>
          <a:p>
            <a:pPr algn="l"/>
            <a:endParaRPr lang="en-US" sz="1600">
              <a:latin typeface="Roboto" panose="02000000000000000000" pitchFamily="2" charset="0"/>
            </a:endParaRPr>
          </a:p>
          <a:p>
            <a:r>
              <a:rPr lang="en-US" sz="1600">
                <a:latin typeface="Roboto" panose="02000000000000000000" pitchFamily="2" charset="0"/>
              </a:rPr>
              <a:t>Construction workers were identified as an extreme risk with 4 out of 5 reported incidents involving them</a:t>
            </a:r>
          </a:p>
        </p:txBody>
      </p:sp>
    </p:spTree>
    <p:extLst>
      <p:ext uri="{BB962C8B-B14F-4D97-AF65-F5344CB8AC3E}">
        <p14:creationId xmlns:p14="http://schemas.microsoft.com/office/powerpoint/2010/main" val="222409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3EB8-E72C-427B-BAAC-C413A0861445}"/>
              </a:ext>
            </a:extLst>
          </p:cNvPr>
          <p:cNvSpPr>
            <a:spLocks noGrp="1"/>
          </p:cNvSpPr>
          <p:nvPr>
            <p:ph sz="quarter" idx="10"/>
          </p:nvPr>
        </p:nvSpPr>
        <p:spPr>
          <a:xfrm>
            <a:off x="626935" y="278608"/>
            <a:ext cx="10928007" cy="846667"/>
          </a:xfrm>
        </p:spPr>
        <p:txBody>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457189">
              <a:spcBef>
                <a:spcPct val="20000"/>
              </a:spcBef>
              <a:defRPr/>
            </a:pPr>
            <a:r>
              <a:rPr lang="en-US">
                <a:solidFill>
                  <a:srgbClr val="00B0B9"/>
                </a:solidFill>
                <a:latin typeface="Calibri"/>
                <a:cs typeface="Calibri"/>
              </a:rPr>
              <a:t>Safety topic of the month – Service Strikes</a:t>
            </a:r>
          </a:p>
        </p:txBody>
      </p:sp>
      <p:sp>
        <p:nvSpPr>
          <p:cNvPr id="3" name="Text Placeholder 2">
            <a:extLst>
              <a:ext uri="{FF2B5EF4-FFF2-40B4-BE49-F238E27FC236}">
                <a16:creationId xmlns:a16="http://schemas.microsoft.com/office/drawing/2014/main" id="{5C7CBB6D-1759-427B-A9B7-6AC2943ECE9B}"/>
              </a:ext>
            </a:extLst>
          </p:cNvPr>
          <p:cNvSpPr>
            <a:spLocks noGrp="1"/>
          </p:cNvSpPr>
          <p:nvPr>
            <p:ph type="body" sz="quarter" idx="11"/>
          </p:nvPr>
        </p:nvSpPr>
        <p:spPr>
          <a:xfrm>
            <a:off x="626935" y="853439"/>
            <a:ext cx="11096143" cy="5117151"/>
          </a:xfrm>
        </p:spPr>
        <p:txBody>
          <a:bodyPr numCol="1">
            <a:normAutofit fontScale="70000" lnSpcReduction="20000"/>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spcBef>
                <a:spcPts val="800"/>
              </a:spcBef>
            </a:pPr>
            <a:r>
              <a:rPr lang="en-US" sz="4000" b="1">
                <a:solidFill>
                  <a:srgbClr val="FF0000"/>
                </a:solidFill>
              </a:rPr>
              <a:t>Think before you dig</a:t>
            </a:r>
          </a:p>
          <a:p>
            <a:pPr marL="239178" indent="-239178">
              <a:lnSpc>
                <a:spcPct val="150000"/>
              </a:lnSpc>
              <a:spcBef>
                <a:spcPts val="800"/>
              </a:spcBef>
              <a:buFont typeface="Arial" panose="020B0604020202020204" pitchFamily="34" charset="0"/>
              <a:buChar char="•"/>
            </a:pPr>
            <a:r>
              <a:rPr lang="en-US" sz="2500" b="1"/>
              <a:t>Treat all lines and cables as live </a:t>
            </a:r>
          </a:p>
          <a:p>
            <a:pPr marL="239178" indent="-239178">
              <a:lnSpc>
                <a:spcPct val="150000"/>
              </a:lnSpc>
              <a:spcBef>
                <a:spcPts val="800"/>
              </a:spcBef>
              <a:buFont typeface="Arial" panose="020B0604020202020204" pitchFamily="34" charset="0"/>
              <a:buChar char="•"/>
            </a:pPr>
            <a:r>
              <a:rPr lang="en-US"/>
              <a:t>Plan ahead - complete your risk control plan and dig permit</a:t>
            </a:r>
          </a:p>
          <a:p>
            <a:pPr marL="239178" indent="-239178">
              <a:lnSpc>
                <a:spcPct val="150000"/>
              </a:lnSpc>
              <a:spcBef>
                <a:spcPts val="800"/>
              </a:spcBef>
              <a:buFont typeface="Arial" panose="020B0604020202020204" pitchFamily="34" charset="0"/>
              <a:buChar char="•"/>
            </a:pPr>
            <a:r>
              <a:rPr lang="en-US"/>
              <a:t>Review and double check all plans, scans and markouts</a:t>
            </a:r>
          </a:p>
          <a:p>
            <a:pPr marL="838179" lvl="1" indent="-380990">
              <a:lnSpc>
                <a:spcPct val="150000"/>
              </a:lnSpc>
              <a:spcBef>
                <a:spcPts val="800"/>
              </a:spcBef>
              <a:buFont typeface="Courier New" panose="02070309020205020404" pitchFamily="49" charset="0"/>
              <a:buChar char="o"/>
            </a:pPr>
            <a:r>
              <a:rPr lang="en-US"/>
              <a:t>Ensure all services have been identified and marked</a:t>
            </a:r>
          </a:p>
          <a:p>
            <a:pPr marL="838179" lvl="1" indent="-380990">
              <a:lnSpc>
                <a:spcPct val="150000"/>
              </a:lnSpc>
              <a:spcBef>
                <a:spcPts val="800"/>
              </a:spcBef>
              <a:buFont typeface="Courier New" panose="02070309020205020404" pitchFamily="49" charset="0"/>
              <a:buChar char="o"/>
            </a:pPr>
            <a:r>
              <a:rPr lang="en-US"/>
              <a:t>Consider taking a photo of markouts before they are dug up</a:t>
            </a:r>
          </a:p>
          <a:p>
            <a:pPr marL="838179" lvl="1" indent="-380990">
              <a:lnSpc>
                <a:spcPct val="150000"/>
              </a:lnSpc>
              <a:spcBef>
                <a:spcPts val="800"/>
              </a:spcBef>
              <a:buFont typeface="Courier New" panose="02070309020205020404" pitchFamily="49" charset="0"/>
              <a:buChar char="o"/>
            </a:pPr>
            <a:r>
              <a:rPr lang="en-US"/>
              <a:t>If you can't find a service or discover an unmarked service, </a:t>
            </a:r>
            <a:r>
              <a:rPr lang="en-US" b="1"/>
              <a:t>stop and reassess</a:t>
            </a:r>
          </a:p>
          <a:p>
            <a:pPr marL="239178" indent="-239178">
              <a:lnSpc>
                <a:spcPct val="150000"/>
              </a:lnSpc>
              <a:spcBef>
                <a:spcPts val="800"/>
              </a:spcBef>
              <a:buFont typeface="Arial" panose="020B0604020202020204" pitchFamily="34" charset="0"/>
              <a:buChar char="•"/>
            </a:pPr>
            <a:r>
              <a:rPr lang="en-US"/>
              <a:t>Expose the services by pot holing to confirm location </a:t>
            </a:r>
          </a:p>
          <a:p>
            <a:pPr marL="239178" indent="-239178">
              <a:lnSpc>
                <a:spcPct val="150000"/>
              </a:lnSpc>
              <a:spcBef>
                <a:spcPts val="800"/>
              </a:spcBef>
              <a:buFont typeface="Arial" panose="020B0604020202020204" pitchFamily="34" charset="0"/>
              <a:buChar char="•"/>
            </a:pPr>
            <a:r>
              <a:rPr lang="en-US"/>
              <a:t>Always use a spotter</a:t>
            </a:r>
          </a:p>
          <a:p>
            <a:pPr algn="ctr">
              <a:lnSpc>
                <a:spcPct val="150000"/>
              </a:lnSpc>
              <a:spcBef>
                <a:spcPts val="800"/>
              </a:spcBef>
            </a:pPr>
            <a:r>
              <a:rPr lang="en-US" sz="4000" b="1">
                <a:solidFill>
                  <a:srgbClr val="FF0000"/>
                </a:solidFill>
              </a:rPr>
              <a:t>Know what to do in an emergency</a:t>
            </a:r>
          </a:p>
          <a:p>
            <a:pPr marL="457189" indent="-457189">
              <a:spcBef>
                <a:spcPts val="800"/>
              </a:spcBef>
              <a:buFont typeface="Arial" panose="020B0604020202020204" pitchFamily="34" charset="0"/>
              <a:buChar char="•"/>
            </a:pPr>
            <a:endParaRPr lang="en-US" sz="3067"/>
          </a:p>
          <a:p>
            <a:pPr marL="380990" indent="-380990">
              <a:buFont typeface="Arial" panose="020B0604020202020204" pitchFamily="34" charset="0"/>
              <a:buChar char="•"/>
            </a:pPr>
            <a:endParaRPr lang="en-NZ"/>
          </a:p>
          <a:p>
            <a:pPr marL="838179" lvl="1" indent="-380990">
              <a:buFont typeface="Courier New" panose="02070309020205020404" pitchFamily="49" charset="0"/>
              <a:buChar char="o"/>
            </a:pPr>
            <a:endParaRPr lang="en-NZ"/>
          </a:p>
          <a:p>
            <a:pPr marL="380990" indent="-380990">
              <a:buFont typeface="Arial" panose="020B0604020202020204" pitchFamily="34" charset="0"/>
              <a:buChar char="•"/>
            </a:pPr>
            <a:endParaRPr lang="en-NZ"/>
          </a:p>
          <a:p>
            <a:pPr marL="380990" indent="-380990">
              <a:buFont typeface="Arial" panose="020B0604020202020204" pitchFamily="34" charset="0"/>
              <a:buChar char="•"/>
            </a:pPr>
            <a:endParaRPr lang="en-NZ"/>
          </a:p>
        </p:txBody>
      </p:sp>
      <p:pic>
        <p:nvPicPr>
          <p:cNvPr id="8" name="Picture 7">
            <a:extLst>
              <a:ext uri="{FF2B5EF4-FFF2-40B4-BE49-F238E27FC236}">
                <a16:creationId xmlns:a16="http://schemas.microsoft.com/office/drawing/2014/main" id="{1054A3B4-818E-4785-A8AE-201C1B3FAEF6}"/>
              </a:ext>
            </a:extLst>
          </p:cNvPr>
          <p:cNvPicPr>
            <a:picLocks noChangeAspect="1"/>
          </p:cNvPicPr>
          <p:nvPr/>
        </p:nvPicPr>
        <p:blipFill>
          <a:blip r:embed="rId2"/>
          <a:stretch>
            <a:fillRect/>
          </a:stretch>
        </p:blipFill>
        <p:spPr>
          <a:xfrm>
            <a:off x="8931995" y="1938733"/>
            <a:ext cx="2988177" cy="2299377"/>
          </a:xfrm>
          <a:prstGeom prst="rect">
            <a:avLst/>
          </a:prstGeom>
        </p:spPr>
      </p:pic>
    </p:spTree>
    <p:extLst>
      <p:ext uri="{BB962C8B-B14F-4D97-AF65-F5344CB8AC3E}">
        <p14:creationId xmlns:p14="http://schemas.microsoft.com/office/powerpoint/2010/main" val="41402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3EB8-E72C-427B-BAAC-C413A0861445}"/>
              </a:ext>
            </a:extLst>
          </p:cNvPr>
          <p:cNvSpPr>
            <a:spLocks noGrp="1"/>
          </p:cNvSpPr>
          <p:nvPr>
            <p:ph sz="quarter" idx="10"/>
          </p:nvPr>
        </p:nvSpPr>
        <p:spPr>
          <a:xfrm>
            <a:off x="626935" y="278608"/>
            <a:ext cx="10928007" cy="846667"/>
          </a:xfrm>
        </p:spPr>
        <p:txBody>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457189">
              <a:spcBef>
                <a:spcPct val="20000"/>
              </a:spcBef>
              <a:defRPr/>
            </a:pPr>
            <a:r>
              <a:rPr lang="en-US">
                <a:solidFill>
                  <a:srgbClr val="00B0B9"/>
                </a:solidFill>
                <a:latin typeface="Calibri"/>
                <a:cs typeface="Calibri"/>
              </a:rPr>
              <a:t>Safety topic of the month – Service Strikes</a:t>
            </a:r>
          </a:p>
        </p:txBody>
      </p:sp>
      <p:sp>
        <p:nvSpPr>
          <p:cNvPr id="3" name="Text Placeholder 2">
            <a:extLst>
              <a:ext uri="{FF2B5EF4-FFF2-40B4-BE49-F238E27FC236}">
                <a16:creationId xmlns:a16="http://schemas.microsoft.com/office/drawing/2014/main" id="{5C7CBB6D-1759-427B-A9B7-6AC2943ECE9B}"/>
              </a:ext>
            </a:extLst>
          </p:cNvPr>
          <p:cNvSpPr>
            <a:spLocks noGrp="1"/>
          </p:cNvSpPr>
          <p:nvPr>
            <p:ph type="body" sz="quarter" idx="11"/>
          </p:nvPr>
        </p:nvSpPr>
        <p:spPr>
          <a:xfrm>
            <a:off x="337624" y="750279"/>
            <a:ext cx="8872025" cy="5220312"/>
          </a:xfrm>
        </p:spPr>
        <p:txBody>
          <a:bodyPr numCol="1">
            <a:normAutofit/>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rtl="0" fontAlgn="base"/>
            <a:r>
              <a:rPr lang="en-US">
                <a:solidFill>
                  <a:srgbClr val="000000"/>
                </a:solidFill>
              </a:rPr>
              <a:t> </a:t>
            </a:r>
            <a:endParaRPr lang="en-US" b="0" i="0">
              <a:solidFill>
                <a:srgbClr val="000000"/>
              </a:solidFill>
              <a:effectLst/>
              <a:latin typeface="Segoe UI" panose="020B0502040204020203" pitchFamily="34" charset="0"/>
            </a:endParaRPr>
          </a:p>
          <a:p>
            <a:pPr rtl="0" fontAlgn="base"/>
            <a:r>
              <a:rPr lang="en-US"/>
              <a:t>For more information:</a:t>
            </a:r>
          </a:p>
          <a:p>
            <a:pPr rtl="0" fontAlgn="base"/>
            <a:endParaRPr lang="en-US"/>
          </a:p>
          <a:p>
            <a:pPr rtl="0" fontAlgn="base">
              <a:buFont typeface="Arial" panose="020B0604020202020204" pitchFamily="34" charset="0"/>
              <a:buChar char="•"/>
            </a:pPr>
            <a:r>
              <a:rPr lang="en-US">
                <a:hlinkClick r:id="rId2"/>
              </a:rPr>
              <a:t>New Zealand Utilities Advisory Group Handbook</a:t>
            </a:r>
            <a:endParaRPr lang="en-US"/>
          </a:p>
          <a:p>
            <a:pPr rtl="0" fontAlgn="base">
              <a:buFont typeface="Arial" panose="020B0604020202020204" pitchFamily="34" charset="0"/>
              <a:buChar char="•"/>
            </a:pPr>
            <a:endParaRPr lang="en-US"/>
          </a:p>
          <a:p>
            <a:pPr rtl="0" fontAlgn="base">
              <a:buFont typeface="Arial" panose="020B0604020202020204" pitchFamily="34" charset="0"/>
              <a:buChar char="•"/>
            </a:pPr>
            <a:r>
              <a:rPr lang="en-US">
                <a:hlinkClick r:id="rId3"/>
              </a:rPr>
              <a:t>Water Ways Underground Services</a:t>
            </a:r>
            <a:endParaRPr lang="en-US"/>
          </a:p>
          <a:p>
            <a:pPr rtl="0" fontAlgn="base">
              <a:buFont typeface="Arial" panose="020B0604020202020204" pitchFamily="34" charset="0"/>
              <a:buChar char="•"/>
            </a:pPr>
            <a:endParaRPr lang="en-US"/>
          </a:p>
          <a:p>
            <a:pPr rtl="0" fontAlgn="base">
              <a:buFont typeface="Arial" panose="020B0604020202020204" pitchFamily="34" charset="0"/>
              <a:buChar char="•"/>
            </a:pPr>
            <a:r>
              <a:rPr lang="en-US" err="1">
                <a:hlinkClick r:id="rId4"/>
              </a:rPr>
              <a:t>beforeUdig</a:t>
            </a:r>
            <a:r>
              <a:rPr lang="en-US"/>
              <a:t> </a:t>
            </a:r>
          </a:p>
          <a:p>
            <a:pPr rtl="0" fontAlgn="base">
              <a:buFont typeface="Arial" panose="020B0604020202020204" pitchFamily="34" charset="0"/>
              <a:buChar char="•"/>
            </a:pPr>
            <a:endParaRPr lang="en-US"/>
          </a:p>
          <a:p>
            <a:pPr rtl="0" fontAlgn="base">
              <a:buFont typeface="Arial" panose="020B0604020202020204" pitchFamily="34" charset="0"/>
              <a:buChar char="•"/>
            </a:pPr>
            <a:r>
              <a:rPr lang="en-US" err="1">
                <a:hlinkClick r:id="rId5"/>
              </a:rPr>
              <a:t>Worksafe</a:t>
            </a:r>
            <a:r>
              <a:rPr lang="en-US">
                <a:hlinkClick r:id="rId5"/>
              </a:rPr>
              <a:t> – Excavation Safety</a:t>
            </a:r>
            <a:endParaRPr lang="en-US"/>
          </a:p>
          <a:p>
            <a:pPr marL="380990" indent="-380990">
              <a:buFont typeface="Arial" panose="020B0604020202020204" pitchFamily="34" charset="0"/>
              <a:buChar char="•"/>
            </a:pPr>
            <a:endParaRPr lang="en-NZ"/>
          </a:p>
          <a:p>
            <a:pPr marL="838179" lvl="1" indent="-380990">
              <a:buFont typeface="Courier New" panose="02070309020205020404" pitchFamily="49" charset="0"/>
              <a:buChar char="o"/>
            </a:pPr>
            <a:endParaRPr lang="en-NZ"/>
          </a:p>
          <a:p>
            <a:pPr marL="380990" indent="-380990">
              <a:buFont typeface="Arial" panose="020B0604020202020204" pitchFamily="34" charset="0"/>
              <a:buChar char="•"/>
            </a:pPr>
            <a:endParaRPr lang="en-NZ"/>
          </a:p>
          <a:p>
            <a:pPr marL="380990" indent="-380990">
              <a:buFont typeface="Arial" panose="020B0604020202020204" pitchFamily="34" charset="0"/>
              <a:buChar char="•"/>
            </a:pPr>
            <a:endParaRPr lang="en-NZ"/>
          </a:p>
        </p:txBody>
      </p:sp>
      <p:pic>
        <p:nvPicPr>
          <p:cNvPr id="4" name="Picture 3">
            <a:extLst>
              <a:ext uri="{FF2B5EF4-FFF2-40B4-BE49-F238E27FC236}">
                <a16:creationId xmlns:a16="http://schemas.microsoft.com/office/drawing/2014/main" id="{9C4572E8-465F-6D06-4B89-4EA8E746CA8B}"/>
              </a:ext>
            </a:extLst>
          </p:cNvPr>
          <p:cNvPicPr>
            <a:picLocks noChangeAspect="1"/>
          </p:cNvPicPr>
          <p:nvPr/>
        </p:nvPicPr>
        <p:blipFill>
          <a:blip r:embed="rId6"/>
          <a:stretch>
            <a:fillRect/>
          </a:stretch>
        </p:blipFill>
        <p:spPr>
          <a:xfrm>
            <a:off x="7424633" y="3276381"/>
            <a:ext cx="4429743" cy="2333951"/>
          </a:xfrm>
          <a:prstGeom prst="rect">
            <a:avLst/>
          </a:prstGeom>
        </p:spPr>
      </p:pic>
    </p:spTree>
    <p:extLst>
      <p:ext uri="{BB962C8B-B14F-4D97-AF65-F5344CB8AC3E}">
        <p14:creationId xmlns:p14="http://schemas.microsoft.com/office/powerpoint/2010/main" val="65291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ENA Think Before You Dig safety video">
            <a:hlinkClick r:id="" action="ppaction://media"/>
            <a:extLst>
              <a:ext uri="{FF2B5EF4-FFF2-40B4-BE49-F238E27FC236}">
                <a16:creationId xmlns:a16="http://schemas.microsoft.com/office/drawing/2014/main" id="{376295FC-19D4-A98E-4212-19485D70443D}"/>
              </a:ext>
            </a:extLst>
          </p:cNvPr>
          <p:cNvPicPr>
            <a:picLocks noGrp="1" noRot="1" noChangeAspect="1"/>
          </p:cNvPicPr>
          <p:nvPr>
            <p:ph sz="quarter" idx="10"/>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704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26846A21-7239-41E2-9D63-EEBE345039D2}"/>
              </a:ext>
            </a:extLst>
          </p:cNvPr>
          <p:cNvSpPr txBox="1">
            <a:spLocks/>
          </p:cNvSpPr>
          <p:nvPr/>
        </p:nvSpPr>
        <p:spPr>
          <a:xfrm>
            <a:off x="99207" y="2905935"/>
            <a:ext cx="4562475" cy="197555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89">
              <a:buNone/>
            </a:pPr>
            <a:r>
              <a:rPr lang="en-US" b="1">
                <a:solidFill>
                  <a:srgbClr val="00B0B9"/>
                </a:solidFill>
                <a:latin typeface="Calibri" panose="020F0502020204030204" pitchFamily="34" charset="0"/>
                <a:ea typeface="MS Mincho" panose="02020609040205080304" pitchFamily="49" charset="-128"/>
                <a:cs typeface="Calibri" panose="020F0502020204030204" pitchFamily="34" charset="0"/>
              </a:rPr>
              <a:t>Wellbeing topic of the month</a:t>
            </a:r>
          </a:p>
          <a:p>
            <a:pPr marL="0" indent="0" algn="ctr" defTabSz="457189">
              <a:buNone/>
            </a:pPr>
            <a:r>
              <a:rPr lang="en-US" sz="4400" b="1">
                <a:solidFill>
                  <a:srgbClr val="00B0B9"/>
                </a:solidFill>
                <a:latin typeface="Calibri" panose="020F0502020204030204" pitchFamily="34" charset="0"/>
                <a:ea typeface="MS Mincho" panose="02020609040205080304" pitchFamily="49" charset="-128"/>
                <a:cs typeface="Calibri" panose="020F0502020204030204" pitchFamily="34" charset="0"/>
              </a:rPr>
              <a:t>Financial Wellbeing</a:t>
            </a:r>
          </a:p>
        </p:txBody>
      </p:sp>
    </p:spTree>
    <p:extLst>
      <p:ext uri="{BB962C8B-B14F-4D97-AF65-F5344CB8AC3E}">
        <p14:creationId xmlns:p14="http://schemas.microsoft.com/office/powerpoint/2010/main" val="36215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95A72-E2B2-D021-A223-B1308B63AF43}"/>
              </a:ext>
            </a:extLst>
          </p:cNvPr>
          <p:cNvSpPr>
            <a:spLocks noGrp="1"/>
          </p:cNvSpPr>
          <p:nvPr>
            <p:ph sz="quarter" idx="10"/>
          </p:nvPr>
        </p:nvSpPr>
        <p:spPr/>
        <p:txBody>
          <a:bodyPr/>
          <a:lstStyle/>
          <a:p>
            <a:r>
              <a:rPr lang="en-NZ"/>
              <a:t>Wellbeing topic of the month: Financial Wellbeing</a:t>
            </a:r>
          </a:p>
        </p:txBody>
      </p:sp>
      <p:sp>
        <p:nvSpPr>
          <p:cNvPr id="3" name="Text Placeholder 2">
            <a:extLst>
              <a:ext uri="{FF2B5EF4-FFF2-40B4-BE49-F238E27FC236}">
                <a16:creationId xmlns:a16="http://schemas.microsoft.com/office/drawing/2014/main" id="{4CFE56FB-CFE0-26AE-6B7A-3F645B97C394}"/>
              </a:ext>
            </a:extLst>
          </p:cNvPr>
          <p:cNvSpPr>
            <a:spLocks noGrp="1"/>
          </p:cNvSpPr>
          <p:nvPr>
            <p:ph type="body" sz="quarter" idx="11"/>
          </p:nvPr>
        </p:nvSpPr>
        <p:spPr>
          <a:xfrm>
            <a:off x="626934" y="1125274"/>
            <a:ext cx="10928007" cy="4845315"/>
          </a:xfrm>
        </p:spPr>
        <p:txBody>
          <a:bodyPr numCol="1">
            <a:normAutofit/>
          </a:bodyPr>
          <a:lstStyle/>
          <a:p>
            <a:pPr algn="ctr"/>
            <a:endParaRPr lang="en-NZ" sz="1800">
              <a:effectLst/>
              <a:latin typeface="Calibri" panose="020F0502020204030204" pitchFamily="34" charset="0"/>
              <a:ea typeface="Calibri" panose="020F0502020204030204" pitchFamily="34" charset="0"/>
            </a:endParaRPr>
          </a:p>
          <a:p>
            <a:endParaRPr lang="en-NZ"/>
          </a:p>
        </p:txBody>
      </p:sp>
      <p:pic>
        <p:nvPicPr>
          <p:cNvPr id="1029" name="Picture 4">
            <a:extLst>
              <a:ext uri="{FF2B5EF4-FFF2-40B4-BE49-F238E27FC236}">
                <a16:creationId xmlns:a16="http://schemas.microsoft.com/office/drawing/2014/main" id="{2E95125E-EBB9-CC8B-5B8E-05735C76F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369" y="410899"/>
            <a:ext cx="1608773" cy="92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79A3D63-659D-2515-8A51-2E79AD1E8496}"/>
              </a:ext>
            </a:extLst>
          </p:cNvPr>
          <p:cNvSpPr txBox="1"/>
          <p:nvPr/>
        </p:nvSpPr>
        <p:spPr>
          <a:xfrm>
            <a:off x="447675" y="1339037"/>
            <a:ext cx="11117391" cy="4154984"/>
          </a:xfrm>
          <a:prstGeom prst="rect">
            <a:avLst/>
          </a:prstGeom>
          <a:noFill/>
        </p:spPr>
        <p:txBody>
          <a:bodyPr wrap="square" rtlCol="0">
            <a:spAutoFit/>
          </a:bodyPr>
          <a:lstStyle/>
          <a:p>
            <a:r>
              <a:rPr lang="en-NZ" sz="2400" dirty="0"/>
              <a:t>Having a good relationship with money and a positive mindset will help to feel better about your financial position.</a:t>
            </a:r>
          </a:p>
          <a:p>
            <a:endParaRPr lang="en-NZ" sz="2400" dirty="0"/>
          </a:p>
          <a:p>
            <a:r>
              <a:rPr lang="en-NZ" sz="2400" dirty="0"/>
              <a:t>Here are 5 tip to improve your financial wellbeing:</a:t>
            </a:r>
          </a:p>
          <a:p>
            <a:r>
              <a:rPr lang="en-NZ" sz="2400" dirty="0"/>
              <a:t>1. Create a budget</a:t>
            </a:r>
          </a:p>
          <a:p>
            <a:r>
              <a:rPr lang="en-NZ" sz="2400" dirty="0"/>
              <a:t>2. Review your subscription services</a:t>
            </a:r>
          </a:p>
          <a:p>
            <a:r>
              <a:rPr lang="en-NZ" sz="2400" dirty="0"/>
              <a:t>3. Get or update </a:t>
            </a:r>
            <a:r>
              <a:rPr lang="en-NZ" sz="2400" dirty="0" err="1"/>
              <a:t>Kiwisaver</a:t>
            </a:r>
            <a:endParaRPr lang="en-NZ" sz="2400" dirty="0"/>
          </a:p>
          <a:p>
            <a:r>
              <a:rPr lang="en-NZ" sz="2400" dirty="0"/>
              <a:t>4. Consider shopping around for specials</a:t>
            </a:r>
          </a:p>
          <a:p>
            <a:r>
              <a:rPr lang="en-NZ" sz="2400" dirty="0"/>
              <a:t>5. Pay off credit cards in full each month</a:t>
            </a:r>
          </a:p>
          <a:p>
            <a:endParaRPr lang="en-NZ" sz="2400" dirty="0"/>
          </a:p>
          <a:p>
            <a:r>
              <a:rPr lang="en-NZ" sz="2400" dirty="0"/>
              <a:t>Check out: </a:t>
            </a:r>
            <a:r>
              <a:rPr lang="en-NZ" sz="2400" dirty="0">
                <a:hlinkClick r:id="rId4"/>
              </a:rPr>
              <a:t>Sorted.org.nz</a:t>
            </a:r>
            <a:endParaRPr lang="en-NZ" sz="2400" dirty="0"/>
          </a:p>
        </p:txBody>
      </p:sp>
      <p:pic>
        <p:nvPicPr>
          <p:cNvPr id="7" name="Picture 6" descr="A close-up of a keyboard&#10;&#10;Description automatically generated">
            <a:extLst>
              <a:ext uri="{FF2B5EF4-FFF2-40B4-BE49-F238E27FC236}">
                <a16:creationId xmlns:a16="http://schemas.microsoft.com/office/drawing/2014/main" id="{BB6F14EE-7D77-A772-F85A-C239C9F1B55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11135" y="1950720"/>
            <a:ext cx="2943806" cy="2943806"/>
          </a:xfrm>
          <a:prstGeom prst="rect">
            <a:avLst/>
          </a:prstGeom>
        </p:spPr>
      </p:pic>
    </p:spTree>
    <p:extLst>
      <p:ext uri="{BB962C8B-B14F-4D97-AF65-F5344CB8AC3E}">
        <p14:creationId xmlns:p14="http://schemas.microsoft.com/office/powerpoint/2010/main" val="278862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3AACEB-3E7D-FEE9-EB80-78CDA42C66AF}"/>
              </a:ext>
            </a:extLst>
          </p:cNvPr>
          <p:cNvSpPr>
            <a:spLocks noGrp="1"/>
          </p:cNvSpPr>
          <p:nvPr>
            <p:ph sz="quarter" idx="10"/>
          </p:nvPr>
        </p:nvSpPr>
        <p:spPr/>
        <p:txBody>
          <a:bodyPr/>
          <a:lstStyle/>
          <a:p>
            <a:r>
              <a:rPr lang="en-US"/>
              <a:t>Who to ring when something happens</a:t>
            </a:r>
            <a:endParaRPr lang="en-NZ"/>
          </a:p>
        </p:txBody>
      </p:sp>
      <p:sp>
        <p:nvSpPr>
          <p:cNvPr id="10" name="Text Placeholder 2">
            <a:extLst>
              <a:ext uri="{FF2B5EF4-FFF2-40B4-BE49-F238E27FC236}">
                <a16:creationId xmlns:a16="http://schemas.microsoft.com/office/drawing/2014/main" id="{B6A97DD7-01C7-1A86-1FF8-D8177C74A5C7}"/>
              </a:ext>
            </a:extLst>
          </p:cNvPr>
          <p:cNvSpPr>
            <a:spLocks noGrp="1"/>
          </p:cNvSpPr>
          <p:nvPr>
            <p:ph type="body" sz="quarter" idx="11"/>
          </p:nvPr>
        </p:nvSpPr>
        <p:spPr>
          <a:xfrm>
            <a:off x="626935" y="1268628"/>
            <a:ext cx="6432234" cy="4701961"/>
          </a:xfrm>
        </p:spPr>
        <p:txBody>
          <a:bodyPr numCol="1">
            <a:normAutofit/>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342900" indent="-342900">
              <a:buFont typeface="Arial" panose="020B0604020202020204" pitchFamily="34" charset="0"/>
              <a:buChar char="•"/>
            </a:pPr>
            <a:r>
              <a:rPr lang="en-GB" b="0" i="0">
                <a:solidFill>
                  <a:srgbClr val="0A5075"/>
                </a:solidFill>
                <a:effectLst/>
                <a:latin typeface="Google Sans"/>
              </a:rPr>
              <a:t>Wellington Water is introducing a new incident notification matrix.</a:t>
            </a:r>
          </a:p>
          <a:p>
            <a:pPr marL="342900" indent="-342900">
              <a:buFont typeface="Arial" panose="020B0604020202020204" pitchFamily="34" charset="0"/>
              <a:buChar char="•"/>
            </a:pPr>
            <a:r>
              <a:rPr lang="en-GB" b="0" i="0">
                <a:solidFill>
                  <a:srgbClr val="0A5075"/>
                </a:solidFill>
                <a:effectLst/>
                <a:latin typeface="Google Sans"/>
              </a:rPr>
              <a:t>We need to be told about things more quickly.</a:t>
            </a:r>
          </a:p>
          <a:p>
            <a:pPr marL="342900" indent="-342900">
              <a:buFont typeface="Arial" panose="020B0604020202020204" pitchFamily="34" charset="0"/>
              <a:buChar char="•"/>
            </a:pPr>
            <a:r>
              <a:rPr lang="en-GB" b="0" i="0">
                <a:solidFill>
                  <a:srgbClr val="0A5075"/>
                </a:solidFill>
                <a:effectLst/>
                <a:latin typeface="Google Sans"/>
              </a:rPr>
              <a:t>This new matrix makes it clear how quickly to report.</a:t>
            </a:r>
          </a:p>
          <a:p>
            <a:pPr marL="342900" indent="-342900">
              <a:buFont typeface="Arial" panose="020B0604020202020204" pitchFamily="34" charset="0"/>
              <a:buChar char="•"/>
            </a:pPr>
            <a:r>
              <a:rPr lang="en-GB" b="0" i="0">
                <a:solidFill>
                  <a:srgbClr val="0A5075"/>
                </a:solidFill>
                <a:effectLst/>
                <a:latin typeface="Google Sans"/>
              </a:rPr>
              <a:t>If something happens, report it to your line manager, supervisor, or project manager as soon as possible, but no later than one - two hours after the event. </a:t>
            </a:r>
          </a:p>
          <a:p>
            <a:pPr marL="342900" indent="-342900">
              <a:buFont typeface="Arial" panose="020B0604020202020204" pitchFamily="34" charset="0"/>
              <a:buChar char="•"/>
            </a:pPr>
            <a:r>
              <a:rPr lang="en-GB" b="0" i="0">
                <a:solidFill>
                  <a:srgbClr val="0A5075"/>
                </a:solidFill>
                <a:effectLst/>
                <a:latin typeface="Google Sans"/>
              </a:rPr>
              <a:t>This will help us ensure the correct response is taken.</a:t>
            </a:r>
            <a:endParaRPr lang="en-NZ"/>
          </a:p>
          <a:p>
            <a:pPr marL="380990" indent="-380990">
              <a:buFont typeface="Arial" panose="020B0604020202020204" pitchFamily="34" charset="0"/>
              <a:buChar char="•"/>
            </a:pPr>
            <a:endParaRPr lang="en-NZ"/>
          </a:p>
        </p:txBody>
      </p:sp>
      <p:pic>
        <p:nvPicPr>
          <p:cNvPr id="18" name="Picture 17" descr="A close-up of a chart&#10;&#10;Description automatically generated">
            <a:hlinkClick r:id="rId3"/>
            <a:extLst>
              <a:ext uri="{FF2B5EF4-FFF2-40B4-BE49-F238E27FC236}">
                <a16:creationId xmlns:a16="http://schemas.microsoft.com/office/drawing/2014/main" id="{84096B16-D863-E05E-8089-18F281788E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126" y="0"/>
            <a:ext cx="4848874" cy="6858000"/>
          </a:xfrm>
          <a:prstGeom prst="rect">
            <a:avLst/>
          </a:prstGeom>
        </p:spPr>
      </p:pic>
    </p:spTree>
    <p:extLst>
      <p:ext uri="{BB962C8B-B14F-4D97-AF65-F5344CB8AC3E}">
        <p14:creationId xmlns:p14="http://schemas.microsoft.com/office/powerpoint/2010/main" val="334531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sp>
        <p:nvSpPr>
          <p:cNvPr id="3" name="Text Placeholder 2">
            <a:extLst>
              <a:ext uri="{FF2B5EF4-FFF2-40B4-BE49-F238E27FC236}">
                <a16:creationId xmlns:a16="http://schemas.microsoft.com/office/drawing/2014/main" id="{8E84B933-F0ED-A954-D603-9BC14EEF6F24}"/>
              </a:ext>
            </a:extLst>
          </p:cNvPr>
          <p:cNvSpPr>
            <a:spLocks noGrp="1"/>
          </p:cNvSpPr>
          <p:nvPr>
            <p:ph type="body" sz="quarter" idx="11"/>
          </p:nvPr>
        </p:nvSpPr>
        <p:spPr>
          <a:xfrm>
            <a:off x="424691" y="1000125"/>
            <a:ext cx="9623397" cy="4905375"/>
          </a:xfrm>
        </p:spPr>
        <p:txBody>
          <a:bodyPr numCol="1">
            <a:normAutofit fontScale="92500" lnSpcReduction="20000"/>
          </a:bodyPr>
          <a:lstStyle/>
          <a:p>
            <a:r>
              <a:rPr lang="en-US" sz="2000">
                <a:solidFill>
                  <a:srgbClr val="0A5075"/>
                </a:solidFill>
                <a:ea typeface="+mn-lt"/>
                <a:cs typeface="+mn-lt"/>
                <a:hlinkClick r:id="rId2"/>
              </a:rPr>
              <a:t>AFFCO sentenced after a completely avoidable death at </a:t>
            </a:r>
            <a:r>
              <a:rPr lang="en-US" sz="2000" err="1">
                <a:solidFill>
                  <a:srgbClr val="0A5075"/>
                </a:solidFill>
                <a:ea typeface="+mn-lt"/>
                <a:cs typeface="+mn-lt"/>
                <a:hlinkClick r:id="rId2"/>
              </a:rPr>
              <a:t>meatworks</a:t>
            </a:r>
            <a:endParaRPr lang="en-US" sz="2000">
              <a:solidFill>
                <a:srgbClr val="0A5075"/>
              </a:solidFill>
              <a:ea typeface="+mn-lt"/>
              <a:cs typeface="+mn-lt"/>
            </a:endParaRPr>
          </a:p>
          <a:p>
            <a:pPr marL="285750" indent="-285750">
              <a:buFont typeface="Arial" panose="020B0604020202020204" pitchFamily="34" charset="0"/>
              <a:buChar char="•"/>
            </a:pPr>
            <a:r>
              <a:rPr lang="en-US" sz="1800">
                <a:solidFill>
                  <a:srgbClr val="0A5075"/>
                </a:solidFill>
                <a:latin typeface="Calibri" panose="020F0502020204030204" pitchFamily="34" charset="0"/>
              </a:rPr>
              <a:t>AFFCO was sentenced following the death of a worker who was crushed by a steel frame full of offal cartons</a:t>
            </a:r>
          </a:p>
          <a:p>
            <a:pPr marL="285750" indent="-285750">
              <a:buFont typeface="Arial" panose="020B0604020202020204" pitchFamily="34" charset="0"/>
              <a:buChar char="•"/>
            </a:pPr>
            <a:r>
              <a:rPr lang="en-US" sz="1800">
                <a:solidFill>
                  <a:srgbClr val="0A5075"/>
                </a:solidFill>
                <a:latin typeface="Calibri" panose="020F0502020204030204" pitchFamily="34" charset="0"/>
              </a:rPr>
              <a:t>The worker was trying to free a jammed carton in a freezer when the frame fell and fatally crushed him</a:t>
            </a:r>
          </a:p>
          <a:p>
            <a:pPr marL="285750" indent="-285750">
              <a:buFont typeface="Arial" panose="020B0604020202020204" pitchFamily="34" charset="0"/>
              <a:buChar char="•"/>
            </a:pPr>
            <a:r>
              <a:rPr lang="en-US" sz="1800">
                <a:solidFill>
                  <a:srgbClr val="0A5075"/>
                </a:solidFill>
                <a:latin typeface="Calibri" panose="020F0502020204030204" pitchFamily="34" charset="0"/>
              </a:rPr>
              <a:t>There were health and safety procedures in place however these weren’t practical</a:t>
            </a:r>
          </a:p>
          <a:p>
            <a:pPr marL="285750" indent="-285750">
              <a:buFont typeface="Arial" panose="020B0604020202020204" pitchFamily="34" charset="0"/>
              <a:buChar char="•"/>
            </a:pPr>
            <a:r>
              <a:rPr lang="en-US" sz="1800">
                <a:solidFill>
                  <a:srgbClr val="0A5075"/>
                </a:solidFill>
                <a:latin typeface="Calibri" panose="020F0502020204030204" pitchFamily="34" charset="0"/>
              </a:rPr>
              <a:t>The freezer was not maintained, and has been decommissioned since due to not meeting modern safety standards</a:t>
            </a:r>
          </a:p>
          <a:p>
            <a:pPr marL="285750" indent="-285750">
              <a:buFont typeface="Arial" panose="020B0604020202020204" pitchFamily="34" charset="0"/>
              <a:buChar char="•"/>
            </a:pPr>
            <a:r>
              <a:rPr lang="en-GB" sz="1800">
                <a:solidFill>
                  <a:srgbClr val="0A5075"/>
                </a:solidFill>
                <a:latin typeface="Calibri" panose="020F0502020204030204" pitchFamily="34" charset="0"/>
              </a:rPr>
              <a:t>Talley's Group Limited, which owns AFFCO, has a history of serious health and safety incidents.</a:t>
            </a:r>
          </a:p>
          <a:p>
            <a:pPr marL="285750" indent="-285750">
              <a:buFont typeface="Arial" panose="020B0604020202020204" pitchFamily="34" charset="0"/>
              <a:buChar char="•"/>
            </a:pPr>
            <a:endParaRPr lang="en-GB" sz="1800">
              <a:solidFill>
                <a:srgbClr val="0A5075"/>
              </a:solidFill>
              <a:latin typeface="Calibri" panose="020F0502020204030204" pitchFamily="34" charset="0"/>
            </a:endParaRPr>
          </a:p>
          <a:p>
            <a:r>
              <a:rPr lang="en-GB" sz="1800">
                <a:solidFill>
                  <a:srgbClr val="0A5075"/>
                </a:solidFill>
                <a:latin typeface="Calibri" panose="020F0502020204030204" pitchFamily="34" charset="0"/>
                <a:hlinkClick r:id="rId3"/>
              </a:rPr>
              <a:t>Strong sentences a warning - prevent harm, don’t cover it up</a:t>
            </a:r>
            <a:endParaRPr lang="en-US" sz="1800">
              <a:solidFill>
                <a:srgbClr val="0A5075"/>
              </a:solidFill>
              <a:latin typeface="Calibri" panose="020F0502020204030204" pitchFamily="34" charset="0"/>
            </a:endParaRPr>
          </a:p>
          <a:p>
            <a:pPr marL="285750" indent="-285750">
              <a:buFont typeface="Arial" panose="020B0604020202020204" pitchFamily="34" charset="0"/>
              <a:buChar char="•"/>
            </a:pPr>
            <a:r>
              <a:rPr lang="en-GB" sz="1800">
                <a:solidFill>
                  <a:srgbClr val="0A5075"/>
                </a:solidFill>
                <a:latin typeface="Calibri" panose="020F0502020204030204" pitchFamily="34" charset="0"/>
              </a:rPr>
              <a:t>A former health and safety officer has been jailed for nine months after his “outrageous dereliction of duty” led to a lifelong brain injury for a young man just starting out on his career.</a:t>
            </a:r>
          </a:p>
          <a:p>
            <a:pPr marL="285750" indent="-285750">
              <a:buFont typeface="Arial" panose="020B0604020202020204" pitchFamily="34" charset="0"/>
              <a:buChar char="•"/>
            </a:pPr>
            <a:r>
              <a:rPr lang="en-GB" sz="1800">
                <a:solidFill>
                  <a:srgbClr val="0A5075"/>
                </a:solidFill>
                <a:latin typeface="Calibri" panose="020F0502020204030204" pitchFamily="34" charset="0"/>
              </a:rPr>
              <a:t>The company’s managing director was jailed for 20 months for his involvement. </a:t>
            </a:r>
          </a:p>
          <a:p>
            <a:pPr marL="285750" indent="-285750">
              <a:buFont typeface="Arial" panose="020B0604020202020204" pitchFamily="34" charset="0"/>
              <a:buChar char="•"/>
            </a:pPr>
            <a:r>
              <a:rPr lang="en-GB" sz="1800">
                <a:solidFill>
                  <a:srgbClr val="0A5075"/>
                </a:solidFill>
                <a:latin typeface="Calibri" panose="020F0502020204030204" pitchFamily="34" charset="0"/>
              </a:rPr>
              <a:t>An apprentice at </a:t>
            </a:r>
            <a:r>
              <a:rPr lang="en-GB" sz="1800" err="1">
                <a:solidFill>
                  <a:srgbClr val="0A5075"/>
                </a:solidFill>
                <a:latin typeface="Calibri" panose="020F0502020204030204" pitchFamily="34" charset="0"/>
              </a:rPr>
              <a:t>Aimex</a:t>
            </a:r>
            <a:r>
              <a:rPr lang="en-GB" sz="1800">
                <a:solidFill>
                  <a:srgbClr val="0A5075"/>
                </a:solidFill>
                <a:latin typeface="Calibri" panose="020F0502020204030204" pitchFamily="34" charset="0"/>
              </a:rPr>
              <a:t> Limited was exposed to vapour from solvents he had been directed to use when cleaning an engine room which wasn’t adequately ventilated, causing serious brain injury.</a:t>
            </a:r>
          </a:p>
          <a:p>
            <a:pPr marL="285750" indent="-285750">
              <a:buFont typeface="Arial" panose="020B0604020202020204" pitchFamily="34" charset="0"/>
              <a:buChar char="•"/>
            </a:pPr>
            <a:r>
              <a:rPr lang="en-GB" sz="1800">
                <a:solidFill>
                  <a:srgbClr val="0A5075"/>
                </a:solidFill>
                <a:latin typeface="Calibri" panose="020F0502020204030204" pitchFamily="34" charset="0"/>
              </a:rPr>
              <a:t>A previous incident involving another employee was covered up, and the two people mislead the WorkSafe </a:t>
            </a:r>
            <a:r>
              <a:rPr lang="en-GB" sz="1800" err="1">
                <a:solidFill>
                  <a:srgbClr val="0A5075"/>
                </a:solidFill>
                <a:latin typeface="Calibri" panose="020F0502020204030204" pitchFamily="34" charset="0"/>
              </a:rPr>
              <a:t>invesigators</a:t>
            </a:r>
            <a:r>
              <a:rPr lang="en-GB" sz="1800">
                <a:solidFill>
                  <a:srgbClr val="0A5075"/>
                </a:solidFill>
                <a:latin typeface="Calibri" panose="020F0502020204030204" pitchFamily="34" charset="0"/>
              </a:rPr>
              <a:t>. </a:t>
            </a:r>
          </a:p>
          <a:p>
            <a:pPr marL="285750" indent="-285750">
              <a:buFont typeface="Arial" panose="020B0604020202020204" pitchFamily="34" charset="0"/>
              <a:buChar char="•"/>
            </a:pPr>
            <a:r>
              <a:rPr lang="en-GB" sz="1800">
                <a:solidFill>
                  <a:srgbClr val="0A5075"/>
                </a:solidFill>
                <a:latin typeface="Calibri" panose="020F0502020204030204" pitchFamily="34" charset="0"/>
              </a:rPr>
              <a:t>The Police became involved and the two men where charged and sentenced. </a:t>
            </a:r>
            <a:endParaRPr lang="en-US" sz="1800">
              <a:solidFill>
                <a:srgbClr val="0A5075"/>
              </a:solidFill>
              <a:latin typeface="Calibri" panose="020F0502020204030204" pitchFamily="34" charset="0"/>
            </a:endParaRPr>
          </a:p>
          <a:p>
            <a:pPr marL="285750" indent="-285750">
              <a:buFont typeface="Arial" panose="020B0604020202020204" pitchFamily="34" charset="0"/>
              <a:buChar char="•"/>
            </a:pPr>
            <a:endParaRPr lang="en-US" sz="1800">
              <a:solidFill>
                <a:srgbClr val="0A5075"/>
              </a:solidFill>
              <a:latin typeface="Calibri" panose="020F0502020204030204" pitchFamily="34" charset="0"/>
            </a:endParaRPr>
          </a:p>
          <a:p>
            <a:endParaRPr lang="en-US" sz="1800">
              <a:solidFill>
                <a:srgbClr val="0A5075"/>
              </a:solidFill>
              <a:latin typeface="Calibri" panose="020F0502020204030204" pitchFamily="34" charset="0"/>
            </a:endParaRPr>
          </a:p>
          <a:p>
            <a:endParaRPr lang="en-US" sz="1800">
              <a:solidFill>
                <a:srgbClr val="0A5075"/>
              </a:solidFill>
              <a:latin typeface="Calibri" panose="020F0502020204030204" pitchFamily="34" charset="0"/>
            </a:endParaRPr>
          </a:p>
          <a:p>
            <a:pPr marL="285750" indent="-285750">
              <a:buFont typeface="Arial" panose="020B0604020202020204" pitchFamily="34" charset="0"/>
              <a:buChar char="•"/>
            </a:pPr>
            <a:endParaRPr lang="en-NZ" sz="1700" b="1">
              <a:solidFill>
                <a:srgbClr val="0A5075"/>
              </a:solidFill>
            </a:endParaRP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4"/>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4"/>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5"/>
          <a:stretch>
            <a:fillRect/>
          </a:stretch>
        </p:blipFill>
        <p:spPr>
          <a:xfrm>
            <a:off x="7828941" y="0"/>
            <a:ext cx="4363059" cy="1047896"/>
          </a:xfrm>
          <a:prstGeom prst="rect">
            <a:avLst/>
          </a:prstGeom>
        </p:spPr>
      </p:pic>
    </p:spTree>
    <p:extLst>
      <p:ext uri="{BB962C8B-B14F-4D97-AF65-F5344CB8AC3E}">
        <p14:creationId xmlns:p14="http://schemas.microsoft.com/office/powerpoint/2010/main" val="31614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A3036-F203-F886-A7E0-0953478DD2CB}"/>
              </a:ext>
            </a:extLst>
          </p:cNvPr>
          <p:cNvSpPr>
            <a:spLocks noGrp="1"/>
          </p:cNvSpPr>
          <p:nvPr>
            <p:ph sz="quarter" idx="10"/>
          </p:nvPr>
        </p:nvSpPr>
        <p:spPr/>
        <p:txBody>
          <a:bodyPr/>
          <a:lstStyle/>
          <a:p>
            <a:r>
              <a:rPr lang="en-US"/>
              <a:t>Upcoming Webinars</a:t>
            </a:r>
            <a:endParaRPr lang="en-NZ"/>
          </a:p>
        </p:txBody>
      </p:sp>
      <p:pic>
        <p:nvPicPr>
          <p:cNvPr id="1028" name="Picture 4">
            <a:extLst>
              <a:ext uri="{FF2B5EF4-FFF2-40B4-BE49-F238E27FC236}">
                <a16:creationId xmlns:a16="http://schemas.microsoft.com/office/drawing/2014/main" id="{AB39C64A-040A-5F05-0012-9A81C716D877}"/>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507518" y="770734"/>
            <a:ext cx="5166837" cy="172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9D0CD8FA-BCC7-FF59-CD16-1B3B176F16D6}"/>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9740478" y="116285"/>
            <a:ext cx="2212037" cy="65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37498E8-9FE7-8951-A142-C933772CC8DB}"/>
              </a:ext>
            </a:extLst>
          </p:cNvPr>
          <p:cNvSpPr txBox="1"/>
          <p:nvPr/>
        </p:nvSpPr>
        <p:spPr>
          <a:xfrm>
            <a:off x="542958" y="2609297"/>
            <a:ext cx="10728422" cy="3066224"/>
          </a:xfrm>
          <a:prstGeom prst="rect">
            <a:avLst/>
          </a:prstGeom>
          <a:noFill/>
        </p:spPr>
        <p:txBody>
          <a:bodyPr wrap="square">
            <a:spAutoFit/>
          </a:bodyPr>
          <a:lstStyle/>
          <a:p>
            <a:pPr fontAlgn="ctr">
              <a:lnSpc>
                <a:spcPts val="1800"/>
              </a:lnSpc>
            </a:pPr>
            <a:r>
              <a:rPr lang="en-NZ" sz="1800" dirty="0">
                <a:solidFill>
                  <a:srgbClr val="0A5075"/>
                </a:solidFill>
                <a:latin typeface="Google Sans"/>
              </a:rPr>
              <a:t>Join this live webinar with Matt Vaughan and </a:t>
            </a:r>
            <a:r>
              <a:rPr lang="en-NZ" sz="1800" dirty="0" err="1">
                <a:solidFill>
                  <a:srgbClr val="0A5075"/>
                </a:solidFill>
                <a:latin typeface="Google Sans"/>
              </a:rPr>
              <a:t>Dr.</a:t>
            </a:r>
            <a:r>
              <a:rPr lang="en-NZ" sz="1800" dirty="0">
                <a:solidFill>
                  <a:srgbClr val="0A5075"/>
                </a:solidFill>
                <a:latin typeface="Google Sans"/>
              </a:rPr>
              <a:t> Kelly Dale as they discuss the importance sleep and how it impacts our every day lives and performance -  with a focus on the role it plays in injury prevention. </a:t>
            </a:r>
          </a:p>
          <a:p>
            <a:pPr fontAlgn="ctr">
              <a:lnSpc>
                <a:spcPts val="1800"/>
              </a:lnSpc>
            </a:pPr>
            <a:endParaRPr lang="en-NZ" dirty="0">
              <a:solidFill>
                <a:srgbClr val="0A5075"/>
              </a:solidFill>
              <a:latin typeface="Google Sans"/>
            </a:endParaRPr>
          </a:p>
          <a:p>
            <a:pPr fontAlgn="ctr">
              <a:lnSpc>
                <a:spcPts val="1800"/>
              </a:lnSpc>
            </a:pPr>
            <a:endParaRPr lang="en-NZ" dirty="0">
              <a:solidFill>
                <a:srgbClr val="0A5075"/>
              </a:solidFill>
              <a:latin typeface="Google Sans"/>
            </a:endParaRPr>
          </a:p>
          <a:p>
            <a:pPr algn="ctr" fontAlgn="ctr">
              <a:lnSpc>
                <a:spcPts val="1800"/>
              </a:lnSpc>
            </a:pPr>
            <a:r>
              <a:rPr lang="en-NZ" sz="1800" b="1" dirty="0">
                <a:solidFill>
                  <a:srgbClr val="0A5075"/>
                </a:solidFill>
                <a:latin typeface="Google Sans"/>
                <a:cs typeface="Arial" panose="020B0604020202020204" pitchFamily="34" charset="0"/>
              </a:rPr>
              <a:t>When</a:t>
            </a:r>
            <a:r>
              <a:rPr lang="en-NZ" sz="1600" b="1" dirty="0">
                <a:solidFill>
                  <a:srgbClr val="525252"/>
                </a:solidFill>
                <a:effectLst/>
                <a:latin typeface="Arial" panose="020B0604020202020204" pitchFamily="34" charset="0"/>
                <a:ea typeface="Calibri" panose="020F0502020204030204" pitchFamily="34" charset="0"/>
              </a:rPr>
              <a:t>:   </a:t>
            </a:r>
            <a:r>
              <a:rPr lang="en-NZ" sz="1800" dirty="0">
                <a:solidFill>
                  <a:srgbClr val="0A5075"/>
                </a:solidFill>
                <a:latin typeface="Google Sans"/>
                <a:cs typeface="Arial" panose="020B0604020202020204" pitchFamily="34" charset="0"/>
              </a:rPr>
              <a:t>Thursday 17th August at 1pm</a:t>
            </a:r>
            <a:br>
              <a:rPr lang="en-NZ" sz="1600" dirty="0">
                <a:solidFill>
                  <a:srgbClr val="525252"/>
                </a:solidFill>
                <a:effectLst/>
                <a:latin typeface="Arial" panose="020B0604020202020204" pitchFamily="34" charset="0"/>
                <a:ea typeface="Calibri" panose="020F0502020204030204" pitchFamily="34" charset="0"/>
              </a:rPr>
            </a:br>
            <a:r>
              <a:rPr lang="en-NZ" sz="1800" b="1" dirty="0">
                <a:solidFill>
                  <a:srgbClr val="0A5075"/>
                </a:solidFill>
                <a:latin typeface="Google Sans"/>
                <a:cs typeface="Arial" panose="020B0604020202020204" pitchFamily="34" charset="0"/>
              </a:rPr>
              <a:t>Where</a:t>
            </a:r>
            <a:r>
              <a:rPr lang="en-NZ" sz="1600" b="1" dirty="0">
                <a:solidFill>
                  <a:srgbClr val="525252"/>
                </a:solidFill>
                <a:effectLst/>
                <a:latin typeface="Arial" panose="020B0604020202020204" pitchFamily="34" charset="0"/>
                <a:ea typeface="Calibri" panose="020F0502020204030204" pitchFamily="34" charset="0"/>
              </a:rPr>
              <a:t>:  </a:t>
            </a:r>
            <a:r>
              <a:rPr lang="en-NZ" sz="1800" dirty="0">
                <a:solidFill>
                  <a:srgbClr val="0A5075"/>
                </a:solidFill>
                <a:latin typeface="Google Sans"/>
                <a:cs typeface="Arial" panose="020B0604020202020204" pitchFamily="34" charset="0"/>
              </a:rPr>
              <a:t>Zoom – click the green button to register</a:t>
            </a:r>
          </a:p>
          <a:p>
            <a:pPr fontAlgn="ctr">
              <a:lnSpc>
                <a:spcPts val="1800"/>
              </a:lnSpc>
            </a:pPr>
            <a:endParaRPr lang="en-NZ" sz="1800" dirty="0">
              <a:solidFill>
                <a:srgbClr val="0A5075"/>
              </a:solidFill>
              <a:latin typeface="Google Sans"/>
            </a:endParaRPr>
          </a:p>
          <a:p>
            <a:pPr fontAlgn="ctr">
              <a:lnSpc>
                <a:spcPts val="1800"/>
              </a:lnSpc>
            </a:pPr>
            <a:endParaRPr lang="en-NZ" sz="1800" dirty="0">
              <a:solidFill>
                <a:srgbClr val="0A5075"/>
              </a:solidFill>
              <a:latin typeface="Google Sans"/>
            </a:endParaRPr>
          </a:p>
          <a:p>
            <a:pPr fontAlgn="ctr">
              <a:lnSpc>
                <a:spcPts val="1800"/>
              </a:lnSpc>
              <a:spcBef>
                <a:spcPts val="1500"/>
              </a:spcBef>
              <a:spcAft>
                <a:spcPts val="1500"/>
              </a:spcAft>
            </a:pPr>
            <a:br>
              <a:rPr lang="en-NZ" i="1" dirty="0">
                <a:solidFill>
                  <a:srgbClr val="0A5075"/>
                </a:solidFill>
                <a:latin typeface="Google Sans"/>
              </a:rPr>
            </a:br>
            <a:br>
              <a:rPr lang="en-NZ" i="1" dirty="0">
                <a:solidFill>
                  <a:srgbClr val="0A5075"/>
                </a:solidFill>
                <a:latin typeface="Google Sans"/>
              </a:rPr>
            </a:br>
            <a:r>
              <a:rPr lang="en-NZ" i="1" dirty="0">
                <a:solidFill>
                  <a:srgbClr val="0A5075"/>
                </a:solidFill>
                <a:latin typeface="Google Sans"/>
              </a:rPr>
              <a:t>This webinar will be recorded and posted online the week of the 21st of August – we’ll share the recording when it’s available. </a:t>
            </a:r>
          </a:p>
        </p:txBody>
      </p:sp>
      <p:sp>
        <p:nvSpPr>
          <p:cNvPr id="8" name="Rectangle 11">
            <a:extLst>
              <a:ext uri="{FF2B5EF4-FFF2-40B4-BE49-F238E27FC236}">
                <a16:creationId xmlns:a16="http://schemas.microsoft.com/office/drawing/2014/main" id="{FB6CCB23-4C31-2373-7C62-E1AF5F978C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9" name="AutoShape 10">
            <a:hlinkClick r:id="rId4"/>
            <a:extLst>
              <a:ext uri="{FF2B5EF4-FFF2-40B4-BE49-F238E27FC236}">
                <a16:creationId xmlns:a16="http://schemas.microsoft.com/office/drawing/2014/main" id="{4CD00BBB-95E0-F3D3-015E-11A9A86C95C0}"/>
              </a:ext>
            </a:extLst>
          </p:cNvPr>
          <p:cNvSpPr>
            <a:spLocks noChangeArrowheads="1"/>
          </p:cNvSpPr>
          <p:nvPr/>
        </p:nvSpPr>
        <p:spPr bwMode="auto">
          <a:xfrm>
            <a:off x="5367812" y="4413380"/>
            <a:ext cx="1446247" cy="383158"/>
          </a:xfrm>
          <a:prstGeom prst="roundRect">
            <a:avLst>
              <a:gd name="adj" fmla="val 9000"/>
            </a:avLst>
          </a:prstGeom>
          <a:solidFill>
            <a:srgbClr val="39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104775" rIns="0" bIns="10477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Register Now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094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AutoNum type="arabicPeriod"/>
            </a:pPr>
            <a:r>
              <a:rPr lang="en-NZ"/>
              <a:t>Noteworthy Incidents</a:t>
            </a:r>
          </a:p>
          <a:p>
            <a:pPr marL="457200" indent="-457200">
              <a:buAutoNum type="arabicPeriod"/>
            </a:pPr>
            <a:r>
              <a:rPr lang="en-NZ"/>
              <a:t>Sharing Something Goods</a:t>
            </a:r>
          </a:p>
          <a:p>
            <a:pPr marL="457200" indent="-457200">
              <a:buFontTx/>
              <a:buAutoNum type="arabicPeriod"/>
            </a:pPr>
            <a:r>
              <a:rPr lang="en-NZ"/>
              <a:t>Critical Risk Stats</a:t>
            </a:r>
          </a:p>
          <a:p>
            <a:pPr marL="457200" indent="-457200">
              <a:buAutoNum type="arabicPeriod"/>
            </a:pPr>
            <a:r>
              <a:rPr lang="en-NZ"/>
              <a:t>Safety topic of the month</a:t>
            </a:r>
          </a:p>
          <a:p>
            <a:pPr marL="457200" indent="-457200">
              <a:buAutoNum type="arabicPeriod"/>
            </a:pPr>
            <a:r>
              <a:rPr lang="en-NZ"/>
              <a:t>Wellbeing topic of the month</a:t>
            </a:r>
          </a:p>
          <a:p>
            <a:pPr marL="457200" indent="-457200">
              <a:buAutoNum type="arabicPeriod"/>
            </a:pPr>
            <a:r>
              <a:rPr lang="en-NZ"/>
              <a:t>Who to </a:t>
            </a:r>
            <a:r>
              <a:rPr lang="en-NZ" dirty="0"/>
              <a:t>ring</a:t>
            </a:r>
            <a:r>
              <a:rPr lang="en-NZ"/>
              <a:t> when something happens</a:t>
            </a:r>
          </a:p>
          <a:p>
            <a:pPr marL="457200" indent="-457200">
              <a:buAutoNum type="arabicPeriod"/>
            </a:pPr>
            <a:r>
              <a:rPr lang="en-NZ"/>
              <a:t>WorkSafe updates</a:t>
            </a:r>
          </a:p>
        </p:txBody>
      </p:sp>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Noteworthy Incidents</a:t>
            </a:r>
          </a:p>
        </p:txBody>
      </p:sp>
      <p:sp>
        <p:nvSpPr>
          <p:cNvPr id="6" name="TextBox 5">
            <a:extLst>
              <a:ext uri="{FF2B5EF4-FFF2-40B4-BE49-F238E27FC236}">
                <a16:creationId xmlns:a16="http://schemas.microsoft.com/office/drawing/2014/main" id="{90ECCC65-18A6-8E0C-AC80-A65519E7A0FC}"/>
              </a:ext>
            </a:extLst>
          </p:cNvPr>
          <p:cNvSpPr txBox="1"/>
          <p:nvPr/>
        </p:nvSpPr>
        <p:spPr>
          <a:xfrm>
            <a:off x="202945" y="942460"/>
            <a:ext cx="3890550" cy="4093428"/>
          </a:xfrm>
          <a:prstGeom prst="rect">
            <a:avLst/>
          </a:prstGeom>
          <a:noFill/>
        </p:spPr>
        <p:txBody>
          <a:bodyPr wrap="square">
            <a:spAutoFit/>
          </a:bodyPr>
          <a:lstStyle/>
          <a:p>
            <a:r>
              <a:rPr lang="en-NZ" sz="2000">
                <a:cs typeface="+mn-cs"/>
              </a:rPr>
              <a:t>A fibreglass lime hopper became over-pressurised, causing it to rupture. This resulted in approximately 150 kg of powered lime being spilled. </a:t>
            </a:r>
          </a:p>
          <a:p>
            <a:endParaRPr lang="en-NZ" sz="2000">
              <a:cs typeface="+mn-cs"/>
            </a:endParaRPr>
          </a:p>
          <a:p>
            <a:r>
              <a:rPr lang="en-NZ" sz="2000">
                <a:cs typeface="+mn-cs"/>
              </a:rPr>
              <a:t>There were no injuries, though the outcome could’ve been serious if someone had been in the area. </a:t>
            </a:r>
          </a:p>
          <a:p>
            <a:r>
              <a:rPr lang="en-NZ" sz="2000">
                <a:cs typeface="+mn-cs"/>
              </a:rPr>
              <a:t>The incident resulted in the Te Marua Water Treatment Plant being offline for approximately four hours</a:t>
            </a:r>
          </a:p>
        </p:txBody>
      </p:sp>
      <p:pic>
        <p:nvPicPr>
          <p:cNvPr id="8" name="Picture 7" descr="A machine with white powder&#10;&#10;Description automatically generated">
            <a:extLst>
              <a:ext uri="{FF2B5EF4-FFF2-40B4-BE49-F238E27FC236}">
                <a16:creationId xmlns:a16="http://schemas.microsoft.com/office/drawing/2014/main" id="{AD71863C-057C-3C43-0216-1BC6070BF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24993" y="1329342"/>
            <a:ext cx="5187401" cy="3890550"/>
          </a:xfrm>
          <a:prstGeom prst="rect">
            <a:avLst/>
          </a:prstGeom>
        </p:spPr>
      </p:pic>
      <p:pic>
        <p:nvPicPr>
          <p:cNvPr id="10" name="Picture 9" descr="A white powdered floor with several machines&#10;&#10;Description automatically generated">
            <a:extLst>
              <a:ext uri="{FF2B5EF4-FFF2-40B4-BE49-F238E27FC236}">
                <a16:creationId xmlns:a16="http://schemas.microsoft.com/office/drawing/2014/main" id="{3741D4FD-1B16-7F6F-F619-10E8942D4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38046" y="1424793"/>
            <a:ext cx="5078313" cy="3808735"/>
          </a:xfrm>
          <a:prstGeom prst="rect">
            <a:avLst/>
          </a:prstGeom>
        </p:spPr>
      </p:pic>
    </p:spTree>
    <p:extLst>
      <p:ext uri="{BB962C8B-B14F-4D97-AF65-F5344CB8AC3E}">
        <p14:creationId xmlns:p14="http://schemas.microsoft.com/office/powerpoint/2010/main" val="263894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Noteworthy Incidents</a:t>
            </a:r>
          </a:p>
        </p:txBody>
      </p:sp>
      <p:sp>
        <p:nvSpPr>
          <p:cNvPr id="5" name="TextBox 4">
            <a:extLst>
              <a:ext uri="{FF2B5EF4-FFF2-40B4-BE49-F238E27FC236}">
                <a16:creationId xmlns:a16="http://schemas.microsoft.com/office/drawing/2014/main" id="{ED353657-427D-510C-C89D-31155C8FF1E9}"/>
              </a:ext>
            </a:extLst>
          </p:cNvPr>
          <p:cNvSpPr txBox="1"/>
          <p:nvPr/>
        </p:nvSpPr>
        <p:spPr>
          <a:xfrm>
            <a:off x="179259" y="1052859"/>
            <a:ext cx="7212141" cy="4524315"/>
          </a:xfrm>
          <a:prstGeom prst="rect">
            <a:avLst/>
          </a:prstGeom>
          <a:noFill/>
        </p:spPr>
        <p:txBody>
          <a:bodyPr wrap="square">
            <a:spAutoFit/>
          </a:bodyPr>
          <a:lstStyle/>
          <a:p>
            <a:r>
              <a:rPr lang="en-NZ" sz="2400" dirty="0">
                <a:cs typeface="+mn-cs"/>
              </a:rPr>
              <a:t>A truck rolled down a hill striking another parked vehicle while an excavator was being loaded onto an attached trailer.</a:t>
            </a:r>
          </a:p>
          <a:p>
            <a:endParaRPr lang="en-US" sz="2400" dirty="0"/>
          </a:p>
          <a:p>
            <a:r>
              <a:rPr lang="en-US" sz="2400" dirty="0"/>
              <a:t>Things we will do differently:</a:t>
            </a:r>
          </a:p>
          <a:p>
            <a:pPr marL="285750" indent="-285750">
              <a:buFont typeface="Arial" panose="020B0604020202020204" pitchFamily="34" charset="0"/>
              <a:buChar char="•"/>
            </a:pPr>
            <a:r>
              <a:rPr lang="en-US" sz="2400" dirty="0"/>
              <a:t>We will control the footbrake during loading operations by having a person in the cab. </a:t>
            </a:r>
          </a:p>
          <a:p>
            <a:pPr marL="285750" indent="-285750">
              <a:buFont typeface="Arial" panose="020B0604020202020204" pitchFamily="34" charset="0"/>
              <a:buChar char="•"/>
            </a:pPr>
            <a:r>
              <a:rPr lang="en-US" sz="2400" dirty="0"/>
              <a:t>We will use chocks for trucks parked on slopes. </a:t>
            </a:r>
          </a:p>
          <a:p>
            <a:pPr marL="285750" indent="-285750">
              <a:buFont typeface="Arial" panose="020B0604020202020204" pitchFamily="34" charset="0"/>
              <a:buChar char="•"/>
            </a:pPr>
            <a:r>
              <a:rPr lang="en-US" sz="2400" dirty="0"/>
              <a:t>We will consider if loading can take place on flat ground. </a:t>
            </a:r>
          </a:p>
          <a:p>
            <a:pPr marL="285750" indent="-285750">
              <a:buFont typeface="Arial" panose="020B0604020202020204" pitchFamily="34" charset="0"/>
              <a:buChar char="•"/>
            </a:pPr>
            <a:r>
              <a:rPr lang="en-US" sz="2400" dirty="0"/>
              <a:t>Don’t be in the line of fire for any operation. </a:t>
            </a:r>
          </a:p>
          <a:p>
            <a:endParaRPr lang="en-US" sz="2400" dirty="0"/>
          </a:p>
        </p:txBody>
      </p:sp>
      <p:pic>
        <p:nvPicPr>
          <p:cNvPr id="8" name="Picture 7">
            <a:extLst>
              <a:ext uri="{FF2B5EF4-FFF2-40B4-BE49-F238E27FC236}">
                <a16:creationId xmlns:a16="http://schemas.microsoft.com/office/drawing/2014/main" id="{34E64824-9EBE-FACF-20EF-2CE6388401BC}"/>
              </a:ext>
            </a:extLst>
          </p:cNvPr>
          <p:cNvPicPr>
            <a:picLocks noChangeAspect="1"/>
          </p:cNvPicPr>
          <p:nvPr/>
        </p:nvPicPr>
        <p:blipFill>
          <a:blip r:embed="rId2"/>
          <a:stretch>
            <a:fillRect/>
          </a:stretch>
        </p:blipFill>
        <p:spPr>
          <a:xfrm>
            <a:off x="7391400" y="142875"/>
            <a:ext cx="4362984" cy="5731215"/>
          </a:xfrm>
          <a:prstGeom prst="rect">
            <a:avLst/>
          </a:prstGeom>
        </p:spPr>
      </p:pic>
    </p:spTree>
    <p:extLst>
      <p:ext uri="{BB962C8B-B14F-4D97-AF65-F5344CB8AC3E}">
        <p14:creationId xmlns:p14="http://schemas.microsoft.com/office/powerpoint/2010/main" val="333296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12BDC-E4B6-9196-3FF3-6E379E7675A5}"/>
              </a:ext>
            </a:extLst>
          </p:cNvPr>
          <p:cNvSpPr>
            <a:spLocks noGrp="1"/>
          </p:cNvSpPr>
          <p:nvPr>
            <p:ph sz="quarter" idx="10"/>
          </p:nvPr>
        </p:nvSpPr>
        <p:spPr/>
        <p:txBody>
          <a:bodyPr/>
          <a:lstStyle/>
          <a:p>
            <a:r>
              <a:rPr lang="en-NZ"/>
              <a:t>Noteworthy Incidents</a:t>
            </a:r>
          </a:p>
        </p:txBody>
      </p:sp>
      <p:pic>
        <p:nvPicPr>
          <p:cNvPr id="4" name="Picture 3">
            <a:extLst>
              <a:ext uri="{FF2B5EF4-FFF2-40B4-BE49-F238E27FC236}">
                <a16:creationId xmlns:a16="http://schemas.microsoft.com/office/drawing/2014/main" id="{00C5E2FF-2297-CF47-D51E-5BB3D57B070D}"/>
              </a:ext>
            </a:extLst>
          </p:cNvPr>
          <p:cNvPicPr>
            <a:picLocks noChangeAspect="1"/>
          </p:cNvPicPr>
          <p:nvPr/>
        </p:nvPicPr>
        <p:blipFill rotWithShape="1">
          <a:blip r:embed="rId2"/>
          <a:srcRect t="70484" b="3707"/>
          <a:stretch/>
        </p:blipFill>
        <p:spPr>
          <a:xfrm>
            <a:off x="3202036" y="3688845"/>
            <a:ext cx="5787927" cy="2221323"/>
          </a:xfrm>
          <a:prstGeom prst="rect">
            <a:avLst/>
          </a:prstGeom>
        </p:spPr>
      </p:pic>
      <p:pic>
        <p:nvPicPr>
          <p:cNvPr id="5" name="Picture 4">
            <a:extLst>
              <a:ext uri="{FF2B5EF4-FFF2-40B4-BE49-F238E27FC236}">
                <a16:creationId xmlns:a16="http://schemas.microsoft.com/office/drawing/2014/main" id="{36D3834D-D93A-2E3A-AB94-D3FD1F32C055}"/>
              </a:ext>
            </a:extLst>
          </p:cNvPr>
          <p:cNvPicPr>
            <a:picLocks noChangeAspect="1"/>
          </p:cNvPicPr>
          <p:nvPr/>
        </p:nvPicPr>
        <p:blipFill rotWithShape="1">
          <a:blip r:embed="rId2"/>
          <a:srcRect l="1670" t="16574" r="3496" b="58343"/>
          <a:stretch/>
        </p:blipFill>
        <p:spPr>
          <a:xfrm>
            <a:off x="371475" y="1158528"/>
            <a:ext cx="6119813" cy="2406966"/>
          </a:xfrm>
          <a:prstGeom prst="rect">
            <a:avLst/>
          </a:prstGeom>
        </p:spPr>
      </p:pic>
      <p:pic>
        <p:nvPicPr>
          <p:cNvPr id="6" name="Picture 5">
            <a:extLst>
              <a:ext uri="{FF2B5EF4-FFF2-40B4-BE49-F238E27FC236}">
                <a16:creationId xmlns:a16="http://schemas.microsoft.com/office/drawing/2014/main" id="{409C9EA0-D708-2824-D5CF-60239696E2D4}"/>
              </a:ext>
            </a:extLst>
          </p:cNvPr>
          <p:cNvPicPr>
            <a:picLocks noChangeAspect="1"/>
          </p:cNvPicPr>
          <p:nvPr/>
        </p:nvPicPr>
        <p:blipFill rotWithShape="1">
          <a:blip r:embed="rId2"/>
          <a:srcRect l="1520" t="41682" r="2360" b="29632"/>
          <a:stretch/>
        </p:blipFill>
        <p:spPr>
          <a:xfrm>
            <a:off x="6647688" y="1187103"/>
            <a:ext cx="5423662" cy="2406966"/>
          </a:xfrm>
          <a:prstGeom prst="rect">
            <a:avLst/>
          </a:prstGeom>
        </p:spPr>
      </p:pic>
      <p:pic>
        <p:nvPicPr>
          <p:cNvPr id="8" name="Picture 7">
            <a:extLst>
              <a:ext uri="{FF2B5EF4-FFF2-40B4-BE49-F238E27FC236}">
                <a16:creationId xmlns:a16="http://schemas.microsoft.com/office/drawing/2014/main" id="{57EBE0A0-425F-DC24-C067-FF67175506D1}"/>
              </a:ext>
            </a:extLst>
          </p:cNvPr>
          <p:cNvPicPr>
            <a:picLocks noChangeAspect="1"/>
          </p:cNvPicPr>
          <p:nvPr/>
        </p:nvPicPr>
        <p:blipFill rotWithShape="1">
          <a:blip r:embed="rId2"/>
          <a:srcRect t="60" b="83945"/>
          <a:stretch/>
        </p:blipFill>
        <p:spPr>
          <a:xfrm>
            <a:off x="4621960" y="0"/>
            <a:ext cx="4051455" cy="963645"/>
          </a:xfrm>
          <a:prstGeom prst="rect">
            <a:avLst/>
          </a:prstGeom>
        </p:spPr>
      </p:pic>
    </p:spTree>
    <p:extLst>
      <p:ext uri="{BB962C8B-B14F-4D97-AF65-F5344CB8AC3E}">
        <p14:creationId xmlns:p14="http://schemas.microsoft.com/office/powerpoint/2010/main" val="373562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4E4F7-CC31-E535-7151-45DAC529036B}"/>
              </a:ext>
            </a:extLst>
          </p:cNvPr>
          <p:cNvSpPr>
            <a:spLocks noGrp="1"/>
          </p:cNvSpPr>
          <p:nvPr>
            <p:ph sz="quarter" idx="10"/>
          </p:nvPr>
        </p:nvSpPr>
        <p:spPr/>
        <p:txBody>
          <a:bodyPr/>
          <a:lstStyle/>
          <a:p>
            <a:r>
              <a:rPr lang="en-US"/>
              <a:t>Noteworthy Incidents</a:t>
            </a:r>
            <a:endParaRPr lang="en-NZ"/>
          </a:p>
        </p:txBody>
      </p:sp>
      <p:pic>
        <p:nvPicPr>
          <p:cNvPr id="6" name="Picture 5">
            <a:extLst>
              <a:ext uri="{FF2B5EF4-FFF2-40B4-BE49-F238E27FC236}">
                <a16:creationId xmlns:a16="http://schemas.microsoft.com/office/drawing/2014/main" id="{9B9377C6-9B12-3A61-C538-9667ED79C397}"/>
              </a:ext>
            </a:extLst>
          </p:cNvPr>
          <p:cNvPicPr>
            <a:picLocks noChangeAspect="1"/>
          </p:cNvPicPr>
          <p:nvPr/>
        </p:nvPicPr>
        <p:blipFill rotWithShape="1">
          <a:blip r:embed="rId2"/>
          <a:srcRect b="58154"/>
          <a:stretch/>
        </p:blipFill>
        <p:spPr>
          <a:xfrm>
            <a:off x="6753417" y="449491"/>
            <a:ext cx="4464436" cy="3046624"/>
          </a:xfrm>
          <a:prstGeom prst="rect">
            <a:avLst/>
          </a:prstGeom>
        </p:spPr>
      </p:pic>
      <p:pic>
        <p:nvPicPr>
          <p:cNvPr id="7" name="Picture 6">
            <a:extLst>
              <a:ext uri="{FF2B5EF4-FFF2-40B4-BE49-F238E27FC236}">
                <a16:creationId xmlns:a16="http://schemas.microsoft.com/office/drawing/2014/main" id="{E3B6759E-ED86-EB69-C5BD-8E66CBB4DE98}"/>
              </a:ext>
            </a:extLst>
          </p:cNvPr>
          <p:cNvPicPr>
            <a:picLocks noChangeAspect="1"/>
          </p:cNvPicPr>
          <p:nvPr/>
        </p:nvPicPr>
        <p:blipFill rotWithShape="1">
          <a:blip r:embed="rId2"/>
          <a:srcRect t="69368"/>
          <a:stretch/>
        </p:blipFill>
        <p:spPr>
          <a:xfrm>
            <a:off x="6753417" y="3486150"/>
            <a:ext cx="4464436" cy="2230204"/>
          </a:xfrm>
          <a:prstGeom prst="rect">
            <a:avLst/>
          </a:prstGeom>
        </p:spPr>
      </p:pic>
      <p:pic>
        <p:nvPicPr>
          <p:cNvPr id="10" name="Picture 9" descr="A person in orange overalls and a crane lifting a metal beam&#10;&#10;Description automatically generated with medium confidence">
            <a:extLst>
              <a:ext uri="{FF2B5EF4-FFF2-40B4-BE49-F238E27FC236}">
                <a16:creationId xmlns:a16="http://schemas.microsoft.com/office/drawing/2014/main" id="{9E2247A0-2D2D-FCEF-1DF7-7EFEC18B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84" y="1383280"/>
            <a:ext cx="2738204" cy="3650938"/>
          </a:xfrm>
          <a:prstGeom prst="rect">
            <a:avLst/>
          </a:prstGeom>
        </p:spPr>
      </p:pic>
      <p:pic>
        <p:nvPicPr>
          <p:cNvPr id="12" name="Picture 11" descr="A truck with crane on top of it&#10;&#10;Description automatically generated">
            <a:extLst>
              <a:ext uri="{FF2B5EF4-FFF2-40B4-BE49-F238E27FC236}">
                <a16:creationId xmlns:a16="http://schemas.microsoft.com/office/drawing/2014/main" id="{F5294A20-FCB2-75FD-3E1E-AC950813C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8379" y="1379547"/>
            <a:ext cx="2738158" cy="3654671"/>
          </a:xfrm>
          <a:prstGeom prst="rect">
            <a:avLst/>
          </a:prstGeom>
        </p:spPr>
      </p:pic>
    </p:spTree>
    <p:extLst>
      <p:ext uri="{BB962C8B-B14F-4D97-AF65-F5344CB8AC3E}">
        <p14:creationId xmlns:p14="http://schemas.microsoft.com/office/powerpoint/2010/main" val="260659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20FB8-E7F3-7FCA-9189-D51C3FA7D196}"/>
              </a:ext>
            </a:extLst>
          </p:cNvPr>
          <p:cNvSpPr>
            <a:spLocks noGrp="1"/>
          </p:cNvSpPr>
          <p:nvPr>
            <p:ph sz="quarter" idx="10"/>
          </p:nvPr>
        </p:nvSpPr>
        <p:spPr/>
        <p:txBody>
          <a:bodyPr/>
          <a:lstStyle/>
          <a:p>
            <a:r>
              <a:rPr lang="en-US"/>
              <a:t>Something Good</a:t>
            </a:r>
            <a:endParaRPr lang="en-NZ"/>
          </a:p>
        </p:txBody>
      </p:sp>
      <p:sp>
        <p:nvSpPr>
          <p:cNvPr id="3" name="Text Placeholder 2">
            <a:extLst>
              <a:ext uri="{FF2B5EF4-FFF2-40B4-BE49-F238E27FC236}">
                <a16:creationId xmlns:a16="http://schemas.microsoft.com/office/drawing/2014/main" id="{002DBD0D-76CA-91A8-55CE-762960512446}"/>
              </a:ext>
            </a:extLst>
          </p:cNvPr>
          <p:cNvSpPr>
            <a:spLocks noGrp="1"/>
          </p:cNvSpPr>
          <p:nvPr>
            <p:ph type="body" sz="quarter" idx="11"/>
          </p:nvPr>
        </p:nvSpPr>
        <p:spPr>
          <a:xfrm>
            <a:off x="484892" y="957909"/>
            <a:ext cx="3820779" cy="4701961"/>
          </a:xfrm>
        </p:spPr>
        <p:txBody>
          <a:bodyPr numCol="1"/>
          <a:lstStyle/>
          <a:p>
            <a:r>
              <a:rPr lang="en-NZ" sz="1800">
                <a:effectLst/>
                <a:latin typeface="Calibri" panose="020F0502020204030204" pitchFamily="34" charset="0"/>
                <a:ea typeface="Calibri" panose="020F0502020204030204" pitchFamily="34" charset="0"/>
              </a:rPr>
              <a:t>One of our team leaders has modified these chocks by installing a rope between them.  </a:t>
            </a:r>
          </a:p>
          <a:p>
            <a:r>
              <a:rPr lang="en-NZ" sz="1800">
                <a:effectLst/>
                <a:latin typeface="Calibri" panose="020F0502020204030204" pitchFamily="34" charset="0"/>
                <a:ea typeface="Calibri" panose="020F0502020204030204" pitchFamily="34" charset="0"/>
              </a:rPr>
              <a:t>This makes them safer when removing them on a slope with truck weight on them as you do not have to get your body parts in the line of fire to remove them.</a:t>
            </a:r>
          </a:p>
          <a:p>
            <a:r>
              <a:rPr lang="en-NZ" sz="1800">
                <a:effectLst/>
                <a:latin typeface="Calibri" panose="020F0502020204030204" pitchFamily="34" charset="0"/>
                <a:ea typeface="Calibri" panose="020F0502020204030204" pitchFamily="34" charset="0"/>
              </a:rPr>
              <a:t>The mods also have the added benefit of keeping them together so that they cannot be easily lost, left on site, pinched for another truck or chucked out in the spoil. </a:t>
            </a:r>
          </a:p>
          <a:p>
            <a:r>
              <a:rPr lang="en-NZ" sz="1800">
                <a:latin typeface="Calibri" panose="020F0502020204030204" pitchFamily="34" charset="0"/>
              </a:rPr>
              <a:t>Nice work team!</a:t>
            </a:r>
            <a:endParaRPr lang="en-NZ"/>
          </a:p>
        </p:txBody>
      </p:sp>
      <p:pic>
        <p:nvPicPr>
          <p:cNvPr id="1029" name="Picture 3" descr="IMG_4502.jpg">
            <a:extLst>
              <a:ext uri="{FF2B5EF4-FFF2-40B4-BE49-F238E27FC236}">
                <a16:creationId xmlns:a16="http://schemas.microsoft.com/office/drawing/2014/main" id="{D4BFC4FA-BD68-F8C9-460C-C1961A0E7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637" y="2489999"/>
            <a:ext cx="4463233" cy="33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G_4501.jpg">
            <a:extLst>
              <a:ext uri="{FF2B5EF4-FFF2-40B4-BE49-F238E27FC236}">
                <a16:creationId xmlns:a16="http://schemas.microsoft.com/office/drawing/2014/main" id="{E6FD2FB7-9247-B7F2-7BAC-D90C1074F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204" y="314623"/>
            <a:ext cx="4229093" cy="31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03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August</a:t>
            </a:r>
          </a:p>
        </p:txBody>
      </p:sp>
      <p:sp>
        <p:nvSpPr>
          <p:cNvPr id="3" name="Text Placeholder 2"/>
          <p:cNvSpPr>
            <a:spLocks noGrp="1"/>
          </p:cNvSpPr>
          <p:nvPr>
            <p:ph type="body" sz="quarter" idx="11"/>
          </p:nvPr>
        </p:nvSpPr>
        <p:spPr>
          <a:xfrm>
            <a:off x="304801" y="1371600"/>
            <a:ext cx="4645572" cy="4598989"/>
          </a:xfrm>
        </p:spPr>
        <p:txBody>
          <a:bodyPr numCol="1">
            <a:norm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In July there were 59 reported critical risk related incidents, this is a decrease from June  (84) and an increase from July 2022 (40)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Traffic/Pedestrian Movement is our highest reported critical risk this month with 20 reports, followed by Vehicle/Mobile Equipment at 16 and Hazardous Substances/Chemicals at 11.</a:t>
            </a:r>
          </a:p>
          <a:p>
            <a:endParaRPr lang="en-NZ"/>
          </a:p>
        </p:txBody>
      </p:sp>
      <p:graphicFrame>
        <p:nvGraphicFramePr>
          <p:cNvPr id="4" name="Chart 3">
            <a:extLst>
              <a:ext uri="{FF2B5EF4-FFF2-40B4-BE49-F238E27FC236}">
                <a16:creationId xmlns:a16="http://schemas.microsoft.com/office/drawing/2014/main" id="{D23D2D87-D357-34DB-AE06-941F821388ED}"/>
              </a:ext>
            </a:extLst>
          </p:cNvPr>
          <p:cNvGraphicFramePr>
            <a:graphicFrameLocks/>
          </p:cNvGraphicFramePr>
          <p:nvPr>
            <p:extLst>
              <p:ext uri="{D42A27DB-BD31-4B8C-83A1-F6EECF244321}">
                <p14:modId xmlns:p14="http://schemas.microsoft.com/office/powerpoint/2010/main" val="742504906"/>
              </p:ext>
            </p:extLst>
          </p:nvPr>
        </p:nvGraphicFramePr>
        <p:xfrm>
          <a:off x="4864963" y="598109"/>
          <a:ext cx="7128769" cy="52877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9F7DE2D-FD9A-E4D4-2382-D65FD849E02A}"/>
              </a:ext>
            </a:extLst>
          </p:cNvPr>
          <p:cNvSpPr txBox="1"/>
          <p:nvPr/>
        </p:nvSpPr>
        <p:spPr>
          <a:xfrm>
            <a:off x="1054964" y="5149048"/>
            <a:ext cx="3059836" cy="430887"/>
          </a:xfrm>
          <a:prstGeom prst="rect">
            <a:avLst/>
          </a:prstGeom>
          <a:noFill/>
        </p:spPr>
        <p:txBody>
          <a:bodyPr wrap="square" rtlCol="0">
            <a:spAutoFit/>
          </a:bodyPr>
          <a:lstStyle/>
          <a:p>
            <a:pPr algn="ctr"/>
            <a:r>
              <a:rPr lang="en-US" sz="1100"/>
              <a:t>If you’re interested in seeing other stats please let us know!</a:t>
            </a:r>
            <a:endParaRPr lang="en-NZ" sz="1100"/>
          </a:p>
        </p:txBody>
      </p:sp>
    </p:spTree>
    <p:extLst>
      <p:ext uri="{BB962C8B-B14F-4D97-AF65-F5344CB8AC3E}">
        <p14:creationId xmlns:p14="http://schemas.microsoft.com/office/powerpoint/2010/main" val="19017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lang="en-US" sz="4400">
                <a:latin typeface="Calibri" panose="020F0502020204030204" pitchFamily="34" charset="0"/>
                <a:ea typeface="MS Mincho" panose="02020609040205080304" pitchFamily="49" charset="-128"/>
                <a:cs typeface="Calibri" panose="020F0502020204030204" pitchFamily="34" charset="0"/>
              </a:rPr>
              <a:t>Service Strikes</a:t>
            </a:r>
            <a:endParaRPr kumimoji="0" lang="en-US" sz="44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endParaRPr lang="en-NZ"/>
          </a:p>
        </p:txBody>
      </p:sp>
    </p:spTree>
    <p:extLst>
      <p:ext uri="{BB962C8B-B14F-4D97-AF65-F5344CB8AC3E}">
        <p14:creationId xmlns:p14="http://schemas.microsoft.com/office/powerpoint/2010/main" val="1562556551"/>
      </p:ext>
    </p:extLst>
  </p:cSld>
  <p:clrMapOvr>
    <a:masterClrMapping/>
  </p:clrMapOvr>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f5a47989a5c8f3f52a0d12e03e4b9fee">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808d353d6b77016c21f1600d42df5e74"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Focus</CategoryName>
    <PRADateTrigger xmlns="4f9c820c-e7e2-444d-97ee-45f2b3485c1d" xsi:nil="true"/>
    <PRAText2 xmlns="4f9c820c-e7e2-444d-97ee-45f2b3485c1d" xsi:nil="true"/>
    <HarmonieUIHidden xmlns="15ffb055-6eb4-45a1-bc20-bf2ac0d420da"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80F7FB-8B0D-4EE7-835E-859261DB2584}">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3.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95FB89A-2A72-4A79-9DA1-4437EBD28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1336</Words>
  <Application>Microsoft Office PowerPoint</Application>
  <PresentationFormat>Widescreen</PresentationFormat>
  <Paragraphs>136</Paragraphs>
  <Slides>19</Slides>
  <Notes>4</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Century Gothic</vt:lpstr>
      <vt:lpstr>Courier New</vt:lpstr>
      <vt:lpstr>Google Sans</vt:lpstr>
      <vt:lpstr>Karbon Bold</vt:lpstr>
      <vt:lpstr>Roboto</vt:lpstr>
      <vt:lpstr>Segoe UI</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Chris Anderson</cp:lastModifiedBy>
  <cp:revision>1</cp:revision>
  <cp:lastPrinted>2019-08-14T22:34:57Z</cp:lastPrinted>
  <dcterms:created xsi:type="dcterms:W3CDTF">2015-03-22T22:23:18Z</dcterms:created>
  <dcterms:modified xsi:type="dcterms:W3CDTF">2023-08-04T00:39:38Z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