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57" r:id="rId5"/>
    <p:sldId id="261" r:id="rId6"/>
    <p:sldId id="262" r:id="rId7"/>
    <p:sldId id="263" r:id="rId8"/>
    <p:sldId id="25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04DA053-7BDE-28A2-BD72-1A146909A096}" name="Melody McCabe" initials="MM" userId="S::melody.mccabe@wellingtonwater.co.nz::61a4ce6b-d73e-456d-8fa9-dccff11acca9" providerId="AD"/>
  <p188:author id="{B2DCE9B9-50E8-BD46-C206-9D72B2E5CB6B}" name="Blair Johnson" initials="BJ" userId="S::Blair.Johnson@wellingtonwater.co.nz::8b03d0db-cccd-434c-acab-030ce97a201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D77FCB-8534-4A9C-85BA-6D3478D70A85}" v="77" dt="2024-12-10T22:22:47.954"/>
    <p1510:client id="{2CEB20D3-CA11-48CE-AC3F-CD4C8CF5763A}" v="188" dt="2024-12-10T22:46:50.782"/>
    <p1510:client id="{3A61FF5B-A7DC-59D2-3569-FEDAD32FE9A1}" v="6" dt="2024-12-11T04:28:39.4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Hewer-Hewitt" userId="S::nick.hewer-hewitt@wellingtonwater.co.nz::2b5e1a94-4aa9-497f-82b8-1854cd24b61f" providerId="AD" clId="Web-{3A61FF5B-A7DC-59D2-3569-FEDAD32FE9A1}"/>
    <pc:docChg chg="modSld">
      <pc:chgData name="Nick Hewer-Hewitt" userId="S::nick.hewer-hewitt@wellingtonwater.co.nz::2b5e1a94-4aa9-497f-82b8-1854cd24b61f" providerId="AD" clId="Web-{3A61FF5B-A7DC-59D2-3569-FEDAD32FE9A1}" dt="2024-12-11T04:28:39.491" v="2" actId="20577"/>
      <pc:docMkLst>
        <pc:docMk/>
      </pc:docMkLst>
      <pc:sldChg chg="modSp">
        <pc:chgData name="Nick Hewer-Hewitt" userId="S::nick.hewer-hewitt@wellingtonwater.co.nz::2b5e1a94-4aa9-497f-82b8-1854cd24b61f" providerId="AD" clId="Web-{3A61FF5B-A7DC-59D2-3569-FEDAD32FE9A1}" dt="2024-12-11T04:28:39.491" v="2" actId="20577"/>
        <pc:sldMkLst>
          <pc:docMk/>
          <pc:sldMk cId="1984178782" sldId="263"/>
        </pc:sldMkLst>
        <pc:spChg chg="mod">
          <ac:chgData name="Nick Hewer-Hewitt" userId="S::nick.hewer-hewitt@wellingtonwater.co.nz::2b5e1a94-4aa9-497f-82b8-1854cd24b61f" providerId="AD" clId="Web-{3A61FF5B-A7DC-59D2-3569-FEDAD32FE9A1}" dt="2024-12-11T04:28:39.491" v="2" actId="20577"/>
          <ac:spMkLst>
            <pc:docMk/>
            <pc:sldMk cId="1984178782" sldId="263"/>
            <ac:spMk id="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FA6CFF-5BE8-4527-8C9A-E6ECBF4879BA}" type="datetimeFigureOut">
              <a:rPr lang="en-NZ" smtClean="0"/>
              <a:t>10/12/2024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4A7CA1-4EB3-4BA7-8D84-4EEA5957152E}" type="slidenum">
              <a:rPr lang="en-NZ" smtClean="0"/>
              <a:t>‹#›</a:t>
            </a:fld>
            <a:endParaRPr lang="en-NZ"/>
          </a:p>
        </p:txBody>
      </p:sp>
    </p:spTree>
    <p:extLst>
      <p:ext uri="{BB962C8B-B14F-4D97-AF65-F5344CB8AC3E}">
        <p14:creationId xmlns:p14="http://schemas.microsoft.com/office/powerpoint/2010/main" val="2410367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94265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2712821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4154939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3976347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3231974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3857475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3076230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1630357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313185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a:spLocks noGrp="1"/>
          </p:cNvSpPr>
          <p:nvPr>
            <p:ph type="pic" idx="2"/>
          </p:nvPr>
        </p:nvSpPr>
        <p:spPr>
          <a:xfrm>
            <a:off x="5183188" y="987425"/>
            <a:ext cx="6172200" cy="4873625"/>
          </a:xfrm>
          <a:prstGeom prst="rect">
            <a:avLst/>
          </a:prstGeom>
          <a:noFill/>
          <a:ln>
            <a:noFill/>
          </a:ln>
        </p:spPr>
      </p:sp>
      <p:sp>
        <p:nvSpPr>
          <p:cNvPr id="68" name="Google Shape;68;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2717083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86153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NZ"/>
              <a:t>‹#›</a:t>
            </a:fld>
            <a:endParaRPr/>
          </a:p>
        </p:txBody>
      </p:sp>
    </p:spTree>
    <p:extLst>
      <p:ext uri="{BB962C8B-B14F-4D97-AF65-F5344CB8AC3E}">
        <p14:creationId xmlns:p14="http://schemas.microsoft.com/office/powerpoint/2010/main" val="2601281447"/>
      </p:ext>
    </p:extLst>
  </p:cSld>
  <p:clrMap bg1="lt1" tx1="dk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421670" y="743680"/>
            <a:ext cx="5578867" cy="276999"/>
          </a:xfrm>
          <a:prstGeom prst="rect">
            <a:avLst/>
          </a:prstGeom>
          <a:noFill/>
          <a:ln>
            <a:noFill/>
          </a:ln>
        </p:spPr>
        <p:txBody>
          <a:bodyPr spcFirstLastPara="1" wrap="square" lIns="91425" tIns="45700" rIns="91425" bIns="45700" anchor="t" anchorCtr="0">
            <a:spAutoFit/>
          </a:bodyPr>
          <a:lstStyle/>
          <a:p>
            <a:pPr>
              <a:defRPr/>
            </a:pPr>
            <a:r>
              <a:rPr lang="en-NZ" sz="1200" kern="0" dirty="0">
                <a:solidFill>
                  <a:srgbClr val="000000"/>
                </a:solidFill>
                <a:ea typeface="Arial"/>
                <a:cs typeface="Arial"/>
                <a:sym typeface="Arial"/>
              </a:rPr>
              <a:t>Update – November </a:t>
            </a:r>
            <a:r>
              <a:rPr lang="en-NZ" sz="1200" kern="0" dirty="0">
                <a:solidFill>
                  <a:srgbClr val="000000"/>
                </a:solidFill>
                <a:cs typeface="Arial"/>
                <a:sym typeface="Arial"/>
              </a:rPr>
              <a:t>2024</a:t>
            </a:r>
          </a:p>
        </p:txBody>
      </p:sp>
      <p:sp>
        <p:nvSpPr>
          <p:cNvPr id="89" name="Google Shape;89;p1"/>
          <p:cNvSpPr/>
          <p:nvPr/>
        </p:nvSpPr>
        <p:spPr>
          <a:xfrm>
            <a:off x="2790825" y="938333"/>
            <a:ext cx="918152" cy="916444"/>
          </a:xfrm>
          <a:prstGeom prst="flowChartConnector">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sz="1800" b="0" i="0" u="none" strike="noStrike" kern="0" cap="none" spc="0" normalizeH="0" baseline="0" noProof="0">
              <a:ln>
                <a:noFill/>
              </a:ln>
              <a:solidFill>
                <a:srgbClr val="FFFFFF"/>
              </a:solidFill>
              <a:effectLst/>
              <a:highlight>
                <a:srgbClr val="FF0000"/>
              </a:highlight>
              <a:uLnTx/>
              <a:uFillTx/>
              <a:latin typeface="Calibri"/>
              <a:ea typeface="Calibri"/>
              <a:cs typeface="Calibri"/>
              <a:sym typeface="Calibri"/>
            </a:endParaRPr>
          </a:p>
        </p:txBody>
      </p:sp>
      <p:sp>
        <p:nvSpPr>
          <p:cNvPr id="90" name="Google Shape;90;p1"/>
          <p:cNvSpPr txBox="1"/>
          <p:nvPr/>
        </p:nvSpPr>
        <p:spPr>
          <a:xfrm>
            <a:off x="3779860" y="1247243"/>
            <a:ext cx="6768600" cy="369300"/>
          </a:xfrm>
          <a:prstGeom prst="rect">
            <a:avLst/>
          </a:prstGeom>
          <a:noFill/>
          <a:ln>
            <a:noFill/>
          </a:ln>
        </p:spPr>
        <p:txBody>
          <a:bodyPr spcFirstLastPara="1" wrap="square" lIns="91425" tIns="45700" rIns="91425" bIns="45700" anchor="t" anchorCtr="0">
            <a:spAutoFit/>
          </a:bodyPr>
          <a:lstStyle/>
          <a:p>
            <a:pPr lvl="0">
              <a:buClr>
                <a:srgbClr val="000000"/>
              </a:buClr>
              <a:buSzPts val="1800"/>
              <a:defRPr/>
            </a:pPr>
            <a:r>
              <a:rPr kumimoji="0" lang="en-NZ" sz="1800" b="1" i="0" u="none" strike="noStrike" kern="0" cap="none" spc="0" normalizeH="0" baseline="0" noProof="0">
                <a:ln>
                  <a:noFill/>
                </a:ln>
                <a:solidFill>
                  <a:srgbClr val="000000"/>
                </a:solidFill>
                <a:effectLst/>
                <a:uLnTx/>
                <a:uFillTx/>
                <a:latin typeface="Arial"/>
                <a:ea typeface="Arial"/>
                <a:cs typeface="Arial"/>
                <a:sym typeface="Arial"/>
              </a:rPr>
              <a:t>Current status: </a:t>
            </a:r>
            <a:r>
              <a:rPr lang="en-NZ" b="1">
                <a:solidFill>
                  <a:schemeClr val="dk1"/>
                </a:solidFill>
                <a:ea typeface="Arial"/>
                <a:cs typeface="Arial"/>
                <a:sym typeface="Arial"/>
              </a:rPr>
              <a:t>Non-c</a:t>
            </a:r>
            <a:r>
              <a:rPr lang="en-NZ" b="1">
                <a:solidFill>
                  <a:schemeClr val="dk1"/>
                </a:solidFill>
              </a:rPr>
              <a:t>ompliant</a:t>
            </a:r>
            <a:endParaRPr kumimoji="0" i="0" u="none" strike="noStrike" kern="0" cap="none" spc="0" normalizeH="0" baseline="0" noProof="0">
              <a:ln>
                <a:noFill/>
              </a:ln>
              <a:solidFill>
                <a:srgbClr val="000000"/>
              </a:solidFill>
              <a:effectLst/>
              <a:uLnTx/>
              <a:uFillTx/>
              <a:latin typeface="Arial"/>
              <a:ea typeface="Arial"/>
              <a:cs typeface="Arial"/>
              <a:sym typeface="Arial"/>
            </a:endParaRPr>
          </a:p>
        </p:txBody>
      </p:sp>
      <p:sp>
        <p:nvSpPr>
          <p:cNvPr id="91" name="Google Shape;91;p1"/>
          <p:cNvSpPr txBox="1"/>
          <p:nvPr/>
        </p:nvSpPr>
        <p:spPr>
          <a:xfrm>
            <a:off x="335746" y="1901545"/>
            <a:ext cx="5758542" cy="5509160"/>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NZ" sz="1800" b="1"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NZ" sz="1800" b="1" i="0" u="none" strike="noStrike" kern="0" cap="none" spc="0" normalizeH="0" baseline="0" noProof="0" dirty="0">
                <a:ln>
                  <a:noFill/>
                </a:ln>
                <a:solidFill>
                  <a:srgbClr val="000000"/>
                </a:solidFill>
                <a:effectLst/>
                <a:uLnTx/>
                <a:uFillTx/>
                <a:latin typeface="Arial"/>
                <a:ea typeface="Arial"/>
                <a:cs typeface="Arial"/>
                <a:sym typeface="Arial"/>
              </a:rPr>
              <a:t>Commentary</a:t>
            </a:r>
            <a:endParaRPr kumimoji="0" sz="1400" b="0" i="0" u="none" strike="noStrike" kern="0" cap="none" spc="0" normalizeH="0" baseline="0" noProof="0" dirty="0">
              <a:ln>
                <a:noFill/>
              </a:ln>
              <a:solidFill>
                <a:srgbClr val="000000"/>
              </a:solidFill>
              <a:effectLst/>
              <a:uLnTx/>
              <a:uFillTx/>
              <a:latin typeface="Arial"/>
              <a:ea typeface="Arial"/>
              <a:cs typeface="Arial"/>
              <a:sym typeface="Arial"/>
            </a:endParaRPr>
          </a:p>
          <a:p>
            <a:pPr>
              <a:buClr>
                <a:srgbClr val="000000"/>
              </a:buClr>
              <a:buSzPts val="1800"/>
              <a:defRPr/>
            </a:pPr>
            <a:r>
              <a:rPr kumimoji="0" lang="en-NZ" sz="1400" b="0" i="0" u="none" strike="noStrike" kern="0" cap="none" spc="0" normalizeH="0" baseline="0" noProof="0" dirty="0">
                <a:ln>
                  <a:noFill/>
                </a:ln>
                <a:solidFill>
                  <a:srgbClr val="000000"/>
                </a:solidFill>
                <a:effectLst/>
                <a:uLnTx/>
                <a:uFillTx/>
                <a:latin typeface="Arial"/>
                <a:ea typeface="Arial"/>
                <a:cs typeface="Arial"/>
                <a:sym typeface="Arial"/>
              </a:rPr>
              <a:t>The plant </a:t>
            </a:r>
            <a:r>
              <a:rPr lang="en-NZ" sz="1400" kern="0" dirty="0">
                <a:solidFill>
                  <a:srgbClr val="000000"/>
                </a:solidFill>
                <a:latin typeface="Arial"/>
                <a:ea typeface="Arial"/>
                <a:cs typeface="Arial"/>
                <a:sym typeface="Arial"/>
              </a:rPr>
              <a:t>remains</a:t>
            </a:r>
            <a:r>
              <a:rPr kumimoji="0" lang="en-NZ" sz="1400" b="0" i="0" u="none" strike="noStrike" kern="0" cap="none" spc="0" normalizeH="0" baseline="0" noProof="0" dirty="0">
                <a:ln>
                  <a:noFill/>
                </a:ln>
                <a:solidFill>
                  <a:srgbClr val="000000"/>
                </a:solidFill>
                <a:effectLst/>
                <a:uLnTx/>
                <a:uFillTx/>
                <a:latin typeface="Arial"/>
                <a:ea typeface="Arial"/>
                <a:cs typeface="Arial"/>
                <a:sym typeface="Arial"/>
              </a:rPr>
              <a:t> </a:t>
            </a:r>
            <a:r>
              <a:rPr lang="en-NZ" sz="1400" kern="0" dirty="0">
                <a:solidFill>
                  <a:srgbClr val="000000"/>
                </a:solidFill>
                <a:latin typeface="Arial"/>
                <a:ea typeface="Arial"/>
                <a:cs typeface="Arial"/>
                <a:sym typeface="Arial"/>
              </a:rPr>
              <a:t>non-compliant for suspended solids (90th percentile limit) and faecal coliforms (90-day geomean and 90th percentile limits). The current daily results for suspended solids are trending back into compliance by end of December for both the 90-day geomean and 90th percentile limits. Daily results for faecal coliforms show occasional spikes in results which is affecting the 90-day geomean and 90th percentile limits and continues to be investigated. </a:t>
            </a:r>
            <a:endParaRPr lang="en-NZ" sz="1600" b="1" kern="0" dirty="0">
              <a:solidFill>
                <a:srgbClr val="000000"/>
              </a:solidFill>
              <a:latin typeface="Arial"/>
              <a:cs typeface="Arial"/>
            </a:endParaRPr>
          </a:p>
          <a:p>
            <a:pPr>
              <a:buClr>
                <a:srgbClr val="000000"/>
              </a:buClr>
              <a:buSzPts val="1800"/>
              <a:defRPr/>
            </a:pPr>
            <a:endParaRPr lang="en-NZ" sz="1400" kern="0" dirty="0">
              <a:solidFill>
                <a:srgbClr val="000000"/>
              </a:solidFill>
              <a:latin typeface="Arial"/>
              <a:ea typeface="Arial"/>
              <a:cs typeface="Arial"/>
            </a:endParaRPr>
          </a:p>
          <a:p>
            <a:pPr>
              <a:buClr>
                <a:srgbClr val="000000"/>
              </a:buClr>
              <a:buSzPts val="1800"/>
              <a:defRPr/>
            </a:pPr>
            <a:r>
              <a:rPr lang="en-NZ" b="1" kern="0" dirty="0">
                <a:solidFill>
                  <a:srgbClr val="000000"/>
                </a:solidFill>
                <a:latin typeface="Arial"/>
                <a:cs typeface="Arial"/>
                <a:sym typeface="Arial"/>
              </a:rPr>
              <a:t>Discharges</a:t>
            </a:r>
            <a:endParaRPr lang="en-NZ" sz="1800" b="1" i="0" u="none" strike="noStrike" kern="0" cap="none" spc="0" normalizeH="0" baseline="0" noProof="0" dirty="0">
              <a:ln>
                <a:noFill/>
              </a:ln>
              <a:solidFill>
                <a:srgbClr val="000000"/>
              </a:solidFill>
              <a:effectLst/>
              <a:uLnTx/>
              <a:uFillTx/>
              <a:latin typeface="Arial"/>
              <a:cs typeface="Arial"/>
            </a:endParaRPr>
          </a:p>
          <a:p>
            <a:pPr>
              <a:buClr>
                <a:srgbClr val="000000"/>
              </a:buClr>
              <a:defRPr/>
            </a:pPr>
            <a:r>
              <a:rPr lang="en-US" sz="1400" kern="0" dirty="0">
                <a:solidFill>
                  <a:srgbClr val="000000"/>
                </a:solidFill>
                <a:cs typeface="Arial"/>
              </a:rPr>
              <a:t>There was one unconsented wet weather discharge via the short outfall on 15 November due to the reduced pumping capacity of the Inlet Pumping Station, whilst the riser pipe renewal project takes place (see items of significance).</a:t>
            </a:r>
          </a:p>
          <a:p>
            <a:pPr>
              <a:buClr>
                <a:srgbClr val="000000"/>
              </a:buClr>
              <a:defRPr/>
            </a:pPr>
            <a:endParaRPr lang="en-US" sz="1400" kern="0" dirty="0">
              <a:solidFill>
                <a:srgbClr val="000000"/>
              </a:solidFill>
              <a:ea typeface="Arial"/>
              <a:cs typeface="Arial"/>
              <a:sym typeface="Arial"/>
            </a:endParaRPr>
          </a:p>
          <a:p>
            <a:pPr marL="0" marR="0" lvl="0" indent="0" algn="l" defTabSz="914400">
              <a:lnSpc>
                <a:spcPct val="100000"/>
              </a:lnSpc>
              <a:spcBef>
                <a:spcPts val="0"/>
              </a:spcBef>
              <a:spcAft>
                <a:spcPts val="0"/>
              </a:spcAft>
              <a:buSzTx/>
              <a:buFont typeface="Arial"/>
              <a:buNone/>
              <a:tabLst/>
              <a:defRPr/>
            </a:pPr>
            <a:r>
              <a:rPr kumimoji="0" lang="en-NZ" sz="1800" b="1" i="0" u="none" strike="noStrike" kern="0" cap="none" spc="0" normalizeH="0" baseline="0" noProof="0" dirty="0">
                <a:ln>
                  <a:noFill/>
                </a:ln>
                <a:solidFill>
                  <a:srgbClr val="000000"/>
                </a:solidFill>
                <a:effectLst/>
                <a:uLnTx/>
                <a:uFillTx/>
                <a:latin typeface="Arial"/>
                <a:cs typeface="Arial"/>
                <a:sym typeface="Arial"/>
              </a:rPr>
              <a:t>Odour</a:t>
            </a:r>
            <a:endParaRPr lang="en-NZ" sz="1800" b="1" i="0" u="none" strike="noStrike" kern="0" cap="none" spc="0" normalizeH="0" baseline="0" noProof="0" dirty="0">
              <a:ln>
                <a:noFill/>
              </a:ln>
              <a:solidFill>
                <a:srgbClr val="000000"/>
              </a:solidFill>
              <a:effectLst/>
              <a:uLnTx/>
              <a:uFillTx/>
              <a:latin typeface="Arial"/>
              <a:cs typeface="Arial"/>
            </a:endParaRPr>
          </a:p>
          <a:p>
            <a:pPr>
              <a:buClr>
                <a:srgbClr val="000000"/>
              </a:buClr>
              <a:defRPr/>
            </a:pPr>
            <a:r>
              <a:rPr lang="en-NZ" sz="1400" b="0" i="0" u="none" strike="noStrike" kern="0" cap="none" spc="0" normalizeH="0" baseline="0" noProof="0" dirty="0">
                <a:ln>
                  <a:noFill/>
                </a:ln>
                <a:solidFill>
                  <a:srgbClr val="000000"/>
                </a:solidFill>
                <a:effectLst/>
                <a:uLnTx/>
                <a:uFillTx/>
                <a:latin typeface="Arial"/>
                <a:ea typeface="Arial"/>
                <a:cs typeface="Arial"/>
              </a:rPr>
              <a:t>There were two odour complaints </a:t>
            </a:r>
            <a:r>
              <a:rPr lang="en-NZ" sz="1400" kern="0" dirty="0">
                <a:solidFill>
                  <a:srgbClr val="000000"/>
                </a:solidFill>
                <a:latin typeface="Arial"/>
                <a:ea typeface="Arial"/>
                <a:cs typeface="Arial"/>
              </a:rPr>
              <a:t>in November. One relating to Moa Point, the other </a:t>
            </a:r>
            <a:r>
              <a:rPr lang="en-NZ" sz="1400" b="0" i="0" u="none" strike="noStrike" kern="0" cap="none" spc="0" normalizeH="0" baseline="0" noProof="0" dirty="0">
                <a:ln>
                  <a:noFill/>
                </a:ln>
                <a:solidFill>
                  <a:srgbClr val="000000"/>
                </a:solidFill>
                <a:effectLst/>
                <a:uLnTx/>
                <a:uFillTx/>
                <a:latin typeface="Arial"/>
                <a:ea typeface="Arial"/>
                <a:cs typeface="Arial"/>
              </a:rPr>
              <a:t>relating to the Southern Landfill site and Careys Gully Sludge Dewatering plant.</a:t>
            </a: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NZ" sz="18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NZ" sz="18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NZ" sz="10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endParaRPr kumimoji="0" lang="en-NZ" sz="1000" b="0" i="0" u="none" strike="noStrike" kern="0" cap="none" spc="0" normalizeH="0" baseline="0" noProof="0" dirty="0">
              <a:ln>
                <a:noFill/>
              </a:ln>
              <a:solidFill>
                <a:srgbClr val="000000"/>
              </a:solidFill>
              <a:effectLst/>
              <a:highlight>
                <a:srgbClr val="FFFF00"/>
              </a:highlight>
              <a:uLnTx/>
              <a:uFillTx/>
              <a:latin typeface="Arial"/>
              <a:cs typeface="Arial"/>
              <a:sym typeface="Arial"/>
            </a:endParaRPr>
          </a:p>
        </p:txBody>
      </p:sp>
      <p:sp>
        <p:nvSpPr>
          <p:cNvPr id="92" name="Google Shape;92;p1"/>
          <p:cNvSpPr txBox="1"/>
          <p:nvPr/>
        </p:nvSpPr>
        <p:spPr>
          <a:xfrm>
            <a:off x="6397034" y="1997599"/>
            <a:ext cx="5593491" cy="4401164"/>
          </a:xfrm>
          <a:prstGeom prst="rect">
            <a:avLst/>
          </a:prstGeom>
          <a:noFill/>
          <a:ln>
            <a:noFill/>
          </a:ln>
        </p:spPr>
        <p:txBody>
          <a:bodyPr spcFirstLastPara="1" wrap="square" lIns="91425" tIns="45700" rIns="91425" bIns="45700"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NZ" sz="1800" b="1" i="0" u="none" strike="noStrike" kern="0" cap="none" spc="0" normalizeH="0" baseline="0" noProof="0" dirty="0">
                <a:ln>
                  <a:noFill/>
                </a:ln>
                <a:solidFill>
                  <a:srgbClr val="000000"/>
                </a:solidFill>
                <a:effectLst/>
                <a:uLnTx/>
                <a:uFillTx/>
                <a:latin typeface="Arial"/>
                <a:ea typeface="Arial"/>
                <a:cs typeface="Arial"/>
                <a:sym typeface="Arial"/>
              </a:rPr>
              <a:t>Items of significance:</a:t>
            </a:r>
            <a:endParaRPr lang="en-NZ" sz="1600" b="1" kern="0" dirty="0">
              <a:solidFill>
                <a:srgbClr val="000000"/>
              </a:solidFill>
              <a:latin typeface="Arial"/>
              <a:cs typeface="Arial"/>
            </a:endParaRPr>
          </a:p>
          <a:p>
            <a:pPr>
              <a:defRPr/>
            </a:pPr>
            <a:endParaRPr lang="en-NZ" sz="1400" kern="0" dirty="0">
              <a:solidFill>
                <a:srgbClr val="000000"/>
              </a:solidFill>
              <a:latin typeface="Arial"/>
              <a:cs typeface="Arial"/>
            </a:endParaRPr>
          </a:p>
          <a:p>
            <a:pPr algn="l" rtl="0" fontAlgn="base"/>
            <a:r>
              <a:rPr lang="en-NZ" sz="1800" b="0" i="0" dirty="0">
                <a:solidFill>
                  <a:srgbClr val="000000"/>
                </a:solidFill>
                <a:effectLst/>
                <a:latin typeface="Arial" panose="020B0604020202020204" pitchFamily="34" charset="0"/>
              </a:rPr>
              <a:t>​</a:t>
            </a:r>
            <a:r>
              <a:rPr lang="en-NZ" sz="1600" b="1" dirty="0">
                <a:solidFill>
                  <a:srgbClr val="000000"/>
                </a:solidFill>
                <a:latin typeface="Arial" panose="020B0604020202020204" pitchFamily="34" charset="0"/>
              </a:rPr>
              <a:t>Clarifier #1 Renewal Project</a:t>
            </a:r>
            <a:endParaRPr lang="en-NZ" sz="1600" b="1" i="0" u="none" strike="noStrike" dirty="0">
              <a:solidFill>
                <a:srgbClr val="000000"/>
              </a:solidFill>
              <a:effectLst/>
              <a:latin typeface="Arial" panose="020B0604020202020204" pitchFamily="34" charset="0"/>
            </a:endParaRPr>
          </a:p>
          <a:p>
            <a:pPr>
              <a:defRPr/>
            </a:pPr>
            <a:r>
              <a:rPr lang="en-US" sz="1400" kern="0" dirty="0">
                <a:solidFill>
                  <a:srgbClr val="000000"/>
                </a:solidFill>
                <a:latin typeface="Arial"/>
                <a:cs typeface="Arial"/>
              </a:rPr>
              <a:t>Physical works have begun to replace the main bearing and renew structural elements on the final clarifier. With </a:t>
            </a:r>
            <a:r>
              <a:rPr lang="en-US" sz="1400" kern="0">
                <a:solidFill>
                  <a:srgbClr val="000000"/>
                </a:solidFill>
                <a:latin typeface="Arial"/>
                <a:cs typeface="Arial"/>
              </a:rPr>
              <a:t>only </a:t>
            </a:r>
            <a:r>
              <a:rPr lang="en-US" sz="1400" kern="0" dirty="0">
                <a:solidFill>
                  <a:srgbClr val="000000"/>
                </a:solidFill>
                <a:latin typeface="Arial"/>
                <a:cs typeface="Arial"/>
              </a:rPr>
              <a:t>two of the </a:t>
            </a:r>
            <a:r>
              <a:rPr lang="en-US" sz="1400" kern="0">
                <a:solidFill>
                  <a:srgbClr val="000000"/>
                </a:solidFill>
                <a:latin typeface="Arial"/>
                <a:cs typeface="Arial"/>
              </a:rPr>
              <a:t>three</a:t>
            </a:r>
            <a:r>
              <a:rPr lang="en-US" sz="1400" kern="0" dirty="0">
                <a:solidFill>
                  <a:srgbClr val="000000"/>
                </a:solidFill>
                <a:latin typeface="Arial"/>
                <a:cs typeface="Arial"/>
              </a:rPr>
              <a:t> clarifiers </a:t>
            </a:r>
            <a:r>
              <a:rPr lang="en-US" sz="1400" kern="0">
                <a:solidFill>
                  <a:srgbClr val="000000"/>
                </a:solidFill>
                <a:latin typeface="Arial"/>
                <a:cs typeface="Arial"/>
              </a:rPr>
              <a:t>in operation</a:t>
            </a:r>
            <a:r>
              <a:rPr lang="en-US" sz="1400" kern="0" dirty="0">
                <a:solidFill>
                  <a:srgbClr val="000000"/>
                </a:solidFill>
                <a:latin typeface="Arial"/>
                <a:cs typeface="Arial"/>
              </a:rPr>
              <a:t>, </a:t>
            </a:r>
            <a:r>
              <a:rPr lang="en-US" sz="1400" kern="0">
                <a:solidFill>
                  <a:srgbClr val="000000"/>
                </a:solidFill>
                <a:latin typeface="Arial"/>
                <a:cs typeface="Arial"/>
              </a:rPr>
              <a:t>pumping capacity</a:t>
            </a:r>
            <a:r>
              <a:rPr lang="en-US" sz="1400" kern="0" dirty="0">
                <a:solidFill>
                  <a:srgbClr val="000000"/>
                </a:solidFill>
                <a:latin typeface="Arial"/>
                <a:cs typeface="Arial"/>
              </a:rPr>
              <a:t> is </a:t>
            </a:r>
            <a:r>
              <a:rPr lang="en-US" sz="1400" kern="0">
                <a:solidFill>
                  <a:srgbClr val="000000"/>
                </a:solidFill>
                <a:latin typeface="Arial"/>
                <a:cs typeface="Arial"/>
              </a:rPr>
              <a:t>reduced. Work</a:t>
            </a:r>
            <a:r>
              <a:rPr lang="en-US" sz="1400" kern="0" dirty="0">
                <a:solidFill>
                  <a:srgbClr val="000000"/>
                </a:solidFill>
                <a:latin typeface="Arial"/>
                <a:cs typeface="Arial"/>
              </a:rPr>
              <a:t> is being carried out over the summer/autumn months when effluent flows are expected to be lower. The project is expected to be completed by mid-2025.</a:t>
            </a:r>
            <a:endParaRPr lang="en-NZ" sz="1400" kern="0" dirty="0">
              <a:solidFill>
                <a:srgbClr val="000000"/>
              </a:solidFill>
              <a:latin typeface="Arial"/>
              <a:cs typeface="Arial"/>
            </a:endParaRPr>
          </a:p>
          <a:p>
            <a:pPr algn="l" rtl="0" fontAlgn="base"/>
            <a:endParaRPr lang="en-NZ" sz="1600" b="1" dirty="0">
              <a:solidFill>
                <a:srgbClr val="000000"/>
              </a:solidFill>
              <a:latin typeface="Arial" panose="020B0604020202020204" pitchFamily="34" charset="0"/>
            </a:endParaRPr>
          </a:p>
          <a:p>
            <a:pPr algn="l" rtl="0" fontAlgn="base"/>
            <a:endParaRPr lang="en-NZ" sz="1600" b="1" i="0" u="none" strike="noStrike" dirty="0">
              <a:solidFill>
                <a:srgbClr val="000000"/>
              </a:solidFill>
              <a:effectLst/>
              <a:latin typeface="Arial" panose="020B0604020202020204" pitchFamily="34" charset="0"/>
            </a:endParaRPr>
          </a:p>
          <a:p>
            <a:pPr algn="l" rtl="0" fontAlgn="base"/>
            <a:r>
              <a:rPr lang="en-NZ" sz="1600" b="1" i="0" u="none" strike="noStrike" dirty="0">
                <a:solidFill>
                  <a:srgbClr val="000000"/>
                </a:solidFill>
                <a:effectLst/>
                <a:latin typeface="Arial" panose="020B0604020202020204" pitchFamily="34" charset="0"/>
              </a:rPr>
              <a:t>Inlet Pump Station (IPS) Project</a:t>
            </a:r>
          </a:p>
          <a:p>
            <a:pPr fontAlgn="base"/>
            <a:r>
              <a:rPr lang="en-US" sz="1400" b="0" i="0" dirty="0">
                <a:solidFill>
                  <a:srgbClr val="000000"/>
                </a:solidFill>
                <a:effectLst/>
              </a:rPr>
              <a:t>Physical works for the third and final phase of the IPS project are progressing well and is on target for completion by March 2025. This involves </a:t>
            </a:r>
            <a:r>
              <a:rPr lang="en-US" sz="1400" b="0" i="0">
                <a:solidFill>
                  <a:srgbClr val="000000"/>
                </a:solidFill>
                <a:effectLst/>
              </a:rPr>
              <a:t>replacing the</a:t>
            </a:r>
            <a:r>
              <a:rPr lang="en-US" sz="1400" b="0" i="0" dirty="0">
                <a:solidFill>
                  <a:srgbClr val="000000"/>
                </a:solidFill>
                <a:effectLst/>
              </a:rPr>
              <a:t> remaining four of 10 riser pipes, along with four</a:t>
            </a:r>
            <a:r>
              <a:rPr lang="en-US" sz="1400" dirty="0">
                <a:solidFill>
                  <a:srgbClr val="000000"/>
                </a:solidFill>
              </a:rPr>
              <a:t> of the 10 submersible pumps,</a:t>
            </a:r>
            <a:r>
              <a:rPr lang="en-US" sz="1400" b="0" i="0" dirty="0">
                <a:solidFill>
                  <a:srgbClr val="000000"/>
                </a:solidFill>
                <a:effectLst/>
              </a:rPr>
              <a:t> strengthening the IPS’s resilience for high </a:t>
            </a:r>
            <a:r>
              <a:rPr lang="en-US" sz="1400" dirty="0">
                <a:solidFill>
                  <a:srgbClr val="000000"/>
                </a:solidFill>
              </a:rPr>
              <a:t>rainfall </a:t>
            </a:r>
            <a:r>
              <a:rPr lang="en-US" sz="1400" b="0" i="0" dirty="0">
                <a:solidFill>
                  <a:srgbClr val="000000"/>
                </a:solidFill>
                <a:effectLst/>
              </a:rPr>
              <a:t>events.</a:t>
            </a:r>
            <a:endParaRPr lang="en-NZ" sz="1400" kern="0" dirty="0">
              <a:solidFill>
                <a:srgbClr val="000000"/>
              </a:solidFill>
              <a:latin typeface="Arial"/>
              <a:cs typeface="Arial"/>
            </a:endParaRPr>
          </a:p>
          <a:p>
            <a:pPr>
              <a:defRPr/>
            </a:pPr>
            <a:endParaRPr lang="en-NZ" sz="1400" kern="0" dirty="0">
              <a:solidFill>
                <a:srgbClr val="000000"/>
              </a:solidFill>
              <a:latin typeface="Arial"/>
              <a:cs typeface="Arial"/>
            </a:endParaRPr>
          </a:p>
          <a:p>
            <a:pPr>
              <a:defRPr/>
            </a:pPr>
            <a:endParaRPr lang="en-NZ" sz="1400" kern="0" dirty="0">
              <a:solidFill>
                <a:srgbClr val="000000"/>
              </a:solidFill>
              <a:latin typeface="Arial"/>
              <a:cs typeface="Arial"/>
            </a:endParaRPr>
          </a:p>
        </p:txBody>
      </p:sp>
      <p:cxnSp>
        <p:nvCxnSpPr>
          <p:cNvPr id="93" name="Google Shape;93;p1"/>
          <p:cNvCxnSpPr/>
          <p:nvPr/>
        </p:nvCxnSpPr>
        <p:spPr>
          <a:xfrm>
            <a:off x="6172200" y="2228850"/>
            <a:ext cx="0" cy="4341019"/>
          </a:xfrm>
          <a:prstGeom prst="straightConnector1">
            <a:avLst/>
          </a:prstGeom>
          <a:noFill/>
          <a:ln w="28575" cap="flat" cmpd="sng">
            <a:solidFill>
              <a:srgbClr val="D8D8D8"/>
            </a:solidFill>
            <a:prstDash val="solid"/>
            <a:miter lim="800000"/>
            <a:headEnd type="none" w="sm" len="sm"/>
            <a:tailEnd type="none" w="sm" len="sm"/>
          </a:ln>
        </p:spPr>
      </p:cxnSp>
      <p:sp>
        <p:nvSpPr>
          <p:cNvPr id="94" name="Google Shape;94;p1"/>
          <p:cNvSpPr txBox="1"/>
          <p:nvPr/>
        </p:nvSpPr>
        <p:spPr>
          <a:xfrm>
            <a:off x="501425" y="145700"/>
            <a:ext cx="11489100" cy="569400"/>
          </a:xfrm>
          <a:prstGeom prst="rect">
            <a:avLst/>
          </a:prstGeom>
          <a:noFill/>
          <a:ln>
            <a:solidFill>
              <a:schemeClr val="bg1"/>
            </a:solid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Pts val="2500"/>
              <a:buFont typeface="Arial"/>
              <a:buNone/>
              <a:tabLst/>
              <a:defRPr/>
            </a:pPr>
            <a:r>
              <a:rPr kumimoji="0" lang="en-NZ" sz="2500" b="1" i="0" u="none" strike="noStrike" kern="0" cap="none" spc="0" normalizeH="0" baseline="0" noProof="0">
                <a:ln>
                  <a:noFill/>
                </a:ln>
                <a:solidFill>
                  <a:srgbClr val="6FA8DC"/>
                </a:solidFill>
                <a:effectLst/>
                <a:uLnTx/>
                <a:uFillTx/>
                <a:latin typeface="Calibri"/>
                <a:ea typeface="Calibri"/>
                <a:cs typeface="Calibri"/>
                <a:sym typeface="Calibri"/>
              </a:rPr>
              <a:t>Moa Point Wastewater Treatment Plant performance</a:t>
            </a:r>
            <a:endParaRPr kumimoji="0" sz="1400" b="0" i="0" u="none" strike="noStrike" kern="0" cap="none" spc="0" normalizeH="0" baseline="0" noProof="0">
              <a:ln>
                <a:noFill/>
              </a:ln>
              <a:solidFill>
                <a:srgbClr val="000000"/>
              </a:solidFill>
              <a:effectLst/>
              <a:uLnTx/>
              <a:uFillTx/>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421670" y="743680"/>
            <a:ext cx="5578867" cy="461624"/>
          </a:xfrm>
          <a:prstGeom prst="rect">
            <a:avLst/>
          </a:prstGeom>
          <a:noFill/>
          <a:ln>
            <a:noFill/>
          </a:ln>
        </p:spPr>
        <p:txBody>
          <a:bodyPr spcFirstLastPara="1" wrap="square" lIns="91425" tIns="45700" rIns="91425" bIns="45700" anchor="t" anchorCtr="0">
            <a:spAutoFit/>
          </a:bodyPr>
          <a:lstStyle/>
          <a:p>
            <a:pPr>
              <a:defRPr/>
            </a:pPr>
            <a:r>
              <a:rPr lang="en-NZ" sz="1200" kern="0" dirty="0">
                <a:solidFill>
                  <a:srgbClr val="000000"/>
                </a:solidFill>
                <a:ea typeface="Arial"/>
                <a:cs typeface="Arial"/>
                <a:sym typeface="Arial"/>
              </a:rPr>
              <a:t>Update – November </a:t>
            </a:r>
            <a:r>
              <a:rPr lang="en-NZ" sz="1200" kern="0" dirty="0">
                <a:solidFill>
                  <a:srgbClr val="000000"/>
                </a:solidFill>
                <a:cs typeface="Arial"/>
                <a:sym typeface="Arial"/>
              </a:rPr>
              <a:t>2024</a:t>
            </a:r>
          </a:p>
          <a:p>
            <a:pPr>
              <a:buSzPts val="1200"/>
              <a:defRPr/>
            </a:pPr>
            <a:endParaRPr lang="en-NZ" sz="1200" kern="0" dirty="0">
              <a:solidFill>
                <a:srgbClr val="000000"/>
              </a:solidFill>
              <a:ea typeface="Arial"/>
              <a:cs typeface="Arial"/>
            </a:endParaRPr>
          </a:p>
        </p:txBody>
      </p:sp>
      <p:sp>
        <p:nvSpPr>
          <p:cNvPr id="90" name="Google Shape;90;p1"/>
          <p:cNvSpPr txBox="1"/>
          <p:nvPr/>
        </p:nvSpPr>
        <p:spPr>
          <a:xfrm>
            <a:off x="3737853" y="1205304"/>
            <a:ext cx="6768600" cy="369291"/>
          </a:xfrm>
          <a:prstGeom prst="rect">
            <a:avLst/>
          </a:prstGeom>
          <a:noFill/>
          <a:ln>
            <a:noFill/>
          </a:ln>
        </p:spPr>
        <p:txBody>
          <a:bodyPr spcFirstLastPara="1" wrap="square" lIns="91425" tIns="45700" rIns="91425" bIns="45700" anchor="t" anchorCtr="0">
            <a:spAutoFit/>
          </a:bodyPr>
          <a:lstStyle/>
          <a:p>
            <a:pPr>
              <a:buSzPts val="1800"/>
            </a:pPr>
            <a:r>
              <a:rPr lang="en-NZ" sz="1800" b="1" i="0" u="none" strike="noStrike" cap="none">
                <a:solidFill>
                  <a:schemeClr val="dk1"/>
                </a:solidFill>
                <a:latin typeface="Arial"/>
                <a:ea typeface="Arial"/>
                <a:cs typeface="Arial"/>
                <a:sym typeface="Arial"/>
              </a:rPr>
              <a:t>Current status: </a:t>
            </a:r>
            <a:r>
              <a:rPr lang="en-NZ" sz="1800">
                <a:solidFill>
                  <a:schemeClr val="dk1"/>
                </a:solidFill>
              </a:rPr>
              <a:t>C</a:t>
            </a:r>
            <a:r>
              <a:rPr lang="en-NZ" sz="1800" b="0" i="0" u="none" strike="noStrike" cap="none">
                <a:solidFill>
                  <a:schemeClr val="dk1"/>
                </a:solidFill>
                <a:latin typeface="Arial"/>
                <a:ea typeface="Arial"/>
                <a:cs typeface="Arial"/>
                <a:sym typeface="Arial"/>
              </a:rPr>
              <a:t>ompliant </a:t>
            </a:r>
            <a:endParaRPr sz="1400" b="0" i="0" u="none" strike="noStrike" cap="none">
              <a:solidFill>
                <a:schemeClr val="dk1"/>
              </a:solidFill>
              <a:latin typeface="Arial"/>
              <a:ea typeface="Arial"/>
              <a:cs typeface="Arial"/>
              <a:sym typeface="Arial"/>
            </a:endParaRPr>
          </a:p>
        </p:txBody>
      </p:sp>
      <p:sp>
        <p:nvSpPr>
          <p:cNvPr id="91" name="Google Shape;91;p1"/>
          <p:cNvSpPr txBox="1"/>
          <p:nvPr/>
        </p:nvSpPr>
        <p:spPr>
          <a:xfrm>
            <a:off x="509923" y="2126108"/>
            <a:ext cx="5586077" cy="43396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NZ" sz="1600" b="1" i="0" u="none" strike="noStrike" cap="none" dirty="0">
                <a:solidFill>
                  <a:schemeClr val="dk1"/>
                </a:solidFill>
                <a:latin typeface="Arial"/>
                <a:ea typeface="Arial"/>
                <a:cs typeface="Arial"/>
                <a:sym typeface="Arial"/>
              </a:rPr>
              <a:t>Commentary</a:t>
            </a:r>
            <a:endParaRPr sz="1600" b="0" i="0" u="none" strike="noStrike" cap="none" dirty="0">
              <a:solidFill>
                <a:schemeClr val="dk1"/>
              </a:solidFill>
              <a:latin typeface="Arial"/>
              <a:ea typeface="Arial"/>
              <a:cs typeface="Arial"/>
              <a:sym typeface="Arial"/>
            </a:endParaRPr>
          </a:p>
          <a:p>
            <a:pPr>
              <a:buSzPts val="1800"/>
            </a:pPr>
            <a:r>
              <a:rPr lang="en-NZ" sz="1400" dirty="0">
                <a:solidFill>
                  <a:schemeClr val="dk1"/>
                </a:solidFill>
              </a:rPr>
              <a:t>The plant is compliant for effluent quality.</a:t>
            </a:r>
            <a:endParaRPr lang="en-GB" sz="1600" b="1" dirty="0">
              <a:solidFill>
                <a:schemeClr val="dk1"/>
              </a:solidFill>
            </a:endParaRPr>
          </a:p>
          <a:p>
            <a:pPr>
              <a:buSzPts val="1800"/>
            </a:pPr>
            <a:endParaRPr lang="en-GB" sz="1600" b="1" dirty="0">
              <a:solidFill>
                <a:schemeClr val="dk1"/>
              </a:solidFill>
            </a:endParaRPr>
          </a:p>
          <a:p>
            <a:pPr>
              <a:buSzPts val="1800"/>
            </a:pPr>
            <a:endParaRPr lang="en-GB" sz="1600" b="1" dirty="0">
              <a:solidFill>
                <a:schemeClr val="dk1"/>
              </a:solidFill>
            </a:endParaRPr>
          </a:p>
          <a:p>
            <a:pPr>
              <a:buSzPts val="1800"/>
            </a:pPr>
            <a:endParaRPr lang="en-GB" sz="1600" b="1" dirty="0">
              <a:solidFill>
                <a:schemeClr val="dk1"/>
              </a:solidFill>
            </a:endParaRPr>
          </a:p>
          <a:p>
            <a:pPr>
              <a:buSzPts val="1800"/>
            </a:pPr>
            <a:endParaRPr lang="en-GB" sz="1600" b="1" dirty="0">
              <a:solidFill>
                <a:schemeClr val="dk1"/>
              </a:solidFill>
            </a:endParaRPr>
          </a:p>
          <a:p>
            <a:pPr>
              <a:buSzPts val="1800"/>
            </a:pPr>
            <a:r>
              <a:rPr lang="en-GB" sz="1600" b="1" dirty="0">
                <a:solidFill>
                  <a:schemeClr val="dk1"/>
                </a:solidFill>
              </a:rPr>
              <a:t>Discharges</a:t>
            </a:r>
            <a:endParaRPr lang="en-GB" sz="1600" b="1" dirty="0">
              <a:solidFill>
                <a:schemeClr val="dk1"/>
              </a:solidFill>
              <a:cs typeface="Arial"/>
            </a:endParaRPr>
          </a:p>
          <a:p>
            <a:r>
              <a:rPr lang="en-NZ" sz="1400" dirty="0">
                <a:solidFill>
                  <a:schemeClr val="dk1"/>
                </a:solidFill>
                <a:cs typeface="Arial"/>
              </a:rPr>
              <a:t>No discharges in November.</a:t>
            </a:r>
          </a:p>
          <a:p>
            <a:endParaRPr lang="en-NZ" sz="1400" dirty="0">
              <a:solidFill>
                <a:schemeClr val="dk1"/>
              </a:solidFill>
              <a:cs typeface="Arial"/>
            </a:endParaRPr>
          </a:p>
          <a:p>
            <a:endParaRPr lang="en-NZ" sz="1600" b="1" dirty="0">
              <a:solidFill>
                <a:schemeClr val="dk1"/>
              </a:solidFill>
              <a:cs typeface="Arial"/>
            </a:endParaRPr>
          </a:p>
          <a:p>
            <a:endParaRPr lang="en-NZ" sz="1600" b="1" dirty="0">
              <a:solidFill>
                <a:schemeClr val="dk1"/>
              </a:solidFill>
              <a:cs typeface="Arial"/>
            </a:endParaRPr>
          </a:p>
          <a:p>
            <a:endParaRPr lang="en-NZ" sz="1600" b="1" dirty="0">
              <a:solidFill>
                <a:schemeClr val="dk1"/>
              </a:solidFill>
              <a:cs typeface="Arial"/>
            </a:endParaRPr>
          </a:p>
          <a:p>
            <a:r>
              <a:rPr lang="en-NZ" sz="1600" b="1" dirty="0">
                <a:solidFill>
                  <a:schemeClr val="dk1"/>
                </a:solidFill>
                <a:cs typeface="Arial"/>
              </a:rPr>
              <a:t>Odour Complaints</a:t>
            </a:r>
            <a:endParaRPr lang="en-NZ" sz="1600" dirty="0">
              <a:solidFill>
                <a:schemeClr val="dk1"/>
              </a:solidFill>
              <a:cs typeface="Arial"/>
            </a:endParaRPr>
          </a:p>
          <a:p>
            <a:r>
              <a:rPr lang="en-NZ" sz="1400" dirty="0">
                <a:solidFill>
                  <a:schemeClr val="dk1"/>
                </a:solidFill>
              </a:rPr>
              <a:t>No odour complaints </a:t>
            </a:r>
            <a:r>
              <a:rPr lang="en-NZ" sz="1400">
                <a:solidFill>
                  <a:schemeClr val="dk1"/>
                </a:solidFill>
              </a:rPr>
              <a:t>in November. </a:t>
            </a:r>
            <a:endParaRPr lang="en-NZ" sz="1400" dirty="0">
              <a:solidFill>
                <a:schemeClr val="dk1"/>
              </a:solidFill>
            </a:endParaRPr>
          </a:p>
          <a:p>
            <a:endParaRPr lang="en-NZ" sz="1400" dirty="0">
              <a:solidFill>
                <a:schemeClr val="dk1"/>
              </a:solidFill>
            </a:endParaRPr>
          </a:p>
          <a:p>
            <a:endParaRPr lang="en-NZ" sz="1400" dirty="0">
              <a:solidFill>
                <a:schemeClr val="dk1"/>
              </a:solidFill>
            </a:endParaRPr>
          </a:p>
          <a:p>
            <a:endParaRPr lang="en-NZ" sz="1600" dirty="0">
              <a:solidFill>
                <a:schemeClr val="dk1"/>
              </a:solidFill>
            </a:endParaRPr>
          </a:p>
          <a:p>
            <a:endParaRPr lang="en-NZ" sz="1600" dirty="0">
              <a:solidFill>
                <a:schemeClr val="dk1"/>
              </a:solidFill>
              <a:cs typeface="Arial"/>
            </a:endParaRPr>
          </a:p>
        </p:txBody>
      </p:sp>
      <p:sp>
        <p:nvSpPr>
          <p:cNvPr id="92" name="Google Shape;92;p1"/>
          <p:cNvSpPr txBox="1"/>
          <p:nvPr/>
        </p:nvSpPr>
        <p:spPr>
          <a:xfrm>
            <a:off x="6460311" y="2109091"/>
            <a:ext cx="5464139" cy="384716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NZ" sz="1800" b="1" i="0" u="none" strike="noStrike" cap="none" dirty="0">
                <a:solidFill>
                  <a:schemeClr val="dk1"/>
                </a:solidFill>
                <a:latin typeface="Arial"/>
                <a:ea typeface="Arial"/>
                <a:cs typeface="Arial"/>
                <a:sym typeface="Arial"/>
              </a:rPr>
              <a:t>Items of significance:</a:t>
            </a:r>
          </a:p>
          <a:p>
            <a:pPr marL="0" marR="0" lvl="0" indent="0" algn="l" rtl="0">
              <a:lnSpc>
                <a:spcPct val="100000"/>
              </a:lnSpc>
              <a:spcBef>
                <a:spcPts val="0"/>
              </a:spcBef>
              <a:spcAft>
                <a:spcPts val="0"/>
              </a:spcAft>
              <a:buClr>
                <a:srgbClr val="000000"/>
              </a:buClr>
              <a:buSzPts val="1800"/>
              <a:buFont typeface="Arial"/>
              <a:buNone/>
            </a:pPr>
            <a:endParaRPr lang="en-US" b="1" dirty="0"/>
          </a:p>
          <a:p>
            <a:pPr>
              <a:buSzPts val="1800"/>
            </a:pPr>
            <a:r>
              <a:rPr lang="en-US" sz="1600" b="1" dirty="0"/>
              <a:t>UV Performance Issues</a:t>
            </a:r>
            <a:endParaRPr lang="en-US" sz="1400" dirty="0"/>
          </a:p>
          <a:p>
            <a:pPr>
              <a:buSzPts val="1800"/>
            </a:pPr>
            <a:r>
              <a:rPr lang="en-US" sz="1400" dirty="0"/>
              <a:t>Changes made to date have improved UV performance during high volume flows. Additional monitoring is in place to identify the intermittent fault, should it occur, and the system will continue to be closely monitored. </a:t>
            </a:r>
          </a:p>
          <a:p>
            <a:pPr>
              <a:buSzPts val="1800"/>
            </a:pPr>
            <a:endParaRPr lang="en-US" sz="1400" dirty="0"/>
          </a:p>
          <a:p>
            <a:pPr>
              <a:buSzPts val="1800"/>
            </a:pPr>
            <a:endParaRPr lang="en-US" sz="1600" b="1" dirty="0"/>
          </a:p>
          <a:p>
            <a:pPr>
              <a:buSzPts val="1800"/>
            </a:pPr>
            <a:r>
              <a:rPr lang="en-US" sz="1600" b="1" dirty="0"/>
              <a:t>UV Backup Power Project  </a:t>
            </a:r>
          </a:p>
          <a:p>
            <a:pPr>
              <a:buSzPts val="1800"/>
            </a:pPr>
            <a:r>
              <a:rPr lang="en-US" sz="1400" dirty="0">
                <a:solidFill>
                  <a:schemeClr val="dk1"/>
                </a:solidFill>
                <a:cs typeface="Arial"/>
              </a:rPr>
              <a:t>Physical works have begun to provide the plant with a dedicated generator for backup power supply aiming to ensure continuous UV treatment in events such as power outages. The project is expected to be completed by early 2025.</a:t>
            </a:r>
            <a:endParaRPr lang="en-NZ" sz="1600" dirty="0">
              <a:solidFill>
                <a:schemeClr val="dk1"/>
              </a:solidFill>
              <a:cs typeface="Arial"/>
            </a:endParaRPr>
          </a:p>
          <a:p>
            <a:pPr>
              <a:buClr>
                <a:srgbClr val="000000"/>
              </a:buClr>
              <a:buSzPts val="1800"/>
              <a:buFont typeface="Arial"/>
            </a:pPr>
            <a:endParaRPr lang="en-GB" b="1" dirty="0">
              <a:solidFill>
                <a:schemeClr val="dk1"/>
              </a:solidFill>
              <a:cs typeface="Arial"/>
            </a:endParaRPr>
          </a:p>
          <a:p>
            <a:pPr>
              <a:buSzPts val="1800"/>
            </a:pPr>
            <a:endParaRPr lang="en-NZ" sz="1600" b="1" dirty="0">
              <a:solidFill>
                <a:schemeClr val="dk1"/>
              </a:solidFill>
              <a:cs typeface="Arial"/>
            </a:endParaRPr>
          </a:p>
        </p:txBody>
      </p:sp>
      <p:cxnSp>
        <p:nvCxnSpPr>
          <p:cNvPr id="93" name="Google Shape;93;p1"/>
          <p:cNvCxnSpPr/>
          <p:nvPr/>
        </p:nvCxnSpPr>
        <p:spPr>
          <a:xfrm>
            <a:off x="6172200" y="2228850"/>
            <a:ext cx="0" cy="4341019"/>
          </a:xfrm>
          <a:prstGeom prst="straightConnector1">
            <a:avLst/>
          </a:prstGeom>
          <a:noFill/>
          <a:ln w="28575" cap="flat" cmpd="sng">
            <a:solidFill>
              <a:srgbClr val="D8D8D8"/>
            </a:solidFill>
            <a:prstDash val="solid"/>
            <a:miter lim="800000"/>
            <a:headEnd type="none" w="sm" len="sm"/>
            <a:tailEnd type="none" w="sm" len="sm"/>
          </a:ln>
        </p:spPr>
      </p:cxnSp>
      <p:sp>
        <p:nvSpPr>
          <p:cNvPr id="94" name="Google Shape;94;p1"/>
          <p:cNvSpPr txBox="1"/>
          <p:nvPr/>
        </p:nvSpPr>
        <p:spPr>
          <a:xfrm>
            <a:off x="522950" y="149400"/>
            <a:ext cx="11325300" cy="5694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500"/>
              <a:buFont typeface="Arial"/>
              <a:buNone/>
            </a:pPr>
            <a:r>
              <a:rPr lang="en-NZ" sz="2500" b="1">
                <a:solidFill>
                  <a:srgbClr val="6FA8DC"/>
                </a:solidFill>
                <a:latin typeface="Calibri"/>
                <a:ea typeface="Calibri"/>
                <a:cs typeface="Calibri"/>
                <a:sym typeface="Calibri"/>
              </a:rPr>
              <a:t>Porirua</a:t>
            </a:r>
            <a:r>
              <a:rPr lang="en-NZ" sz="2500" b="1" i="0" u="none" strike="noStrike" cap="none">
                <a:solidFill>
                  <a:srgbClr val="6FA8DC"/>
                </a:solidFill>
                <a:latin typeface="Calibri"/>
                <a:ea typeface="Calibri"/>
                <a:cs typeface="Calibri"/>
                <a:sym typeface="Calibri"/>
              </a:rPr>
              <a:t> Wastewater Treatment Plant performance</a:t>
            </a:r>
            <a:endParaRPr sz="2500" b="1" i="0" u="none" strike="noStrike" cap="none">
              <a:solidFill>
                <a:srgbClr val="6FA8DC"/>
              </a:solidFill>
              <a:latin typeface="Calibri"/>
              <a:ea typeface="Calibri"/>
              <a:cs typeface="Calibri"/>
              <a:sym typeface="Calibri"/>
            </a:endParaRPr>
          </a:p>
        </p:txBody>
      </p:sp>
      <p:sp>
        <p:nvSpPr>
          <p:cNvPr id="2" name="Google Shape;89;p1">
            <a:extLst>
              <a:ext uri="{FF2B5EF4-FFF2-40B4-BE49-F238E27FC236}">
                <a16:creationId xmlns:a16="http://schemas.microsoft.com/office/drawing/2014/main" id="{B069ADF3-EF85-6042-5D8E-B0FB51E7465F}"/>
              </a:ext>
            </a:extLst>
          </p:cNvPr>
          <p:cNvSpPr/>
          <p:nvPr/>
        </p:nvSpPr>
        <p:spPr>
          <a:xfrm>
            <a:off x="2584806" y="977089"/>
            <a:ext cx="918152" cy="916444"/>
          </a:xfrm>
          <a:prstGeom prst="flowChartConnector">
            <a:avLst/>
          </a:prstGeom>
          <a:solidFill>
            <a:srgbClr val="00B050"/>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421670" y="743680"/>
            <a:ext cx="5578867" cy="461624"/>
          </a:xfrm>
          <a:prstGeom prst="rect">
            <a:avLst/>
          </a:prstGeom>
          <a:noFill/>
          <a:ln>
            <a:noFill/>
          </a:ln>
        </p:spPr>
        <p:txBody>
          <a:bodyPr spcFirstLastPara="1" wrap="square" lIns="91425" tIns="45700" rIns="91425" bIns="45700" anchor="t" anchorCtr="0">
            <a:spAutoFit/>
          </a:bodyPr>
          <a:lstStyle/>
          <a:p>
            <a:pPr>
              <a:defRPr/>
            </a:pPr>
            <a:r>
              <a:rPr lang="en-NZ" sz="1200" kern="0" dirty="0">
                <a:solidFill>
                  <a:srgbClr val="000000"/>
                </a:solidFill>
                <a:ea typeface="Arial"/>
                <a:cs typeface="Arial"/>
                <a:sym typeface="Arial"/>
              </a:rPr>
              <a:t>Update – November </a:t>
            </a:r>
            <a:r>
              <a:rPr lang="en-NZ" sz="1200" kern="0" dirty="0">
                <a:solidFill>
                  <a:srgbClr val="000000"/>
                </a:solidFill>
                <a:cs typeface="Arial"/>
                <a:sym typeface="Arial"/>
              </a:rPr>
              <a:t>2024</a:t>
            </a:r>
          </a:p>
          <a:p>
            <a:pPr>
              <a:buSzPts val="1200"/>
              <a:defRPr/>
            </a:pPr>
            <a:endParaRPr lang="en-NZ" sz="1200" kern="0" dirty="0">
              <a:solidFill>
                <a:srgbClr val="000000"/>
              </a:solidFill>
              <a:ea typeface="Arial"/>
              <a:cs typeface="Arial"/>
            </a:endParaRPr>
          </a:p>
        </p:txBody>
      </p:sp>
      <p:sp>
        <p:nvSpPr>
          <p:cNvPr id="89" name="Google Shape;89;p1"/>
          <p:cNvSpPr/>
          <p:nvPr/>
        </p:nvSpPr>
        <p:spPr>
          <a:xfrm>
            <a:off x="2790825" y="935831"/>
            <a:ext cx="918152" cy="916444"/>
          </a:xfrm>
          <a:prstGeom prst="flowChartConnector">
            <a:avLst/>
          </a:prstGeom>
          <a:solidFill>
            <a:srgbClr val="FF0000"/>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0" name="Google Shape;90;p1"/>
          <p:cNvSpPr txBox="1"/>
          <p:nvPr/>
        </p:nvSpPr>
        <p:spPr>
          <a:xfrm>
            <a:off x="3708977" y="1247243"/>
            <a:ext cx="6768600" cy="369291"/>
          </a:xfrm>
          <a:prstGeom prst="rect">
            <a:avLst/>
          </a:prstGeom>
          <a:noFill/>
          <a:ln>
            <a:noFill/>
          </a:ln>
        </p:spPr>
        <p:txBody>
          <a:bodyPr spcFirstLastPara="1" wrap="square" lIns="91425" tIns="45700" rIns="91425" bIns="45700" anchor="t" anchorCtr="0">
            <a:spAutoFit/>
          </a:bodyPr>
          <a:lstStyle/>
          <a:p>
            <a:pPr>
              <a:buSzPts val="1800"/>
            </a:pPr>
            <a:r>
              <a:rPr lang="en-NZ" sz="1800" b="1" i="0" u="none" strike="noStrike" cap="none">
                <a:solidFill>
                  <a:schemeClr val="dk1"/>
                </a:solidFill>
                <a:latin typeface="Arial"/>
                <a:ea typeface="Arial"/>
                <a:cs typeface="Arial"/>
                <a:sym typeface="Arial"/>
              </a:rPr>
              <a:t>Current status: Non-c</a:t>
            </a:r>
            <a:r>
              <a:rPr lang="en-NZ" sz="1800" b="1">
                <a:solidFill>
                  <a:schemeClr val="dk1"/>
                </a:solidFill>
              </a:rPr>
              <a:t>ompliant</a:t>
            </a:r>
            <a:endParaRPr lang="en-NZ" sz="1800" b="0" i="0" u="none" strike="noStrike" cap="none">
              <a:solidFill>
                <a:schemeClr val="dk1"/>
              </a:solidFill>
              <a:latin typeface="Arial"/>
              <a:ea typeface="Arial"/>
              <a:cs typeface="Arial"/>
            </a:endParaRPr>
          </a:p>
        </p:txBody>
      </p:sp>
      <p:sp>
        <p:nvSpPr>
          <p:cNvPr id="91" name="Google Shape;91;p1"/>
          <p:cNvSpPr txBox="1"/>
          <p:nvPr/>
        </p:nvSpPr>
        <p:spPr>
          <a:xfrm>
            <a:off x="406637" y="1905687"/>
            <a:ext cx="5699379" cy="480127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NZ" sz="1600" b="1" i="0" u="none" strike="noStrike" cap="none" dirty="0">
                <a:solidFill>
                  <a:schemeClr val="dk1"/>
                </a:solidFill>
                <a:latin typeface="Arial"/>
                <a:ea typeface="Arial"/>
                <a:cs typeface="Arial"/>
                <a:sym typeface="Arial"/>
              </a:rPr>
              <a:t>Commentary:</a:t>
            </a:r>
            <a:endParaRPr sz="1600" b="0" i="0" u="none" strike="noStrike" cap="none" dirty="0">
              <a:solidFill>
                <a:schemeClr val="dk1"/>
              </a:solidFill>
              <a:latin typeface="Arial"/>
              <a:ea typeface="Arial"/>
              <a:cs typeface="Arial"/>
              <a:sym typeface="Arial"/>
            </a:endParaRPr>
          </a:p>
          <a:p>
            <a:pPr>
              <a:buSzPts val="1800"/>
            </a:pPr>
            <a:r>
              <a:rPr lang="en-NZ" sz="1600" dirty="0">
                <a:solidFill>
                  <a:schemeClr val="dk1"/>
                </a:solidFill>
              </a:rPr>
              <a:t>The plant remains non-compliant for faecal coliforms (90-day geomean, 80th percentile limit). </a:t>
            </a:r>
            <a:endParaRPr lang="en-NZ" sz="1600" dirty="0">
              <a:solidFill>
                <a:schemeClr val="dk1"/>
              </a:solidFill>
              <a:cs typeface="Arial"/>
            </a:endParaRPr>
          </a:p>
          <a:p>
            <a:pPr>
              <a:buSzPts val="1800"/>
            </a:pPr>
            <a:endParaRPr lang="en-NZ" sz="1600" b="1" dirty="0">
              <a:solidFill>
                <a:schemeClr val="dk1"/>
              </a:solidFill>
            </a:endParaRPr>
          </a:p>
          <a:p>
            <a:pPr>
              <a:buSzPts val="1800"/>
            </a:pPr>
            <a:endParaRPr lang="en-NZ" sz="1600" b="1" dirty="0">
              <a:solidFill>
                <a:schemeClr val="dk1"/>
              </a:solidFill>
            </a:endParaRPr>
          </a:p>
          <a:p>
            <a:pPr>
              <a:buSzPts val="1800"/>
            </a:pPr>
            <a:endParaRPr lang="en-NZ" sz="1600" b="1" dirty="0">
              <a:solidFill>
                <a:schemeClr val="dk1"/>
              </a:solidFill>
            </a:endParaRPr>
          </a:p>
          <a:p>
            <a:pPr>
              <a:buSzPts val="1800"/>
            </a:pPr>
            <a:r>
              <a:rPr lang="en-NZ" sz="1600" b="1" dirty="0">
                <a:solidFill>
                  <a:schemeClr val="dk1"/>
                </a:solidFill>
              </a:rPr>
              <a:t>Discharges:</a:t>
            </a:r>
            <a:endParaRPr lang="en-NZ" sz="1600" b="1" dirty="0">
              <a:solidFill>
                <a:schemeClr val="dk1"/>
              </a:solidFill>
              <a:cs typeface="Arial"/>
            </a:endParaRPr>
          </a:p>
          <a:p>
            <a:r>
              <a:rPr lang="en-NZ" sz="1600" dirty="0">
                <a:solidFill>
                  <a:schemeClr val="dk1"/>
                </a:solidFill>
              </a:rPr>
              <a:t>There was one consented discharge of fully treated effluent to the Waiwhetu Stream on 15 November due to wet weather. </a:t>
            </a:r>
            <a:endParaRPr lang="en-NZ" sz="1600" b="1" dirty="0">
              <a:solidFill>
                <a:schemeClr val="dk1"/>
              </a:solidFill>
              <a:cs typeface="Arial"/>
            </a:endParaRPr>
          </a:p>
          <a:p>
            <a:endParaRPr lang="en-NZ" sz="1600" b="1" dirty="0">
              <a:solidFill>
                <a:schemeClr val="dk1"/>
              </a:solidFill>
              <a:cs typeface="Arial"/>
            </a:endParaRPr>
          </a:p>
          <a:p>
            <a:endParaRPr lang="en-NZ" sz="1600" b="1" dirty="0">
              <a:solidFill>
                <a:schemeClr val="dk1"/>
              </a:solidFill>
              <a:cs typeface="Arial"/>
            </a:endParaRPr>
          </a:p>
          <a:p>
            <a:endParaRPr lang="en-NZ" sz="1600" b="1" dirty="0">
              <a:solidFill>
                <a:schemeClr val="dk1"/>
              </a:solidFill>
              <a:cs typeface="Arial"/>
            </a:endParaRPr>
          </a:p>
          <a:p>
            <a:r>
              <a:rPr lang="en-NZ" sz="1600" b="1" dirty="0">
                <a:solidFill>
                  <a:schemeClr val="dk1"/>
                </a:solidFill>
                <a:cs typeface="Arial"/>
              </a:rPr>
              <a:t>Odour Complaints</a:t>
            </a:r>
            <a:endParaRPr lang="en-NZ" sz="1600" dirty="0">
              <a:solidFill>
                <a:schemeClr val="dk1"/>
              </a:solidFill>
              <a:cs typeface="Arial"/>
            </a:endParaRPr>
          </a:p>
          <a:p>
            <a:pPr>
              <a:buSzPts val="1800"/>
            </a:pPr>
            <a:r>
              <a:rPr lang="en-NZ" sz="1600" dirty="0">
                <a:solidFill>
                  <a:schemeClr val="dk1"/>
                </a:solidFill>
                <a:cs typeface="Arial"/>
              </a:rPr>
              <a:t>The plant received 60 odour complaints in November. On seven occasions GWRC deemed the odour Offensive and Objectionable. </a:t>
            </a:r>
          </a:p>
          <a:p>
            <a:pPr>
              <a:buSzPts val="1800"/>
            </a:pPr>
            <a:endParaRPr lang="en-NZ" sz="1600" dirty="0">
              <a:solidFill>
                <a:schemeClr val="dk1"/>
              </a:solidFill>
              <a:cs typeface="Arial"/>
            </a:endParaRPr>
          </a:p>
          <a:p>
            <a:pPr>
              <a:buSzPts val="1800"/>
            </a:pPr>
            <a:endParaRPr lang="en-NZ" sz="1800" dirty="0">
              <a:solidFill>
                <a:schemeClr val="dk1"/>
              </a:solidFill>
            </a:endParaRPr>
          </a:p>
        </p:txBody>
      </p:sp>
      <p:sp>
        <p:nvSpPr>
          <p:cNvPr id="92" name="Google Shape;92;p1"/>
          <p:cNvSpPr txBox="1"/>
          <p:nvPr/>
        </p:nvSpPr>
        <p:spPr>
          <a:xfrm>
            <a:off x="6444359" y="1891062"/>
            <a:ext cx="5181600" cy="532449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NZ" sz="1800" b="1" i="0" u="none" strike="noStrike" cap="none" dirty="0">
                <a:solidFill>
                  <a:schemeClr val="dk1"/>
                </a:solidFill>
                <a:latin typeface="Arial"/>
                <a:ea typeface="Arial"/>
                <a:cs typeface="Arial"/>
                <a:sym typeface="Arial"/>
              </a:rPr>
              <a:t>Items of significance:</a:t>
            </a:r>
            <a:endParaRPr lang="en-US" sz="1800" b="0" i="0" u="none" strike="noStrike" cap="none" dirty="0">
              <a:solidFill>
                <a:schemeClr val="dk1"/>
              </a:solidFill>
              <a:latin typeface="Arial"/>
              <a:ea typeface="Arial"/>
              <a:cs typeface="Arial"/>
              <a:sym typeface="Arial"/>
            </a:endParaRPr>
          </a:p>
          <a:p>
            <a:pPr>
              <a:buSzPts val="1800"/>
            </a:pPr>
            <a:endParaRPr lang="en-NZ" sz="1600" b="1" dirty="0">
              <a:solidFill>
                <a:schemeClr val="dk1"/>
              </a:solidFill>
              <a:cs typeface="Arial"/>
            </a:endParaRPr>
          </a:p>
          <a:p>
            <a:pPr>
              <a:buSzPts val="1800"/>
            </a:pPr>
            <a:r>
              <a:rPr lang="en-NZ" sz="1600" b="1" dirty="0">
                <a:solidFill>
                  <a:schemeClr val="dk1"/>
                </a:solidFill>
                <a:cs typeface="Arial"/>
              </a:rPr>
              <a:t>Increase in Odour </a:t>
            </a:r>
          </a:p>
          <a:p>
            <a:pPr>
              <a:buSzPts val="1800"/>
            </a:pPr>
            <a:r>
              <a:rPr lang="en-NZ" sz="1600" dirty="0">
                <a:solidFill>
                  <a:schemeClr val="dk1"/>
                </a:solidFill>
                <a:cs typeface="Arial"/>
              </a:rPr>
              <a:t>The increase in odour relates to mechanical failures with the sludge dryer and planned maintenance to the primary sedimentation tanks. The former resulted in biological process issues and solids buildup within the system. Work is ongoing to return the plant to normal operations with recent improvements to the process noted helping reduce the odour.</a:t>
            </a:r>
          </a:p>
          <a:p>
            <a:pPr>
              <a:buSzPts val="1800"/>
              <a:buFont typeface="Arial"/>
            </a:pPr>
            <a:endParaRPr lang="en-NZ" sz="1600" b="1" dirty="0">
              <a:solidFill>
                <a:schemeClr val="dk1"/>
              </a:solidFill>
              <a:latin typeface="Arial"/>
              <a:ea typeface="Arial"/>
              <a:cs typeface="Arial"/>
            </a:endParaRPr>
          </a:p>
          <a:p>
            <a:pPr>
              <a:buSzPts val="1800"/>
              <a:buFont typeface="Arial"/>
            </a:pPr>
            <a:r>
              <a:rPr lang="en-NZ" sz="1600" b="1" dirty="0">
                <a:solidFill>
                  <a:schemeClr val="dk1"/>
                </a:solidFill>
                <a:latin typeface="Arial"/>
                <a:ea typeface="Arial"/>
                <a:cs typeface="Arial"/>
              </a:rPr>
              <a:t>Infringement Notice issued</a:t>
            </a:r>
            <a:endParaRPr lang="en-NZ" sz="1600" b="1" i="0" u="none" strike="noStrike" cap="none" dirty="0">
              <a:solidFill>
                <a:schemeClr val="dk1"/>
              </a:solidFill>
              <a:latin typeface="Arial"/>
              <a:ea typeface="Arial"/>
              <a:cs typeface="Arial"/>
            </a:endParaRPr>
          </a:p>
          <a:p>
            <a:pPr>
              <a:buSzPts val="1800"/>
              <a:buFont typeface="Arial"/>
            </a:pPr>
            <a:r>
              <a:rPr lang="en-NZ" sz="1600" i="0" u="none" strike="noStrike" cap="none" dirty="0">
                <a:solidFill>
                  <a:schemeClr val="dk1"/>
                </a:solidFill>
                <a:latin typeface="Arial"/>
                <a:ea typeface="Arial"/>
                <a:cs typeface="Arial"/>
              </a:rPr>
              <a:t>GWRC issued an Infringement in relation to the Biofilter Project Abatement for late delivery of documentation relating to the project. The relevant documents have since been updated and provided.</a:t>
            </a:r>
          </a:p>
          <a:p>
            <a:pPr>
              <a:buSzPts val="1800"/>
            </a:pPr>
            <a:br>
              <a:rPr lang="en-NZ" sz="1600" dirty="0">
                <a:solidFill>
                  <a:schemeClr val="dk1"/>
                </a:solidFill>
              </a:rPr>
            </a:br>
            <a:endParaRPr lang="en-NZ" b="1" dirty="0">
              <a:solidFill>
                <a:schemeClr val="dk1"/>
              </a:solidFill>
            </a:endParaRPr>
          </a:p>
          <a:p>
            <a:pPr>
              <a:buSzPts val="1800"/>
            </a:pPr>
            <a:endParaRPr lang="en-NZ" sz="1600" dirty="0">
              <a:solidFill>
                <a:schemeClr val="dk1"/>
              </a:solidFill>
              <a:cs typeface="Arial"/>
            </a:endParaRPr>
          </a:p>
          <a:p>
            <a:pPr>
              <a:buSzPts val="1800"/>
            </a:pPr>
            <a:endParaRPr lang="en-NZ" sz="1600" dirty="0">
              <a:solidFill>
                <a:schemeClr val="dk1"/>
              </a:solidFill>
              <a:cs typeface="Arial"/>
            </a:endParaRPr>
          </a:p>
          <a:p>
            <a:pPr>
              <a:buSzPts val="1800"/>
            </a:pPr>
            <a:endParaRPr lang="en-NZ" sz="1600" dirty="0">
              <a:solidFill>
                <a:schemeClr val="dk1"/>
              </a:solidFill>
              <a:cs typeface="Arial"/>
            </a:endParaRPr>
          </a:p>
        </p:txBody>
      </p:sp>
      <p:cxnSp>
        <p:nvCxnSpPr>
          <p:cNvPr id="93" name="Google Shape;93;p1"/>
          <p:cNvCxnSpPr/>
          <p:nvPr/>
        </p:nvCxnSpPr>
        <p:spPr>
          <a:xfrm>
            <a:off x="6172200" y="2228850"/>
            <a:ext cx="0" cy="4341019"/>
          </a:xfrm>
          <a:prstGeom prst="straightConnector1">
            <a:avLst/>
          </a:prstGeom>
          <a:noFill/>
          <a:ln w="28575" cap="flat" cmpd="sng">
            <a:solidFill>
              <a:srgbClr val="D8D8D8"/>
            </a:solidFill>
            <a:prstDash val="solid"/>
            <a:miter lim="800000"/>
            <a:headEnd type="none" w="sm" len="sm"/>
            <a:tailEnd type="none" w="sm" len="sm"/>
          </a:ln>
        </p:spPr>
      </p:cxnSp>
      <p:sp>
        <p:nvSpPr>
          <p:cNvPr id="94" name="Google Shape;94;p1"/>
          <p:cNvSpPr txBox="1"/>
          <p:nvPr/>
        </p:nvSpPr>
        <p:spPr>
          <a:xfrm>
            <a:off x="522950" y="149400"/>
            <a:ext cx="11325300" cy="5694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500"/>
              <a:buFont typeface="Arial"/>
              <a:buNone/>
            </a:pPr>
            <a:r>
              <a:rPr lang="en-NZ" sz="2500" b="1" i="0" u="none" strike="noStrike" cap="none">
                <a:solidFill>
                  <a:srgbClr val="6FA8DC"/>
                </a:solidFill>
                <a:latin typeface="Calibri"/>
                <a:ea typeface="Calibri"/>
                <a:cs typeface="Calibri"/>
                <a:sym typeface="Calibri"/>
              </a:rPr>
              <a:t>Seaview Wastewater Treatment Plant performance</a:t>
            </a:r>
            <a:endParaRPr sz="2500" b="1" i="0" u="none" strike="noStrike" cap="none">
              <a:solidFill>
                <a:srgbClr val="6FA8DC"/>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421670" y="743680"/>
            <a:ext cx="5578867" cy="461624"/>
          </a:xfrm>
          <a:prstGeom prst="rect">
            <a:avLst/>
          </a:prstGeom>
          <a:noFill/>
          <a:ln>
            <a:noFill/>
          </a:ln>
        </p:spPr>
        <p:txBody>
          <a:bodyPr spcFirstLastPara="1" wrap="square" lIns="91425" tIns="45700" rIns="91425" bIns="45700" anchor="t" anchorCtr="0">
            <a:spAutoFit/>
          </a:bodyPr>
          <a:lstStyle/>
          <a:p>
            <a:pPr>
              <a:defRPr/>
            </a:pPr>
            <a:r>
              <a:rPr lang="en-NZ" sz="1200" kern="0" dirty="0">
                <a:solidFill>
                  <a:srgbClr val="000000"/>
                </a:solidFill>
                <a:ea typeface="Arial"/>
                <a:cs typeface="Arial"/>
                <a:sym typeface="Arial"/>
              </a:rPr>
              <a:t>Update – November </a:t>
            </a:r>
            <a:r>
              <a:rPr lang="en-NZ" sz="1200" kern="0" dirty="0">
                <a:solidFill>
                  <a:srgbClr val="000000"/>
                </a:solidFill>
                <a:cs typeface="Arial"/>
                <a:sym typeface="Arial"/>
              </a:rPr>
              <a:t>2024</a:t>
            </a:r>
          </a:p>
          <a:p>
            <a:pPr>
              <a:buSzPts val="1200"/>
              <a:defRPr/>
            </a:pPr>
            <a:endParaRPr lang="en-NZ" sz="1200" kern="0" dirty="0">
              <a:solidFill>
                <a:srgbClr val="000000"/>
              </a:solidFill>
              <a:ea typeface="Arial"/>
              <a:cs typeface="Arial"/>
            </a:endParaRPr>
          </a:p>
        </p:txBody>
      </p:sp>
      <p:sp>
        <p:nvSpPr>
          <p:cNvPr id="91" name="Google Shape;91;p1"/>
          <p:cNvSpPr txBox="1"/>
          <p:nvPr/>
        </p:nvSpPr>
        <p:spPr>
          <a:xfrm>
            <a:off x="421670" y="1400106"/>
            <a:ext cx="5662243" cy="409338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chemeClr val="dk1"/>
                </a:solidFill>
                <a:latin typeface="Arial"/>
                <a:ea typeface="Arial"/>
                <a:cs typeface="Arial"/>
                <a:sym typeface="Arial"/>
              </a:rPr>
              <a:t>What has been completed:</a:t>
            </a:r>
            <a:endParaRPr sz="1400" b="0" i="0" u="none" strike="noStrike" cap="none" dirty="0">
              <a:solidFill>
                <a:schemeClr val="dk1"/>
              </a:solidFill>
              <a:latin typeface="Arial"/>
              <a:ea typeface="Arial"/>
              <a:cs typeface="Arial"/>
              <a:sym typeface="Arial"/>
            </a:endParaRPr>
          </a:p>
          <a:p>
            <a:pPr>
              <a:buSzPts val="1800"/>
            </a:pPr>
            <a:endParaRPr lang="en-US" sz="1800" dirty="0">
              <a:solidFill>
                <a:schemeClr val="dk1"/>
              </a:solidFill>
            </a:endParaRPr>
          </a:p>
          <a:p>
            <a:pPr>
              <a:buSzPts val="1800"/>
            </a:pPr>
            <a:r>
              <a:rPr lang="en-US" sz="1600" dirty="0">
                <a:effectLst/>
                <a:ea typeface="Times New Roman" panose="02020603050405020304" pitchFamily="18" charset="0"/>
              </a:rPr>
              <a:t>Design for the </a:t>
            </a:r>
            <a:r>
              <a:rPr lang="en-US" sz="1600" dirty="0">
                <a:ea typeface="Times New Roman" panose="02020603050405020304" pitchFamily="18" charset="0"/>
              </a:rPr>
              <a:t>milli-screening</a:t>
            </a:r>
            <a:r>
              <a:rPr lang="en-US" sz="1600" dirty="0">
                <a:effectLst/>
                <a:ea typeface="Times New Roman" panose="02020603050405020304" pitchFamily="18" charset="0"/>
              </a:rPr>
              <a:t> ducting replacement and air treatment for both </a:t>
            </a:r>
            <a:r>
              <a:rPr lang="en-US" sz="1600" dirty="0">
                <a:ea typeface="Times New Roman" panose="02020603050405020304" pitchFamily="18" charset="0"/>
              </a:rPr>
              <a:t>milli-screen</a:t>
            </a:r>
            <a:r>
              <a:rPr lang="en-US" sz="1600" dirty="0">
                <a:effectLst/>
                <a:ea typeface="Times New Roman" panose="02020603050405020304" pitchFamily="18" charset="0"/>
              </a:rPr>
              <a:t> and dryer buildings are complete with an independent review underway.</a:t>
            </a:r>
            <a:endParaRPr lang="en-US" sz="1600" dirty="0"/>
          </a:p>
          <a:p>
            <a:pPr>
              <a:buSzPts val="1800"/>
            </a:pPr>
            <a:endParaRPr lang="en-NZ" sz="1600" dirty="0">
              <a:effectLst/>
              <a:ea typeface="Times New Roman" panose="02020603050405020304" pitchFamily="18" charset="0"/>
            </a:endParaRPr>
          </a:p>
          <a:p>
            <a:pPr>
              <a:buSzPts val="1800"/>
            </a:pPr>
            <a:endParaRPr lang="en-US" sz="1600" dirty="0">
              <a:solidFill>
                <a:schemeClr val="dk1"/>
              </a:solidFill>
            </a:endParaRPr>
          </a:p>
          <a:p>
            <a:pPr>
              <a:buSzPts val="1800"/>
            </a:pPr>
            <a:endParaRPr lang="en-US" sz="1600" dirty="0">
              <a:solidFill>
                <a:schemeClr val="dk1"/>
              </a:solidFill>
            </a:endParaRPr>
          </a:p>
          <a:p>
            <a:pPr>
              <a:buSzPts val="1800"/>
            </a:pPr>
            <a:endParaRPr lang="en-US" sz="1600" dirty="0">
              <a:solidFill>
                <a:schemeClr val="dk1"/>
              </a:solidFill>
            </a:endParaRPr>
          </a:p>
          <a:p>
            <a:pPr>
              <a:buSzPts val="1800"/>
            </a:pPr>
            <a:endParaRPr lang="en-NZ" sz="1600" dirty="0">
              <a:solidFill>
                <a:schemeClr val="dk1"/>
              </a:solidFill>
            </a:endParaRPr>
          </a:p>
          <a:p>
            <a:pPr>
              <a:buSzPts val="1800"/>
            </a:pPr>
            <a:endParaRPr lang="en-NZ" sz="1600" dirty="0">
              <a:solidFill>
                <a:schemeClr val="dk1"/>
              </a:solidFill>
            </a:endParaRPr>
          </a:p>
          <a:p>
            <a:pPr>
              <a:buSzPts val="1800"/>
            </a:pPr>
            <a:endParaRPr lang="en-NZ" sz="1600" dirty="0">
              <a:solidFill>
                <a:schemeClr val="dk1"/>
              </a:solidFill>
            </a:endParaRPr>
          </a:p>
          <a:p>
            <a:pPr>
              <a:buSzPts val="1800"/>
            </a:pPr>
            <a:endParaRPr lang="en-NZ" sz="1600" dirty="0">
              <a:solidFill>
                <a:schemeClr val="dk1"/>
              </a:solidFill>
            </a:endParaRPr>
          </a:p>
          <a:p>
            <a:pPr>
              <a:buSzPts val="1800"/>
            </a:pPr>
            <a:endParaRPr lang="en-NZ" sz="1600" dirty="0">
              <a:solidFill>
                <a:schemeClr val="dk1"/>
              </a:solidFill>
            </a:endParaRPr>
          </a:p>
          <a:p>
            <a:pPr>
              <a:buSzPts val="1800"/>
            </a:pPr>
            <a:endParaRPr lang="en-NZ" sz="1600" dirty="0">
              <a:solidFill>
                <a:schemeClr val="dk1"/>
              </a:solidFill>
            </a:endParaRPr>
          </a:p>
          <a:p>
            <a:pPr>
              <a:buSzPts val="1800"/>
            </a:pPr>
            <a:r>
              <a:rPr lang="en-NZ" sz="1600" dirty="0">
                <a:solidFill>
                  <a:schemeClr val="dk1"/>
                </a:solidFill>
              </a:rPr>
              <a:t>   </a:t>
            </a:r>
            <a:endParaRPr lang="en-NZ" sz="1600" dirty="0">
              <a:solidFill>
                <a:schemeClr val="dk1"/>
              </a:solidFill>
              <a:cs typeface="Arial"/>
            </a:endParaRPr>
          </a:p>
        </p:txBody>
      </p:sp>
      <p:sp>
        <p:nvSpPr>
          <p:cNvPr id="92" name="Google Shape;92;p1"/>
          <p:cNvSpPr txBox="1"/>
          <p:nvPr/>
        </p:nvSpPr>
        <p:spPr>
          <a:xfrm>
            <a:off x="6476037" y="1428612"/>
            <a:ext cx="5181600" cy="384716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chemeClr val="dk1"/>
                </a:solidFill>
                <a:latin typeface="Arial"/>
                <a:ea typeface="Arial"/>
                <a:cs typeface="Arial"/>
                <a:sym typeface="Arial"/>
              </a:rPr>
              <a:t>What is currently in progress:</a:t>
            </a:r>
            <a:endParaRPr lang="en-US" sz="1800" b="0" i="0" u="none" strike="noStrike" cap="none" dirty="0">
              <a:solidFill>
                <a:schemeClr val="dk1"/>
              </a:solidFill>
              <a:latin typeface="Arial"/>
              <a:ea typeface="Arial"/>
              <a:cs typeface="Arial"/>
              <a:sym typeface="Arial"/>
            </a:endParaRPr>
          </a:p>
          <a:p>
            <a:pPr lvl="0">
              <a:buSzPts val="1800"/>
            </a:pPr>
            <a:endParaRPr lang="en-NZ" sz="1800" b="0" i="0" u="none" strike="noStrike" cap="none" dirty="0">
              <a:solidFill>
                <a:schemeClr val="dk1"/>
              </a:solidFill>
              <a:latin typeface="Arial"/>
              <a:ea typeface="Arial"/>
              <a:cs typeface="Arial"/>
              <a:sym typeface="Arial"/>
            </a:endParaRPr>
          </a:p>
          <a:p>
            <a:pPr>
              <a:buSzPts val="1800"/>
            </a:pPr>
            <a:r>
              <a:rPr lang="en-US" sz="1600" dirty="0">
                <a:solidFill>
                  <a:schemeClr val="dk1"/>
                </a:solidFill>
                <a:cs typeface="Arial"/>
              </a:rPr>
              <a:t>Independent review of stage 2 design will be completed in December</a:t>
            </a:r>
            <a:endParaRPr lang="en-NZ" sz="1600" dirty="0">
              <a:solidFill>
                <a:schemeClr val="dk1"/>
              </a:solidFill>
              <a:cs typeface="Arial"/>
            </a:endParaRPr>
          </a:p>
          <a:p>
            <a:pPr>
              <a:buSzPts val="1800"/>
            </a:pPr>
            <a:endParaRPr lang="en-NZ" sz="1600" dirty="0">
              <a:solidFill>
                <a:schemeClr val="dk1"/>
              </a:solidFill>
              <a:cs typeface="Arial"/>
            </a:endParaRPr>
          </a:p>
          <a:p>
            <a:pPr>
              <a:buSzPts val="1800"/>
            </a:pPr>
            <a:endParaRPr lang="en-US" sz="1600" dirty="0">
              <a:effectLst/>
              <a:ea typeface="Times New Roman" panose="02020603050405020304" pitchFamily="18" charset="0"/>
            </a:endParaRPr>
          </a:p>
          <a:p>
            <a:pPr>
              <a:buSzPts val="1800"/>
            </a:pPr>
            <a:r>
              <a:rPr lang="en-US" sz="1600" dirty="0">
                <a:effectLst/>
                <a:ea typeface="Times New Roman" panose="02020603050405020304" pitchFamily="18" charset="0"/>
              </a:rPr>
              <a:t>Implementation planning procurement strategy is </a:t>
            </a:r>
            <a:r>
              <a:rPr lang="en-US" sz="1600" dirty="0">
                <a:ea typeface="Times New Roman" panose="02020603050405020304" pitchFamily="18" charset="0"/>
              </a:rPr>
              <a:t>progressing.</a:t>
            </a:r>
            <a:endParaRPr lang="en-US" sz="1600" dirty="0">
              <a:effectLst/>
              <a:ea typeface="Times New Roman" panose="02020603050405020304" pitchFamily="18" charset="0"/>
            </a:endParaRPr>
          </a:p>
          <a:p>
            <a:pPr>
              <a:buSzPts val="1800"/>
            </a:pPr>
            <a:endParaRPr lang="en-US" sz="1600" dirty="0">
              <a:solidFill>
                <a:schemeClr val="dk1"/>
              </a:solidFill>
              <a:cs typeface="Arial"/>
            </a:endParaRPr>
          </a:p>
          <a:p>
            <a:pPr>
              <a:buSzPts val="1800"/>
            </a:pPr>
            <a:endParaRPr lang="en-US" sz="1600" dirty="0">
              <a:solidFill>
                <a:schemeClr val="dk1"/>
              </a:solidFill>
              <a:cs typeface="Arial"/>
            </a:endParaRPr>
          </a:p>
          <a:p>
            <a:pPr>
              <a:buSzPts val="1800"/>
            </a:pPr>
            <a:r>
              <a:rPr lang="en-US" sz="1600" dirty="0">
                <a:solidFill>
                  <a:schemeClr val="dk1"/>
                </a:solidFill>
                <a:cs typeface="Arial"/>
              </a:rPr>
              <a:t>Odour scouting in the community continues.</a:t>
            </a:r>
            <a:endParaRPr lang="en-NZ" sz="1600" dirty="0">
              <a:solidFill>
                <a:schemeClr val="dk1"/>
              </a:solidFill>
              <a:cs typeface="Arial"/>
            </a:endParaRPr>
          </a:p>
          <a:p>
            <a:pPr>
              <a:buSzPts val="1800"/>
            </a:pPr>
            <a:endParaRPr lang="en-NZ" sz="1600" dirty="0">
              <a:solidFill>
                <a:schemeClr val="dk1"/>
              </a:solidFill>
              <a:highlight>
                <a:srgbClr val="FFFF00"/>
              </a:highlight>
              <a:cs typeface="Arial"/>
            </a:endParaRPr>
          </a:p>
          <a:p>
            <a:pPr>
              <a:buSzPts val="1800"/>
            </a:pPr>
            <a:endParaRPr lang="en-NZ" sz="1600" dirty="0">
              <a:solidFill>
                <a:schemeClr val="dk1"/>
              </a:solidFill>
              <a:highlight>
                <a:srgbClr val="FFFF00"/>
              </a:highlight>
              <a:cs typeface="Arial"/>
            </a:endParaRPr>
          </a:p>
          <a:p>
            <a:pPr>
              <a:buSzPts val="1800"/>
            </a:pPr>
            <a:endParaRPr lang="en-NZ" sz="1600" dirty="0">
              <a:solidFill>
                <a:schemeClr val="dk1"/>
              </a:solidFill>
              <a:highlight>
                <a:srgbClr val="FFFF00"/>
              </a:highlight>
              <a:cs typeface="Arial"/>
            </a:endParaRPr>
          </a:p>
          <a:p>
            <a:pPr>
              <a:buSzPts val="1800"/>
            </a:pPr>
            <a:endParaRPr lang="en-NZ" sz="1600" dirty="0">
              <a:solidFill>
                <a:schemeClr val="dk1"/>
              </a:solidFill>
              <a:highlight>
                <a:srgbClr val="FFFF00"/>
              </a:highlight>
              <a:cs typeface="Arial"/>
            </a:endParaRPr>
          </a:p>
        </p:txBody>
      </p:sp>
      <p:cxnSp>
        <p:nvCxnSpPr>
          <p:cNvPr id="93" name="Google Shape;93;p1"/>
          <p:cNvCxnSpPr>
            <a:cxnSpLocks/>
          </p:cNvCxnSpPr>
          <p:nvPr/>
        </p:nvCxnSpPr>
        <p:spPr>
          <a:xfrm>
            <a:off x="6172200" y="1628706"/>
            <a:ext cx="0" cy="4941163"/>
          </a:xfrm>
          <a:prstGeom prst="straightConnector1">
            <a:avLst/>
          </a:prstGeom>
          <a:noFill/>
          <a:ln w="28575" cap="flat" cmpd="sng">
            <a:solidFill>
              <a:srgbClr val="D8D8D8"/>
            </a:solidFill>
            <a:prstDash val="solid"/>
            <a:miter lim="800000"/>
            <a:headEnd type="none" w="sm" len="sm"/>
            <a:tailEnd type="none" w="sm" len="sm"/>
          </a:ln>
        </p:spPr>
      </p:cxnSp>
      <p:sp>
        <p:nvSpPr>
          <p:cNvPr id="94" name="Google Shape;94;p1"/>
          <p:cNvSpPr txBox="1"/>
          <p:nvPr/>
        </p:nvSpPr>
        <p:spPr>
          <a:xfrm>
            <a:off x="522950" y="149400"/>
            <a:ext cx="11325300" cy="5694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500"/>
              <a:buFont typeface="Arial"/>
              <a:buNone/>
            </a:pPr>
            <a:r>
              <a:rPr lang="en-NZ" sz="2500" b="1" i="0" u="none" strike="noStrike" cap="none">
                <a:solidFill>
                  <a:srgbClr val="6FA8DC"/>
                </a:solidFill>
                <a:latin typeface="Calibri"/>
                <a:ea typeface="Calibri"/>
                <a:cs typeface="Calibri"/>
                <a:sym typeface="Calibri"/>
              </a:rPr>
              <a:t>Seaview Wastewater Treatment Plant performance – Odour Treatment </a:t>
            </a:r>
            <a:endParaRPr sz="2500" b="1" i="0" u="none" strike="noStrike" cap="none">
              <a:solidFill>
                <a:srgbClr val="6FA8DC"/>
              </a:solidFill>
              <a:latin typeface="Calibri"/>
              <a:ea typeface="Calibri"/>
              <a:cs typeface="Calibri"/>
              <a:sym typeface="Calibri"/>
            </a:endParaRPr>
          </a:p>
        </p:txBody>
      </p:sp>
    </p:spTree>
    <p:extLst>
      <p:ext uri="{BB962C8B-B14F-4D97-AF65-F5344CB8AC3E}">
        <p14:creationId xmlns:p14="http://schemas.microsoft.com/office/powerpoint/2010/main" val="1984178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p:nvPr/>
        </p:nvSpPr>
        <p:spPr>
          <a:xfrm>
            <a:off x="421670" y="743680"/>
            <a:ext cx="5578867" cy="461624"/>
          </a:xfrm>
          <a:prstGeom prst="rect">
            <a:avLst/>
          </a:prstGeom>
          <a:noFill/>
          <a:ln>
            <a:noFill/>
          </a:ln>
        </p:spPr>
        <p:txBody>
          <a:bodyPr spcFirstLastPara="1" wrap="square" lIns="91425" tIns="45700" rIns="91425" bIns="45700" anchor="t" anchorCtr="0">
            <a:spAutoFit/>
          </a:bodyPr>
          <a:lstStyle/>
          <a:p>
            <a:pPr>
              <a:defRPr/>
            </a:pPr>
            <a:r>
              <a:rPr lang="en-NZ" sz="1200" kern="0" dirty="0">
                <a:solidFill>
                  <a:srgbClr val="000000"/>
                </a:solidFill>
                <a:ea typeface="Arial"/>
                <a:cs typeface="Arial"/>
                <a:sym typeface="Arial"/>
              </a:rPr>
              <a:t>Update – November </a:t>
            </a:r>
            <a:r>
              <a:rPr lang="en-NZ" sz="1200" kern="0" dirty="0">
                <a:solidFill>
                  <a:srgbClr val="000000"/>
                </a:solidFill>
                <a:cs typeface="Arial"/>
                <a:sym typeface="Arial"/>
              </a:rPr>
              <a:t>2024</a:t>
            </a:r>
          </a:p>
          <a:p>
            <a:pPr>
              <a:buSzPts val="1200"/>
              <a:defRPr/>
            </a:pPr>
            <a:endParaRPr lang="en-NZ" sz="1200" kern="0" dirty="0">
              <a:solidFill>
                <a:srgbClr val="000000"/>
              </a:solidFill>
              <a:ea typeface="Arial"/>
              <a:cs typeface="Arial"/>
            </a:endParaRPr>
          </a:p>
        </p:txBody>
      </p:sp>
      <p:sp>
        <p:nvSpPr>
          <p:cNvPr id="89" name="Google Shape;89;p1"/>
          <p:cNvSpPr/>
          <p:nvPr/>
        </p:nvSpPr>
        <p:spPr>
          <a:xfrm>
            <a:off x="2755791" y="716866"/>
            <a:ext cx="918152" cy="916444"/>
          </a:xfrm>
          <a:prstGeom prst="flowChartConnector">
            <a:avLst/>
          </a:prstGeom>
          <a:solidFill>
            <a:srgbClr val="00B050"/>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highlight>
                <a:srgbClr val="FFFF00"/>
              </a:highlight>
              <a:latin typeface="Calibri"/>
              <a:ea typeface="Calibri"/>
              <a:cs typeface="Calibri"/>
              <a:sym typeface="Calibri"/>
            </a:endParaRPr>
          </a:p>
        </p:txBody>
      </p:sp>
      <p:sp>
        <p:nvSpPr>
          <p:cNvPr id="90" name="Google Shape;90;p1"/>
          <p:cNvSpPr txBox="1"/>
          <p:nvPr/>
        </p:nvSpPr>
        <p:spPr>
          <a:xfrm>
            <a:off x="3665184" y="984484"/>
            <a:ext cx="6768600" cy="369300"/>
          </a:xfrm>
          <a:prstGeom prst="rect">
            <a:avLst/>
          </a:prstGeom>
          <a:noFill/>
          <a:ln>
            <a:noFill/>
          </a:ln>
        </p:spPr>
        <p:txBody>
          <a:bodyPr spcFirstLastPara="1" wrap="square" lIns="91425" tIns="45700" rIns="91425" bIns="45700" anchor="t" anchorCtr="0">
            <a:spAutoFit/>
          </a:bodyPr>
          <a:lstStyle/>
          <a:p>
            <a:pPr lvl="0">
              <a:buClr>
                <a:srgbClr val="000000"/>
              </a:buClr>
              <a:buSzPts val="1800"/>
            </a:pPr>
            <a:r>
              <a:rPr lang="en-NZ" sz="1800" b="1" i="0" u="none" strike="noStrike" cap="none">
                <a:solidFill>
                  <a:schemeClr val="dk1"/>
                </a:solidFill>
                <a:latin typeface="Arial"/>
                <a:ea typeface="Arial"/>
                <a:cs typeface="Arial"/>
                <a:sym typeface="Arial"/>
              </a:rPr>
              <a:t>Current status: C</a:t>
            </a:r>
            <a:r>
              <a:rPr lang="en-NZ" b="1">
                <a:solidFill>
                  <a:schemeClr val="dk1"/>
                </a:solidFill>
              </a:rPr>
              <a:t>ompliant</a:t>
            </a:r>
            <a:endParaRPr b="0" i="0" u="none" strike="noStrike" cap="none">
              <a:solidFill>
                <a:schemeClr val="dk1"/>
              </a:solidFill>
              <a:latin typeface="Arial"/>
              <a:ea typeface="Arial"/>
              <a:cs typeface="Arial"/>
              <a:sym typeface="Arial"/>
            </a:endParaRPr>
          </a:p>
        </p:txBody>
      </p:sp>
      <p:sp>
        <p:nvSpPr>
          <p:cNvPr id="91" name="Google Shape;91;p1"/>
          <p:cNvSpPr txBox="1"/>
          <p:nvPr/>
        </p:nvSpPr>
        <p:spPr>
          <a:xfrm>
            <a:off x="596981" y="1716224"/>
            <a:ext cx="5486400" cy="315466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NZ" sz="1800" b="1" i="0" u="none" strike="noStrike" cap="none" dirty="0">
                <a:solidFill>
                  <a:schemeClr val="dk1"/>
                </a:solidFill>
                <a:latin typeface="Arial"/>
                <a:ea typeface="Arial"/>
                <a:cs typeface="Arial"/>
                <a:sym typeface="Arial"/>
              </a:rPr>
              <a:t>Commentary</a:t>
            </a:r>
            <a:endParaRPr sz="1400" b="0" i="0" u="none" strike="noStrike" cap="none" dirty="0">
              <a:solidFill>
                <a:schemeClr val="dk1"/>
              </a:solidFill>
              <a:latin typeface="Arial"/>
              <a:ea typeface="Arial"/>
              <a:cs typeface="Arial"/>
              <a:sym typeface="Arial"/>
            </a:endParaRPr>
          </a:p>
          <a:p>
            <a:pPr>
              <a:buClr>
                <a:srgbClr val="000000"/>
              </a:buClr>
              <a:buSzPts val="1800"/>
              <a:defRPr/>
            </a:pPr>
            <a:r>
              <a:rPr lang="en-NZ" sz="1600" kern="0" dirty="0">
                <a:solidFill>
                  <a:srgbClr val="000000"/>
                </a:solidFill>
                <a:ea typeface="Arial"/>
                <a:cs typeface="Arial"/>
                <a:sym typeface="Arial"/>
              </a:rPr>
              <a:t>The plant is compliant for effluent quality.</a:t>
            </a:r>
            <a:endParaRPr lang="en-NZ" sz="1100" kern="0" dirty="0">
              <a:solidFill>
                <a:srgbClr val="000000"/>
              </a:solidFill>
              <a:ea typeface="Arial"/>
              <a:cs typeface="Arial"/>
              <a:sym typeface="Arial"/>
            </a:endParaRPr>
          </a:p>
          <a:p>
            <a:pPr>
              <a:buClr>
                <a:srgbClr val="000000"/>
              </a:buClr>
              <a:buSzPts val="1800"/>
              <a:defRPr/>
            </a:pPr>
            <a:endParaRPr lang="en-NZ" sz="1100" kern="0" dirty="0">
              <a:solidFill>
                <a:srgbClr val="000000"/>
              </a:solidFill>
              <a:ea typeface="Arial"/>
              <a:cs typeface="Arial"/>
              <a:sym typeface="Arial"/>
            </a:endParaRPr>
          </a:p>
          <a:p>
            <a:pPr>
              <a:buClr>
                <a:srgbClr val="000000"/>
              </a:buClr>
              <a:buSzPts val="1800"/>
              <a:defRPr/>
            </a:pPr>
            <a:endParaRPr lang="en-NZ" b="1" kern="0" dirty="0">
              <a:solidFill>
                <a:schemeClr val="dk1"/>
              </a:solidFill>
              <a:cs typeface="Arial"/>
              <a:sym typeface="Arial"/>
            </a:endParaRPr>
          </a:p>
          <a:p>
            <a:pPr>
              <a:buClr>
                <a:srgbClr val="000000"/>
              </a:buClr>
              <a:buSzPts val="1800"/>
              <a:defRPr/>
            </a:pPr>
            <a:r>
              <a:rPr lang="en-NZ" b="1" kern="0" dirty="0">
                <a:solidFill>
                  <a:schemeClr val="dk1"/>
                </a:solidFill>
                <a:cs typeface="Arial"/>
                <a:sym typeface="Arial"/>
              </a:rPr>
              <a:t>Discharges</a:t>
            </a:r>
            <a:endParaRPr lang="en-US" kern="0" dirty="0">
              <a:solidFill>
                <a:schemeClr val="dk1"/>
              </a:solidFill>
              <a:cs typeface="Arial"/>
            </a:endParaRPr>
          </a:p>
          <a:p>
            <a:r>
              <a:rPr lang="en-NZ" sz="1600" dirty="0">
                <a:solidFill>
                  <a:schemeClr val="dk1"/>
                </a:solidFill>
                <a:cs typeface="Arial"/>
              </a:rPr>
              <a:t>No discharges in November.</a:t>
            </a:r>
            <a:endParaRPr lang="en-NZ" dirty="0">
              <a:solidFill>
                <a:schemeClr val="dk1"/>
              </a:solidFill>
              <a:cs typeface="Arial"/>
            </a:endParaRPr>
          </a:p>
          <a:p>
            <a:endParaRPr lang="en-NZ" b="1" dirty="0">
              <a:solidFill>
                <a:schemeClr val="dk1"/>
              </a:solidFill>
            </a:endParaRPr>
          </a:p>
          <a:p>
            <a:r>
              <a:rPr lang="en-NZ" b="1" dirty="0">
                <a:solidFill>
                  <a:schemeClr val="dk1"/>
                </a:solidFill>
              </a:rPr>
              <a:t>Odour complaints</a:t>
            </a:r>
            <a:endParaRPr lang="en-NZ" dirty="0">
              <a:solidFill>
                <a:schemeClr val="dk1"/>
              </a:solidFill>
              <a:cs typeface="Arial"/>
            </a:endParaRPr>
          </a:p>
          <a:p>
            <a:r>
              <a:rPr lang="en-NZ" sz="1600" dirty="0">
                <a:solidFill>
                  <a:schemeClr val="dk1"/>
                </a:solidFill>
              </a:rPr>
              <a:t>No odour complaints in November.</a:t>
            </a:r>
          </a:p>
          <a:p>
            <a:pPr>
              <a:buClr>
                <a:srgbClr val="000000"/>
              </a:buClr>
              <a:buSzPts val="1800"/>
            </a:pPr>
            <a:endParaRPr lang="en-NZ" sz="1600" b="1" kern="0" dirty="0">
              <a:solidFill>
                <a:schemeClr val="dk1"/>
              </a:solidFill>
              <a:cs typeface="Arial"/>
            </a:endParaRPr>
          </a:p>
          <a:p>
            <a:pPr>
              <a:buSzPts val="1800"/>
              <a:defRPr/>
            </a:pPr>
            <a:endParaRPr lang="en-NZ" b="1" kern="0" dirty="0">
              <a:solidFill>
                <a:schemeClr val="dk1"/>
              </a:solidFill>
              <a:cs typeface="Arial"/>
            </a:endParaRPr>
          </a:p>
          <a:p>
            <a:endParaRPr lang="en-NZ" sz="1600" dirty="0">
              <a:solidFill>
                <a:schemeClr val="dk1"/>
              </a:solidFill>
              <a:cs typeface="Arial"/>
            </a:endParaRPr>
          </a:p>
        </p:txBody>
      </p:sp>
      <p:sp>
        <p:nvSpPr>
          <p:cNvPr id="92" name="Google Shape;92;p1"/>
          <p:cNvSpPr txBox="1"/>
          <p:nvPr/>
        </p:nvSpPr>
        <p:spPr>
          <a:xfrm>
            <a:off x="6410117" y="1782404"/>
            <a:ext cx="5181600" cy="13849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NZ" sz="1800" b="1" i="0" u="none" strike="noStrike" cap="none">
                <a:solidFill>
                  <a:schemeClr val="dk1"/>
                </a:solidFill>
                <a:latin typeface="Arial"/>
                <a:ea typeface="Arial"/>
                <a:cs typeface="Arial"/>
                <a:sym typeface="Arial"/>
              </a:rPr>
              <a:t>Items of significance:</a:t>
            </a:r>
            <a:endParaRPr sz="1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lang="en-NZ" sz="1800">
              <a:solidFill>
                <a:schemeClr val="dk1"/>
              </a:solidFill>
              <a:latin typeface="+mj-lt"/>
            </a:endParaRPr>
          </a:p>
          <a:p>
            <a:pPr>
              <a:buSzPts val="1800"/>
            </a:pPr>
            <a:r>
              <a:rPr lang="en-NZ" sz="1600">
                <a:solidFill>
                  <a:schemeClr val="dk1"/>
                </a:solidFill>
                <a:latin typeface="+mj-lt"/>
              </a:rPr>
              <a:t>No items of significance currently. </a:t>
            </a:r>
            <a:endParaRPr lang="en-NZ" b="1">
              <a:solidFill>
                <a:schemeClr val="dk1"/>
              </a:solidFill>
              <a:latin typeface="+mj-lt"/>
              <a:cs typeface="Arial"/>
            </a:endParaRPr>
          </a:p>
          <a:p>
            <a:pPr>
              <a:buSzPts val="1800"/>
            </a:pPr>
            <a:endParaRPr lang="en-NZ" sz="1600">
              <a:solidFill>
                <a:schemeClr val="dk1"/>
              </a:solidFill>
              <a:latin typeface="+mj-lt"/>
              <a:cs typeface="Arial"/>
            </a:endParaRPr>
          </a:p>
          <a:p>
            <a:pPr>
              <a:buSzPts val="1800"/>
            </a:pPr>
            <a:endParaRPr lang="en-NZ" sz="1600">
              <a:solidFill>
                <a:schemeClr val="dk1"/>
              </a:solidFill>
              <a:latin typeface="+mj-lt"/>
              <a:cs typeface="Arial"/>
            </a:endParaRPr>
          </a:p>
        </p:txBody>
      </p:sp>
      <p:cxnSp>
        <p:nvCxnSpPr>
          <p:cNvPr id="93" name="Google Shape;93;p1"/>
          <p:cNvCxnSpPr/>
          <p:nvPr/>
        </p:nvCxnSpPr>
        <p:spPr>
          <a:xfrm>
            <a:off x="6172200" y="2228850"/>
            <a:ext cx="0" cy="4341019"/>
          </a:xfrm>
          <a:prstGeom prst="straightConnector1">
            <a:avLst/>
          </a:prstGeom>
          <a:noFill/>
          <a:ln w="28575" cap="flat" cmpd="sng">
            <a:solidFill>
              <a:srgbClr val="D8D8D8"/>
            </a:solidFill>
            <a:prstDash val="solid"/>
            <a:miter lim="800000"/>
            <a:headEnd type="none" w="sm" len="sm"/>
            <a:tailEnd type="none" w="sm" len="sm"/>
          </a:ln>
        </p:spPr>
      </p:cxnSp>
      <p:sp>
        <p:nvSpPr>
          <p:cNvPr id="94" name="Google Shape;94;p1"/>
          <p:cNvSpPr txBox="1"/>
          <p:nvPr/>
        </p:nvSpPr>
        <p:spPr>
          <a:xfrm>
            <a:off x="522950" y="149400"/>
            <a:ext cx="11325300" cy="5694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500"/>
              <a:buFont typeface="Arial"/>
              <a:buNone/>
            </a:pPr>
            <a:r>
              <a:rPr lang="en-NZ" sz="2500" b="1" i="0" u="none" strike="noStrike" cap="none">
                <a:solidFill>
                  <a:srgbClr val="6FA8DC"/>
                </a:solidFill>
                <a:latin typeface="Calibri"/>
                <a:ea typeface="Calibri"/>
                <a:cs typeface="Calibri"/>
                <a:sym typeface="Calibri"/>
              </a:rPr>
              <a:t>Western Wastewater Treatment Plant performance</a:t>
            </a:r>
            <a:endParaRPr sz="2500" b="1" i="0" u="none" strike="noStrike" cap="none">
              <a:solidFill>
                <a:srgbClr val="6FA8DC"/>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eDocument" ma:contentTypeID="0x01010032C7B911117EDD4280992A162A39F5F3" ma:contentTypeVersion="85" ma:contentTypeDescription="Create a new document." ma:contentTypeScope="" ma:versionID="5c89e896e06e31babb5b21ff0251c9eb">
  <xsd:schema xmlns:xsd="http://www.w3.org/2001/XMLSchema" xmlns:xs="http://www.w3.org/2001/XMLSchema" xmlns:p="http://schemas.microsoft.com/office/2006/metadata/properties" xmlns:ns2="4f9c820c-e7e2-444d-97ee-45f2b3485c1d" xmlns:ns3="15ffb055-6eb4-45a1-bc20-bf2ac0d420da" xmlns:ns4="725c79e5-42ce-4aa0-ac78-b6418001f0d2" xmlns:ns5="c91a514c-9034-4fa3-897a-8352025b26ed" xmlns:ns6="76f29de6-52c7-4ef8-b7a7-08677cd57767" xmlns:ns7="555a188d-ee8e-4618-88a9-f987d773efe9" targetNamespace="http://schemas.microsoft.com/office/2006/metadata/properties" ma:root="true" ma:fieldsID="f5ecc5d92f094dc54743969b31e3f182" ns2:_="" ns3:_="" ns4:_="" ns5:_="" ns6:_="" ns7:_="">
    <xsd:import namespace="4f9c820c-e7e2-444d-97ee-45f2b3485c1d"/>
    <xsd:import namespace="15ffb055-6eb4-45a1-bc20-bf2ac0d420da"/>
    <xsd:import namespace="725c79e5-42ce-4aa0-ac78-b6418001f0d2"/>
    <xsd:import namespace="c91a514c-9034-4fa3-897a-8352025b26ed"/>
    <xsd:import namespace="76f29de6-52c7-4ef8-b7a7-08677cd57767"/>
    <xsd:import namespace="555a188d-ee8e-4618-88a9-f987d773efe9"/>
    <xsd:element name="properties">
      <xsd:complexType>
        <xsd:sequence>
          <xsd:element name="documentManagement">
            <xsd:complexType>
              <xsd:all>
                <xsd:element ref="ns2:DocumentType" minOccurs="0"/>
                <xsd:element ref="ns3:KeyWords" minOccurs="0"/>
                <xsd:element ref="ns2:Narrative" minOccurs="0"/>
                <xsd:element ref="ns3:SecurityClassification" minOccurs="0"/>
                <xsd:element ref="ns2:Subactivity" minOccurs="0"/>
                <xsd:element ref="ns2:Case" minOccurs="0"/>
                <xsd:element ref="ns2:RelatedPeople" minOccurs="0"/>
                <xsd:element ref="ns2:CategoryName" minOccurs="0"/>
                <xsd:element ref="ns2:CategoryValue" minOccurs="0"/>
                <xsd:element ref="ns2:BusinessValue" minOccurs="0"/>
                <xsd:element ref="ns2:FunctionGroup" minOccurs="0"/>
                <xsd:element ref="ns2:Function" minOccurs="0"/>
                <xsd:element ref="ns2:PRAType" minOccurs="0"/>
                <xsd:element ref="ns2:PRADate1" minOccurs="0"/>
                <xsd:element ref="ns2:PRADate2" minOccurs="0"/>
                <xsd:element ref="ns2:PRADate3" minOccurs="0"/>
                <xsd:element ref="ns2:PRADateDisposal" minOccurs="0"/>
                <xsd:element ref="ns2:PRADateTrigger" minOccurs="0"/>
                <xsd:element ref="ns2:PRAText1" minOccurs="0"/>
                <xsd:element ref="ns2:PRAText2" minOccurs="0"/>
                <xsd:element ref="ns2:PRAText3" minOccurs="0"/>
                <xsd:element ref="ns2:PRAText4" minOccurs="0"/>
                <xsd:element ref="ns2:PRAText5" minOccurs="0"/>
                <xsd:element ref="ns2:AggregationStatus" minOccurs="0"/>
                <xsd:element ref="ns2:Project" minOccurs="0"/>
                <xsd:element ref="ns2:Activity" minOccurs="0"/>
                <xsd:element ref="ns4:AggregationNarrative" minOccurs="0"/>
                <xsd:element ref="ns5:Channel" minOccurs="0"/>
                <xsd:element ref="ns5:Team" minOccurs="0"/>
                <xsd:element ref="ns5:Level2" minOccurs="0"/>
                <xsd:element ref="ns5:Level3" minOccurs="0"/>
                <xsd:element ref="ns5:Year" minOccurs="0"/>
                <xsd:element ref="ns6:MediaServiceMetadata" minOccurs="0"/>
                <xsd:element ref="ns6:MediaServiceFastMetadata" minOccurs="0"/>
                <xsd:element ref="ns7:SharedWithUsers" minOccurs="0"/>
                <xsd:element ref="ns7:SharedWithDetails" minOccurs="0"/>
                <xsd:element ref="ns6:MediaServiceObjectDetectorVersions" minOccurs="0"/>
                <xsd:element ref="ns6: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9c820c-e7e2-444d-97ee-45f2b3485c1d" elementFormDefault="qualified">
    <xsd:import namespace="http://schemas.microsoft.com/office/2006/documentManagement/types"/>
    <xsd:import namespace="http://schemas.microsoft.com/office/infopath/2007/PartnerControls"/>
    <xsd:element name="DocumentType" ma:index="8" nillable="true" ma:displayName="Document Type" ma:format="Dropdown" ma:internalName="DocumentType" ma:readOnly="false">
      <xsd:simpleType>
        <xsd:union memberTypes="dms:Text">
          <xsd:simpleType>
            <xsd:restriction base="dms:Choice">
              <xsd:enumeration value="APPLICATION, certificate, consent related"/>
              <xsd:enumeration value="CONTRACT, Variation, Agreement"/>
              <xsd:enumeration value="CORRESPONDENCE"/>
              <xsd:enumeration value="DRAWING, Plan, Map"/>
              <xsd:enumeration value="EMPLOYMENT related"/>
              <xsd:enumeration value="FINANCIAL related"/>
              <xsd:enumeration value="KNOWLEDGE article"/>
              <xsd:enumeration value="MEETING related"/>
              <xsd:enumeration value="MEMO, Filenote, Email"/>
              <xsd:enumeration value="MODEL, Calculation, Working"/>
              <xsd:enumeration value="PHOTO, Image or Multi-media"/>
              <xsd:enumeration value="PRESENTATION"/>
              <xsd:enumeration value="PUBLICATION material"/>
              <xsd:enumeration value="PURCHASING related"/>
              <xsd:enumeration value="REPORT, or planning related"/>
              <xsd:enumeration value="RULES, Policy, Bylaw, procedure"/>
              <xsd:enumeration value="SERVICE REQUEST related"/>
              <xsd:enumeration value="SPECIFICATION or standard"/>
              <xsd:enumeration value="SUPPLIER PRODUCT Info"/>
              <xsd:enumeration value="TEMPLATE, Checklist or Form"/>
            </xsd:restriction>
          </xsd:simpleType>
        </xsd:union>
      </xsd:simpleType>
    </xsd:element>
    <xsd:element name="Narrative" ma:index="10" nillable="true" ma:displayName="Narrative" ma:hidden="true" ma:internalName="Narrative" ma:readOnly="false">
      <xsd:simpleType>
        <xsd:restriction base="dms:Note"/>
      </xsd:simpleType>
    </xsd:element>
    <xsd:element name="Subactivity" ma:index="12" nillable="true" ma:displayName="Subactivity" ma:default="" ma:hidden="true" ma:internalName="Subactivity" ma:readOnly="false">
      <xsd:simpleType>
        <xsd:restriction base="dms:Text">
          <xsd:maxLength value="255"/>
        </xsd:restriction>
      </xsd:simpleType>
    </xsd:element>
    <xsd:element name="Case" ma:index="13" nillable="true" ma:displayName="Case" ma:default="NA" ma:hidden="true" ma:internalName="Case" ma:readOnly="false">
      <xsd:simpleType>
        <xsd:restriction base="dms:Text">
          <xsd:maxLength value="255"/>
        </xsd:restriction>
      </xsd:simpleType>
    </xsd:element>
    <xsd:element name="RelatedPeople" ma:index="14" nillable="true" ma:displayName="Related People" ma:hidden="true" ma:list="UserInfo" ma:SharePointGroup="0" ma:internalName="RelatedPeople"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ategoryName" ma:index="15" nillable="true" ma:displayName="Category 1" ma:default="NA" ma:hidden="true" ma:internalName="CategoryName" ma:readOnly="false">
      <xsd:simpleType>
        <xsd:restriction base="dms:Text">
          <xsd:maxLength value="255"/>
        </xsd:restriction>
      </xsd:simpleType>
    </xsd:element>
    <xsd:element name="CategoryValue" ma:index="16" nillable="true" ma:displayName="Category 2" ma:default="NA" ma:hidden="true" ma:internalName="CategoryValue" ma:readOnly="false">
      <xsd:simpleType>
        <xsd:restriction base="dms:Text">
          <xsd:maxLength value="255"/>
        </xsd:restriction>
      </xsd:simpleType>
    </xsd:element>
    <xsd:element name="BusinessValue" ma:index="17" nillable="true" ma:displayName="Business Value" ma:hidden="true" ma:internalName="BusinessValue" ma:readOnly="false">
      <xsd:simpleType>
        <xsd:restriction base="dms:Text">
          <xsd:maxLength value="255"/>
        </xsd:restriction>
      </xsd:simpleType>
    </xsd:element>
    <xsd:element name="FunctionGroup" ma:index="18" nillable="true" ma:displayName="Function Group" ma:default="NA" ma:hidden="true" ma:internalName="FunctionGroup" ma:readOnly="false">
      <xsd:simpleType>
        <xsd:restriction base="dms:Text">
          <xsd:maxLength value="255"/>
        </xsd:restriction>
      </xsd:simpleType>
    </xsd:element>
    <xsd:element name="Function" ma:index="19" nillable="true" ma:displayName="Function" ma:default="Supporting our Business" ma:hidden="true" ma:internalName="Function" ma:readOnly="false">
      <xsd:simpleType>
        <xsd:restriction base="dms:Text">
          <xsd:maxLength value="255"/>
        </xsd:restriction>
      </xsd:simpleType>
    </xsd:element>
    <xsd:element name="PRAType" ma:index="20" nillable="true" ma:displayName="PRA Type" ma:default="Doc" ma:hidden="true" ma:internalName="PRAType" ma:readOnly="false">
      <xsd:simpleType>
        <xsd:restriction base="dms:Text">
          <xsd:maxLength value="255"/>
        </xsd:restriction>
      </xsd:simpleType>
    </xsd:element>
    <xsd:element name="PRADate1" ma:index="21" nillable="true" ma:displayName="PRA Date 1" ma:format="DateOnly" ma:hidden="true" ma:internalName="PRADate1" ma:readOnly="false">
      <xsd:simpleType>
        <xsd:restriction base="dms:DateTime"/>
      </xsd:simpleType>
    </xsd:element>
    <xsd:element name="PRADate2" ma:index="22" nillable="true" ma:displayName="PRA Date 2" ma:format="DateOnly" ma:hidden="true" ma:internalName="PRADate2" ma:readOnly="false">
      <xsd:simpleType>
        <xsd:restriction base="dms:DateTime"/>
      </xsd:simpleType>
    </xsd:element>
    <xsd:element name="PRADate3" ma:index="23" nillable="true" ma:displayName="PRA Date 3" ma:format="DateOnly" ma:hidden="true" ma:internalName="PRADate3" ma:readOnly="false">
      <xsd:simpleType>
        <xsd:restriction base="dms:DateTime"/>
      </xsd:simpleType>
    </xsd:element>
    <xsd:element name="PRADateDisposal" ma:index="24" nillable="true" ma:displayName="PRA Date Disposal" ma:format="DateOnly" ma:hidden="true" ma:internalName="PRADateDisposal" ma:readOnly="false">
      <xsd:simpleType>
        <xsd:restriction base="dms:DateTime"/>
      </xsd:simpleType>
    </xsd:element>
    <xsd:element name="PRADateTrigger" ma:index="25" nillable="true" ma:displayName="PRA Date Trigger" ma:format="DateOnly" ma:hidden="true" ma:internalName="PRADateTrigger" ma:readOnly="false">
      <xsd:simpleType>
        <xsd:restriction base="dms:DateTime"/>
      </xsd:simpleType>
    </xsd:element>
    <xsd:element name="PRAText1" ma:index="26" nillable="true" ma:displayName="PRA Text 1" ma:hidden="true" ma:internalName="PRAText1" ma:readOnly="false">
      <xsd:simpleType>
        <xsd:restriction base="dms:Text">
          <xsd:maxLength value="255"/>
        </xsd:restriction>
      </xsd:simpleType>
    </xsd:element>
    <xsd:element name="PRAText2" ma:index="27" nillable="true" ma:displayName="PRA Text 2" ma:hidden="true" ma:internalName="PRAText2" ma:readOnly="false">
      <xsd:simpleType>
        <xsd:restriction base="dms:Text">
          <xsd:maxLength value="255"/>
        </xsd:restriction>
      </xsd:simpleType>
    </xsd:element>
    <xsd:element name="PRAText3" ma:index="28" nillable="true" ma:displayName="PRA Text 3" ma:hidden="true" ma:internalName="PRAText3" ma:readOnly="false">
      <xsd:simpleType>
        <xsd:restriction base="dms:Text">
          <xsd:maxLength value="255"/>
        </xsd:restriction>
      </xsd:simpleType>
    </xsd:element>
    <xsd:element name="PRAText4" ma:index="29" nillable="true" ma:displayName="PRA Text 4" ma:hidden="true" ma:internalName="PRAText4" ma:readOnly="false">
      <xsd:simpleType>
        <xsd:restriction base="dms:Text">
          <xsd:maxLength value="255"/>
        </xsd:restriction>
      </xsd:simpleType>
    </xsd:element>
    <xsd:element name="PRAText5" ma:index="30" nillable="true" ma:displayName="PRA Text 5" ma:hidden="true" ma:internalName="PRAText5" ma:readOnly="false">
      <xsd:simpleType>
        <xsd:restriction base="dms:Text">
          <xsd:maxLength value="255"/>
        </xsd:restriction>
      </xsd:simpleType>
    </xsd:element>
    <xsd:element name="AggregationStatus" ma:index="31" nillable="true" ma:displayName="Aggregation Status" ma:default="Normal" ma:format="Dropdown" ma:hidden="true" ma:internalName="AggregationStatus" ma:readOnly="false">
      <xsd:simpleType>
        <xsd:restriction base="dms:Choice">
          <xsd:enumeration value="Delete Soon"/>
          <xsd:enumeration value="Transfer Soon"/>
          <xsd:enumeration value="Appraise Soon"/>
          <xsd:enumeration value="Delete"/>
          <xsd:enumeration value="Transfer"/>
          <xsd:enumeration value="Appraise"/>
          <xsd:enumeration value="Hold"/>
          <xsd:enumeration value="Normal"/>
        </xsd:restriction>
      </xsd:simpleType>
    </xsd:element>
    <xsd:element name="Project" ma:index="32" nillable="true" ma:displayName="Project" ma:default="NA" ma:hidden="true" ma:internalName="Project" ma:readOnly="false">
      <xsd:simpleType>
        <xsd:restriction base="dms:Text">
          <xsd:maxLength value="255"/>
        </xsd:restriction>
      </xsd:simpleType>
    </xsd:element>
    <xsd:element name="Activity" ma:index="33" nillable="true" ma:displayName="Activity" ma:default="Office Support" ma:hidden="true" ma:internalName="Activity"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5ffb055-6eb4-45a1-bc20-bf2ac0d420da" elementFormDefault="qualified">
    <xsd:import namespace="http://schemas.microsoft.com/office/2006/documentManagement/types"/>
    <xsd:import namespace="http://schemas.microsoft.com/office/infopath/2007/PartnerControls"/>
    <xsd:element name="KeyWords" ma:index="9" nillable="true" ma:displayName="Key Words" ma:hidden="true" ma:internalName="KeyWords" ma:readOnly="false">
      <xsd:simpleType>
        <xsd:restriction base="dms:Note"/>
      </xsd:simpleType>
    </xsd:element>
    <xsd:element name="SecurityClassification" ma:index="11" nillable="true" ma:displayName="Security Classification" ma:format="Dropdown" ma:hidden="true" ma:internalName="SecurityClassification" ma:readOnly="false">
      <xsd:simpleType>
        <xsd:restriction base="dms:Choice">
          <xsd:enumeration value="Confidential"/>
          <xsd:enumeration value="Restricted"/>
          <xsd:enumeration value="Un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725c79e5-42ce-4aa0-ac78-b6418001f0d2" elementFormDefault="qualified">
    <xsd:import namespace="http://schemas.microsoft.com/office/2006/documentManagement/types"/>
    <xsd:import namespace="http://schemas.microsoft.com/office/infopath/2007/PartnerControls"/>
    <xsd:element name="AggregationNarrative" ma:index="34" nillable="true" ma:displayName="Aggregation Narrative" ma:hidden="true" ma:internalName="AggregationNarrativ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1a514c-9034-4fa3-897a-8352025b26ed" elementFormDefault="qualified">
    <xsd:import namespace="http://schemas.microsoft.com/office/2006/documentManagement/types"/>
    <xsd:import namespace="http://schemas.microsoft.com/office/infopath/2007/PartnerControls"/>
    <xsd:element name="Channel" ma:index="35" nillable="true" ma:displayName="Channel" ma:default="NA" ma:hidden="true" ma:internalName="Channel" ma:readOnly="false">
      <xsd:simpleType>
        <xsd:restriction base="dms:Text">
          <xsd:maxLength value="255"/>
        </xsd:restriction>
      </xsd:simpleType>
    </xsd:element>
    <xsd:element name="Team" ma:index="36" nillable="true" ma:displayName="Team" ma:default="Monthly Treatment Plants Performance Dashboards" ma:hidden="true" ma:internalName="Team" ma:readOnly="false">
      <xsd:simpleType>
        <xsd:restriction base="dms:Text">
          <xsd:maxLength value="255"/>
        </xsd:restriction>
      </xsd:simpleType>
    </xsd:element>
    <xsd:element name="Level2" ma:index="37" nillable="true" ma:displayName="Level2" ma:default="NA" ma:hidden="true" ma:internalName="Level2" ma:readOnly="false">
      <xsd:simpleType>
        <xsd:restriction base="dms:Text">
          <xsd:maxLength value="255"/>
        </xsd:restriction>
      </xsd:simpleType>
    </xsd:element>
    <xsd:element name="Level3" ma:index="38" nillable="true" ma:displayName="Level3" ma:hidden="true" ma:internalName="Level3" ma:readOnly="false">
      <xsd:simpleType>
        <xsd:restriction base="dms:Text">
          <xsd:maxLength value="255"/>
        </xsd:restriction>
      </xsd:simpleType>
    </xsd:element>
    <xsd:element name="Year" ma:index="39" nillable="true" ma:displayName="Year" ma:default="NA" ma:hidden="true" ma:internalName="Year"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6f29de6-52c7-4ef8-b7a7-08677cd57767" elementFormDefault="qualified">
    <xsd:import namespace="http://schemas.microsoft.com/office/2006/documentManagement/types"/>
    <xsd:import namespace="http://schemas.microsoft.com/office/infopath/2007/PartnerControls"/>
    <xsd:element name="MediaServiceMetadata" ma:index="40" nillable="true" ma:displayName="MediaServiceMetadata" ma:hidden="true" ma:internalName="MediaServiceMetadata" ma:readOnly="true">
      <xsd:simpleType>
        <xsd:restriction base="dms:Note"/>
      </xsd:simpleType>
    </xsd:element>
    <xsd:element name="MediaServiceFastMetadata" ma:index="41" nillable="true" ma:displayName="MediaServiceFastMetadata" ma:hidden="true" ma:internalName="MediaServiceFastMetadata" ma:readOnly="true">
      <xsd:simpleType>
        <xsd:restriction base="dms:Note"/>
      </xsd:simpleType>
    </xsd:element>
    <xsd:element name="MediaServiceObjectDetectorVersions" ma:index="44" nillable="true" ma:displayName="MediaServiceObjectDetectorVersions" ma:hidden="true" ma:indexed="true" ma:internalName="MediaServiceObjectDetectorVersions" ma:readOnly="true">
      <xsd:simpleType>
        <xsd:restriction base="dms:Text"/>
      </xsd:simpleType>
    </xsd:element>
    <xsd:element name="MediaServiceSearchProperties" ma:index="4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5a188d-ee8e-4618-88a9-f987d773efe9" elementFormDefault="qualified">
    <xsd:import namespace="http://schemas.microsoft.com/office/2006/documentManagement/types"/>
    <xsd:import namespace="http://schemas.microsoft.com/office/infopath/2007/PartnerControls"/>
    <xsd:element name="SharedWithUsers" ma:index="4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4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55a188d-ee8e-4618-88a9-f987d773efe9">
      <UserInfo>
        <DisplayName>Blair Johnson</DisplayName>
        <AccountId>15</AccountId>
        <AccountType/>
      </UserInfo>
      <UserInfo>
        <DisplayName>Sophie Holland</DisplayName>
        <AccountId>35</AccountId>
        <AccountType/>
      </UserInfo>
    </SharedWithUsers>
    <Subactivity xmlns="4f9c820c-e7e2-444d-97ee-45f2b3485c1d" xsi:nil="true"/>
    <BusinessValue xmlns="4f9c820c-e7e2-444d-97ee-45f2b3485c1d" xsi:nil="true"/>
    <PRADateDisposal xmlns="4f9c820c-e7e2-444d-97ee-45f2b3485c1d" xsi:nil="true"/>
    <KeyWords xmlns="15ffb055-6eb4-45a1-bc20-bf2ac0d420da" xsi:nil="true"/>
    <SecurityClassification xmlns="15ffb055-6eb4-45a1-bc20-bf2ac0d420da" xsi:nil="true"/>
    <PRADate3 xmlns="4f9c820c-e7e2-444d-97ee-45f2b3485c1d" xsi:nil="true"/>
    <PRAText5 xmlns="4f9c820c-e7e2-444d-97ee-45f2b3485c1d" xsi:nil="true"/>
    <Level2 xmlns="c91a514c-9034-4fa3-897a-8352025b26ed">NA</Level2>
    <Activity xmlns="4f9c820c-e7e2-444d-97ee-45f2b3485c1d">Office Support</Activity>
    <AggregationStatus xmlns="4f9c820c-e7e2-444d-97ee-45f2b3485c1d">Normal</AggregationStatus>
    <CategoryValue xmlns="4f9c820c-e7e2-444d-97ee-45f2b3485c1d">NA</CategoryValue>
    <PRADate2 xmlns="4f9c820c-e7e2-444d-97ee-45f2b3485c1d" xsi:nil="true"/>
    <Case xmlns="4f9c820c-e7e2-444d-97ee-45f2b3485c1d">NA</Case>
    <PRAText1 xmlns="4f9c820c-e7e2-444d-97ee-45f2b3485c1d" xsi:nil="true"/>
    <PRAText4 xmlns="4f9c820c-e7e2-444d-97ee-45f2b3485c1d" xsi:nil="true"/>
    <Level3 xmlns="c91a514c-9034-4fa3-897a-8352025b26ed" xsi:nil="true"/>
    <Team xmlns="c91a514c-9034-4fa3-897a-8352025b26ed">Monthly Treatment Plants Performance Dashboards</Team>
    <Project xmlns="4f9c820c-e7e2-444d-97ee-45f2b3485c1d">NA</Project>
    <FunctionGroup xmlns="4f9c820c-e7e2-444d-97ee-45f2b3485c1d">NA</FunctionGroup>
    <Function xmlns="4f9c820c-e7e2-444d-97ee-45f2b3485c1d">Supporting our Business</Function>
    <RelatedPeople xmlns="4f9c820c-e7e2-444d-97ee-45f2b3485c1d">
      <UserInfo>
        <DisplayName/>
        <AccountId xsi:nil="true"/>
        <AccountType/>
      </UserInfo>
    </RelatedPeople>
    <AggregationNarrative xmlns="725c79e5-42ce-4aa0-ac78-b6418001f0d2" xsi:nil="true"/>
    <Channel xmlns="c91a514c-9034-4fa3-897a-8352025b26ed">General</Channel>
    <PRAType xmlns="4f9c820c-e7e2-444d-97ee-45f2b3485c1d">Doc</PRAType>
    <PRADate1 xmlns="4f9c820c-e7e2-444d-97ee-45f2b3485c1d" xsi:nil="true"/>
    <DocumentType xmlns="4f9c820c-e7e2-444d-97ee-45f2b3485c1d" xsi:nil="true"/>
    <PRAText3 xmlns="4f9c820c-e7e2-444d-97ee-45f2b3485c1d" xsi:nil="true"/>
    <Year xmlns="c91a514c-9034-4fa3-897a-8352025b26ed">NA</Year>
    <Narrative xmlns="4f9c820c-e7e2-444d-97ee-45f2b3485c1d" xsi:nil="true"/>
    <CategoryName xmlns="4f9c820c-e7e2-444d-97ee-45f2b3485c1d">2024</CategoryName>
    <PRADateTrigger xmlns="4f9c820c-e7e2-444d-97ee-45f2b3485c1d" xsi:nil="true"/>
    <PRAText2 xmlns="4f9c820c-e7e2-444d-97ee-45f2b3485c1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6FD648-98BE-4BCD-9655-E8D23B5F60C1}">
  <ds:schemaRefs>
    <ds:schemaRef ds:uri="15ffb055-6eb4-45a1-bc20-bf2ac0d420da"/>
    <ds:schemaRef ds:uri="4f9c820c-e7e2-444d-97ee-45f2b3485c1d"/>
    <ds:schemaRef ds:uri="555a188d-ee8e-4618-88a9-f987d773efe9"/>
    <ds:schemaRef ds:uri="725c79e5-42ce-4aa0-ac78-b6418001f0d2"/>
    <ds:schemaRef ds:uri="76f29de6-52c7-4ef8-b7a7-08677cd57767"/>
    <ds:schemaRef ds:uri="c91a514c-9034-4fa3-897a-8352025b26e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9FF2836-9CF5-4176-8ACE-515E080C6367}">
  <ds:schemaRefs>
    <ds:schemaRef ds:uri="15ffb055-6eb4-45a1-bc20-bf2ac0d420da"/>
    <ds:schemaRef ds:uri="4f9c820c-e7e2-444d-97ee-45f2b3485c1d"/>
    <ds:schemaRef ds:uri="555a188d-ee8e-4618-88a9-f987d773efe9"/>
    <ds:schemaRef ds:uri="725c79e5-42ce-4aa0-ac78-b6418001f0d2"/>
    <ds:schemaRef ds:uri="76f29de6-52c7-4ef8-b7a7-08677cd57767"/>
    <ds:schemaRef ds:uri="c91a514c-9034-4fa3-897a-8352025b26e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34DEA91-6A6A-43B0-81F5-053D8CF532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1659</TotalTime>
  <Words>712</Words>
  <Application>Microsoft Office PowerPoint</Application>
  <PresentationFormat>Widescreen</PresentationFormat>
  <Paragraphs>116</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1_Office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Shuttleworth</dc:creator>
  <cp:lastModifiedBy>Craig Shuttleworth</cp:lastModifiedBy>
  <cp:revision>6</cp:revision>
  <dcterms:created xsi:type="dcterms:W3CDTF">2023-08-03T21:50:00Z</dcterms:created>
  <dcterms:modified xsi:type="dcterms:W3CDTF">2024-12-11T04:28:42Z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0x01010032C7B911117EDD4280992A162A39F5F3</vt:lpwstr>
  </property>
</Properties>
</file>