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1" r:id="rId4"/>
    <p:sldId id="259" r:id="rId5"/>
    <p:sldId id="268" r:id="rId6"/>
    <p:sldId id="267"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CDA64"/>
    <a:srgbClr val="ECE9EA"/>
    <a:srgbClr val="DBE4ED"/>
    <a:srgbClr val="A7CD90"/>
    <a:srgbClr val="06B0B9"/>
    <a:srgbClr val="005981"/>
    <a:srgbClr val="006384"/>
    <a:srgbClr val="027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0"/>
    <p:restoredTop sz="63067"/>
  </p:normalViewPr>
  <p:slideViewPr>
    <p:cSldViewPr snapToGrid="0" showGuides="1">
      <p:cViewPr varScale="1">
        <p:scale>
          <a:sx n="42" d="100"/>
          <a:sy n="42" d="100"/>
        </p:scale>
        <p:origin x="167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911CB-9F28-EA44-A9A1-CCDC9C7A1C6E}"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1BE1-3DCA-0E4A-A94A-A10287227A42}" type="slidenum">
              <a:rPr lang="en-US" smtClean="0"/>
              <a:t>‹#›</a:t>
            </a:fld>
            <a:endParaRPr lang="en-US"/>
          </a:p>
        </p:txBody>
      </p:sp>
    </p:spTree>
    <p:extLst>
      <p:ext uri="{BB962C8B-B14F-4D97-AF65-F5344CB8AC3E}">
        <p14:creationId xmlns:p14="http://schemas.microsoft.com/office/powerpoint/2010/main" val="191513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map shows the location of the existing treatment facilities, the preferred bore location and where the new treatment facilities and underground pipework will be installed.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Originally the new treatment plant was supposed to be located in the carpark area (near the existing bore), however in order to minimize loss of parking, the new plant has been relocated to the right side of the Pool Complex (with the additional benefit of being away from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yellow line denotes the exclusion area that will be needed for the construction of the project.  Wellington Water has consulted with SWDC and have agreed to close the swimming pool carpark for the duration of the civil works to ensure safety.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Pedestrian access to the clubrooms/bowls club and sports field will be maintained and vehicle access needed to the clubrooms will be discussed with park users as part our engagement process.</a:t>
            </a:r>
          </a:p>
          <a:p>
            <a:pPr fontAlgn="base"/>
            <a:endParaRPr lang="en-NZ" sz="14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Once the treatment plant is up and running the two existing containerized treatment systems will be removed enabling the car parking to be returned to the community and the portion of the chemical room in the swimming pool used by WWL for treatment purposes will be decommissioned and removed, enabling the expansion of the existing facilities for the pool users..</a:t>
            </a:r>
            <a:endParaRPr lang="en-NZ"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E881BE1-3DCA-0E4A-A94A-A10287227A42}" type="slidenum">
              <a:rPr lang="en-US" smtClean="0"/>
              <a:t>4</a:t>
            </a:fld>
            <a:endParaRPr lang="en-US"/>
          </a:p>
        </p:txBody>
      </p:sp>
    </p:spTree>
    <p:extLst>
      <p:ext uri="{BB962C8B-B14F-4D97-AF65-F5344CB8AC3E}">
        <p14:creationId xmlns:p14="http://schemas.microsoft.com/office/powerpoint/2010/main" val="351131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WWL has investigated 5 locations to identify a preferred bore location.</a:t>
            </a:r>
          </a:p>
          <a:p>
            <a:endParaRPr lang="en-US" dirty="0"/>
          </a:p>
        </p:txBody>
      </p:sp>
      <p:sp>
        <p:nvSpPr>
          <p:cNvPr id="4" name="Slide Number Placeholder 3"/>
          <p:cNvSpPr>
            <a:spLocks noGrp="1"/>
          </p:cNvSpPr>
          <p:nvPr>
            <p:ph type="sldNum" sz="quarter" idx="5"/>
          </p:nvPr>
        </p:nvSpPr>
        <p:spPr/>
        <p:txBody>
          <a:bodyPr/>
          <a:lstStyle/>
          <a:p>
            <a:fld id="{3E881BE1-3DCA-0E4A-A94A-A10287227A42}" type="slidenum">
              <a:rPr lang="en-US" smtClean="0"/>
              <a:t>5</a:t>
            </a:fld>
            <a:endParaRPr lang="en-US"/>
          </a:p>
        </p:txBody>
      </p:sp>
    </p:spTree>
    <p:extLst>
      <p:ext uri="{BB962C8B-B14F-4D97-AF65-F5344CB8AC3E}">
        <p14:creationId xmlns:p14="http://schemas.microsoft.com/office/powerpoint/2010/main" val="14450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81BE1-3DCA-0E4A-A94A-A10287227A42}" type="slidenum">
              <a:rPr lang="en-US" smtClean="0"/>
              <a:t>7</a:t>
            </a:fld>
            <a:endParaRPr lang="en-US"/>
          </a:p>
        </p:txBody>
      </p:sp>
    </p:spTree>
    <p:extLst>
      <p:ext uri="{BB962C8B-B14F-4D97-AF65-F5344CB8AC3E}">
        <p14:creationId xmlns:p14="http://schemas.microsoft.com/office/powerpoint/2010/main" val="409993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US" dirty="0"/>
          </a:p>
          <a:p>
            <a:endParaRPr lang="en-US" dirty="0"/>
          </a:p>
        </p:txBody>
      </p:sp>
      <p:sp>
        <p:nvSpPr>
          <p:cNvPr id="4" name="Slide Number Placeholder 3"/>
          <p:cNvSpPr>
            <a:spLocks noGrp="1"/>
          </p:cNvSpPr>
          <p:nvPr>
            <p:ph type="sldNum" sz="quarter" idx="5"/>
          </p:nvPr>
        </p:nvSpPr>
        <p:spPr/>
        <p:txBody>
          <a:bodyPr/>
          <a:lstStyle/>
          <a:p>
            <a:fld id="{3E881BE1-3DCA-0E4A-A94A-A10287227A42}" type="slidenum">
              <a:rPr lang="en-US" smtClean="0"/>
              <a:t>8</a:t>
            </a:fld>
            <a:endParaRPr lang="en-US"/>
          </a:p>
        </p:txBody>
      </p:sp>
    </p:spTree>
    <p:extLst>
      <p:ext uri="{BB962C8B-B14F-4D97-AF65-F5344CB8AC3E}">
        <p14:creationId xmlns:p14="http://schemas.microsoft.com/office/powerpoint/2010/main" val="426799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511D-B771-9460-75B7-70B8F5EF669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CED0C2-6354-307A-06DF-67AEE8939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09A027-DF0C-16D8-9D32-8A1FB2012B25}"/>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77A3115D-6A3A-678A-A50A-C83FA713B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98D0B-5A5A-6C38-0BEF-D5AE548D542B}"/>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216973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AC86-94DC-7B19-2EAF-D4A53073AF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2A9892-19D2-642E-2280-4742A511BC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13DFA3-9730-25C2-1C73-8597645FEC33}"/>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279EE417-8585-E99F-0F66-4C9C8979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0B1BE-4F18-6DC6-7E90-A15502D34C37}"/>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375897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D2722-AF78-5A4A-141E-E9F3F14FA9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4924BF-331A-6EB6-ACF6-912A2D4A72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01E9A8-C307-F088-34A1-2D15C0F29539}"/>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984B1AFD-A614-7442-D014-D812C3CD0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2A5E6-C6CC-61FA-C1C4-4C89EE696B30}"/>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402205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9371-0190-2058-49B6-EF3EEF3211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BD07B3-B025-02C6-96B8-BB795850004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2B2E61-2344-6055-9861-715F9ECD3226}"/>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3CBFF231-FDE2-2875-EF0A-D47576DC6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3F259-09E6-4306-CBB7-553935584B7A}"/>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94818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0093-DDB2-EDED-779A-F04586D0B0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1E927F-B3FC-620B-122F-70C51EE462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5C137-DABE-1323-5B28-F12B3BC0ADB8}"/>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56577361-93DC-A450-3F6F-055DCDDCB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2FBA7-9C8F-721E-753A-F65562310453}"/>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41385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7458-E842-52B1-2801-64FE9C5221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6D8D40-A833-9895-926E-76E7A2C4D2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064F986-4158-0546-0BA2-C3DF467AC7D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3C7AA3-5699-18ED-56E8-8E41A842A5E1}"/>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6" name="Footer Placeholder 5">
            <a:extLst>
              <a:ext uri="{FF2B5EF4-FFF2-40B4-BE49-F238E27FC236}">
                <a16:creationId xmlns:a16="http://schemas.microsoft.com/office/drawing/2014/main" id="{C7D512D5-F2DE-5CDC-4DF2-31BB9986E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0FA0C-E244-F4FD-E490-43B46E228EF1}"/>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255314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CEC2-E766-49AB-C89F-54D4D51D21E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19772D-7D16-B5CB-13EA-63A177C60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77874F-F618-571E-4ADF-A53A8C9598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C73FE4-6418-DB3E-8DFB-E35C8A238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3E78865-46D7-0C0C-FA20-A6B1CD7CDB8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654D9A-719E-6C32-D383-108F11BC182E}"/>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8" name="Footer Placeholder 7">
            <a:extLst>
              <a:ext uri="{FF2B5EF4-FFF2-40B4-BE49-F238E27FC236}">
                <a16:creationId xmlns:a16="http://schemas.microsoft.com/office/drawing/2014/main" id="{BA3F51E8-9248-90FE-6D2B-1A1649A08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B709E-6856-5803-664D-C756234C04BA}"/>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13246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6FE6-1C57-D1EF-35D4-3B42FE2208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7CB0C29-96A4-A1B5-5CD2-794863B1333B}"/>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4" name="Footer Placeholder 3">
            <a:extLst>
              <a:ext uri="{FF2B5EF4-FFF2-40B4-BE49-F238E27FC236}">
                <a16:creationId xmlns:a16="http://schemas.microsoft.com/office/drawing/2014/main" id="{0D1AA01A-E24D-481F-AD94-8F09B92DC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76A796-1E7D-691A-90FF-1579F943DCE1}"/>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181620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CA057-7343-D15C-ACA4-440F4517CDC4}"/>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3" name="Footer Placeholder 2">
            <a:extLst>
              <a:ext uri="{FF2B5EF4-FFF2-40B4-BE49-F238E27FC236}">
                <a16:creationId xmlns:a16="http://schemas.microsoft.com/office/drawing/2014/main" id="{182970A6-453D-6A14-E9C2-8208C9280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11C5FC-2056-3978-2FC8-3CA681FBAE72}"/>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316582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DAFA-E26E-3052-96D8-956ACB1F40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3C94892-455D-94F0-C826-012C06DEC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CBBEAA-B58B-3385-1535-D359CA5FD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52BA77-EEB5-2599-C534-E5F5445DF6D6}"/>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6" name="Footer Placeholder 5">
            <a:extLst>
              <a:ext uri="{FF2B5EF4-FFF2-40B4-BE49-F238E27FC236}">
                <a16:creationId xmlns:a16="http://schemas.microsoft.com/office/drawing/2014/main" id="{C0F61869-D364-44D7-8685-ACED3AA22D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23EAE-3C00-91E2-6478-B181177B75BF}"/>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92918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4FDA-E403-BA74-6D3C-D6D066620A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65C9E8D-4AE8-578B-1D01-8E732F9FC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CCB72B-881E-2FDB-46FF-0DD6A3CCC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5CE668-BD08-1C74-ACF1-B043647FC60B}"/>
              </a:ext>
            </a:extLst>
          </p:cNvPr>
          <p:cNvSpPr>
            <a:spLocks noGrp="1"/>
          </p:cNvSpPr>
          <p:nvPr>
            <p:ph type="dt" sz="half" idx="10"/>
          </p:nvPr>
        </p:nvSpPr>
        <p:spPr/>
        <p:txBody>
          <a:bodyPr/>
          <a:lstStyle/>
          <a:p>
            <a:fld id="{D4C4286B-4A0F-DC4E-BA4C-E254B847BD11}" type="datetimeFigureOut">
              <a:rPr lang="en-US" smtClean="0"/>
              <a:t>4/19/2023</a:t>
            </a:fld>
            <a:endParaRPr lang="en-US"/>
          </a:p>
        </p:txBody>
      </p:sp>
      <p:sp>
        <p:nvSpPr>
          <p:cNvPr id="6" name="Footer Placeholder 5">
            <a:extLst>
              <a:ext uri="{FF2B5EF4-FFF2-40B4-BE49-F238E27FC236}">
                <a16:creationId xmlns:a16="http://schemas.microsoft.com/office/drawing/2014/main" id="{12C9295F-45DF-C5FE-E10C-DB674F51E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0A04E-8981-FAFB-F13F-56561A3FE54E}"/>
              </a:ext>
            </a:extLst>
          </p:cNvPr>
          <p:cNvSpPr>
            <a:spLocks noGrp="1"/>
          </p:cNvSpPr>
          <p:nvPr>
            <p:ph type="sldNum" sz="quarter" idx="12"/>
          </p:nvPr>
        </p:nvSpPr>
        <p:spPr/>
        <p:txBody>
          <a:bodyPr/>
          <a:lstStyle/>
          <a:p>
            <a:fld id="{52AFCA74-270A-9048-9999-5A410628E372}" type="slidenum">
              <a:rPr lang="en-US" smtClean="0"/>
              <a:t>‹#›</a:t>
            </a:fld>
            <a:endParaRPr lang="en-US"/>
          </a:p>
        </p:txBody>
      </p:sp>
    </p:spTree>
    <p:extLst>
      <p:ext uri="{BB962C8B-B14F-4D97-AF65-F5344CB8AC3E}">
        <p14:creationId xmlns:p14="http://schemas.microsoft.com/office/powerpoint/2010/main" val="229599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5DE0A-738F-A448-5D4F-9511C88B0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2A994B-4DD4-4C84-8DDA-91A168FC3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F1581A-42D9-4E8D-AA75-6579BD8B2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4286B-4A0F-DC4E-BA4C-E254B847BD11}" type="datetimeFigureOut">
              <a:rPr lang="en-US" smtClean="0"/>
              <a:t>4/19/2023</a:t>
            </a:fld>
            <a:endParaRPr lang="en-US"/>
          </a:p>
        </p:txBody>
      </p:sp>
      <p:sp>
        <p:nvSpPr>
          <p:cNvPr id="5" name="Footer Placeholder 4">
            <a:extLst>
              <a:ext uri="{FF2B5EF4-FFF2-40B4-BE49-F238E27FC236}">
                <a16:creationId xmlns:a16="http://schemas.microsoft.com/office/drawing/2014/main" id="{C55AAF89-2824-D38E-EFCB-C3F6A0F5A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1C3CD-FE2B-7F6F-F5B2-68B5CAB83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CA74-270A-9048-9999-5A410628E372}" type="slidenum">
              <a:rPr lang="en-US" smtClean="0"/>
              <a:t>‹#›</a:t>
            </a:fld>
            <a:endParaRPr lang="en-US"/>
          </a:p>
        </p:txBody>
      </p:sp>
    </p:spTree>
    <p:extLst>
      <p:ext uri="{BB962C8B-B14F-4D97-AF65-F5344CB8AC3E}">
        <p14:creationId xmlns:p14="http://schemas.microsoft.com/office/powerpoint/2010/main" val="107454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237BDB-B6A3-014F-75E6-D7B0663B1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3978" y="0"/>
            <a:ext cx="6928022" cy="493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BD3E882-17A2-2308-CA32-9DBDFCAFB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34" y="5798660"/>
            <a:ext cx="2149822" cy="476581"/>
          </a:xfrm>
          <a:prstGeom prst="rect">
            <a:avLst/>
          </a:prstGeom>
        </p:spPr>
      </p:pic>
      <p:sp>
        <p:nvSpPr>
          <p:cNvPr id="7" name="Content Placeholder 9">
            <a:extLst>
              <a:ext uri="{FF2B5EF4-FFF2-40B4-BE49-F238E27FC236}">
                <a16:creationId xmlns:a16="http://schemas.microsoft.com/office/drawing/2014/main" id="{58457DF9-09B9-DB5C-D851-435C7C732BA1}"/>
              </a:ext>
            </a:extLst>
          </p:cNvPr>
          <p:cNvSpPr txBox="1">
            <a:spLocks/>
          </p:cNvSpPr>
          <p:nvPr/>
        </p:nvSpPr>
        <p:spPr>
          <a:xfrm>
            <a:off x="796686" y="2628194"/>
            <a:ext cx="3526008" cy="2801056"/>
          </a:xfrm>
          <a:prstGeom prst="rect">
            <a:avLst/>
          </a:prstGeom>
        </p:spPr>
        <p:txBody>
          <a:bodyPr vert="horz" lIns="91440" tIns="45720" rIns="91440" bIns="45720" rtlCol="0" anchor="ctr"/>
          <a:lstStyle>
            <a:defPPr>
              <a:defRPr lang="en-US"/>
            </a:defPPr>
            <a:lvl1pPr marL="0" indent="0" algn="l" defTabSz="914400" rtl="0" eaLnBrk="1" latinLnBrk="0" hangingPunct="1">
              <a:lnSpc>
                <a:spcPts val="3200"/>
              </a:lnSpc>
              <a:buFontTx/>
              <a:buNone/>
              <a:defRPr sz="1200" b="1" i="0" kern="1200">
                <a:solidFill>
                  <a:schemeClr val="tx1">
                    <a:tint val="75000"/>
                  </a:schemeClr>
                </a:solidFill>
                <a:latin typeface="Calibri"/>
                <a:ea typeface="+mn-ea"/>
                <a:cs typeface="Calibri"/>
              </a:defRPr>
            </a:lvl1pPr>
            <a:lvl2pPr marL="0" indent="0" algn="l" defTabSz="914400" rtl="0" eaLnBrk="1" latinLnBrk="0" hangingPunct="1">
              <a:buFontTx/>
              <a:buNone/>
              <a:defRPr sz="1800" b="1" i="0" kern="1200" baseline="0">
                <a:solidFill>
                  <a:schemeClr val="tx1"/>
                </a:solidFill>
                <a:latin typeface="Calibri"/>
                <a:ea typeface="+mn-ea"/>
                <a:cs typeface="Calibri"/>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solidFill>
                  <a:srgbClr val="027091"/>
                </a:solidFill>
              </a:rPr>
              <a:t> </a:t>
            </a:r>
          </a:p>
        </p:txBody>
      </p:sp>
      <p:pic>
        <p:nvPicPr>
          <p:cNvPr id="9" name="Picture 8">
            <a:extLst>
              <a:ext uri="{FF2B5EF4-FFF2-40B4-BE49-F238E27FC236}">
                <a16:creationId xmlns:a16="http://schemas.microsoft.com/office/drawing/2014/main" id="{9CE33232-6E6F-2AD1-442D-FE578742E5F1}"/>
              </a:ext>
            </a:extLst>
          </p:cNvPr>
          <p:cNvPicPr>
            <a:picLocks noChangeAspect="1"/>
          </p:cNvPicPr>
          <p:nvPr/>
        </p:nvPicPr>
        <p:blipFill>
          <a:blip r:embed="rId4"/>
          <a:stretch>
            <a:fillRect/>
          </a:stretch>
        </p:blipFill>
        <p:spPr>
          <a:xfrm>
            <a:off x="3517072" y="5726610"/>
            <a:ext cx="2302526" cy="620681"/>
          </a:xfrm>
          <a:prstGeom prst="rect">
            <a:avLst/>
          </a:prstGeom>
        </p:spPr>
      </p:pic>
      <p:sp>
        <p:nvSpPr>
          <p:cNvPr id="22" name="TextBox 21">
            <a:extLst>
              <a:ext uri="{FF2B5EF4-FFF2-40B4-BE49-F238E27FC236}">
                <a16:creationId xmlns:a16="http://schemas.microsoft.com/office/drawing/2014/main" id="{630D4FA9-AA0B-47C5-3D64-21CBC5B5AB79}"/>
              </a:ext>
            </a:extLst>
          </p:cNvPr>
          <p:cNvSpPr txBox="1"/>
          <p:nvPr/>
        </p:nvSpPr>
        <p:spPr>
          <a:xfrm>
            <a:off x="626933" y="2447933"/>
            <a:ext cx="5625585" cy="2215991"/>
          </a:xfrm>
          <a:prstGeom prst="rect">
            <a:avLst/>
          </a:prstGeom>
          <a:noFill/>
        </p:spPr>
        <p:txBody>
          <a:bodyPr wrap="square" lIns="0" tIns="0" rIns="0" bIns="0">
            <a:spAutoFit/>
          </a:bodyPr>
          <a:lstStyle/>
          <a:p>
            <a:r>
              <a:rPr lang="en-AU" sz="3600" b="1" dirty="0">
                <a:solidFill>
                  <a:srgbClr val="006384"/>
                </a:solidFill>
              </a:rPr>
              <a:t>Soldiers Memorial Park </a:t>
            </a:r>
          </a:p>
          <a:p>
            <a:r>
              <a:rPr lang="en-AU" sz="3600" b="1" dirty="0">
                <a:solidFill>
                  <a:srgbClr val="006384"/>
                </a:solidFill>
              </a:rPr>
              <a:t>Water Treatment and Bore </a:t>
            </a:r>
          </a:p>
          <a:p>
            <a:r>
              <a:rPr lang="en-AU" sz="3600" b="1" dirty="0">
                <a:solidFill>
                  <a:srgbClr val="006384"/>
                </a:solidFill>
              </a:rPr>
              <a:t>Upgrade Project</a:t>
            </a:r>
            <a:br>
              <a:rPr lang="en-NZ" sz="3600" dirty="0">
                <a:solidFill>
                  <a:srgbClr val="006384"/>
                </a:solidFill>
              </a:rPr>
            </a:br>
            <a:endParaRPr lang="en-US" sz="3600" dirty="0">
              <a:solidFill>
                <a:srgbClr val="006384"/>
              </a:solidFill>
            </a:endParaRPr>
          </a:p>
        </p:txBody>
      </p:sp>
      <p:pic>
        <p:nvPicPr>
          <p:cNvPr id="24" name="Picture 23">
            <a:extLst>
              <a:ext uri="{FF2B5EF4-FFF2-40B4-BE49-F238E27FC236}">
                <a16:creationId xmlns:a16="http://schemas.microsoft.com/office/drawing/2014/main" id="{0DFFE101-673A-9AF9-80B5-DB51A73879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3797" y="5995798"/>
            <a:ext cx="2061144" cy="188795"/>
          </a:xfrm>
          <a:prstGeom prst="rect">
            <a:avLst/>
          </a:prstGeom>
        </p:spPr>
      </p:pic>
    </p:spTree>
    <p:extLst>
      <p:ext uri="{BB962C8B-B14F-4D97-AF65-F5344CB8AC3E}">
        <p14:creationId xmlns:p14="http://schemas.microsoft.com/office/powerpoint/2010/main" val="148544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45615"/>
            <a:ext cx="11076116" cy="5131217"/>
          </a:xfrm>
          <a:prstGeom prst="rect">
            <a:avLst/>
          </a:prstGeom>
          <a:noFill/>
        </p:spPr>
        <p:txBody>
          <a:bodyPr wrap="square" lIns="0" tIns="0" rIns="0" bIns="0">
            <a:noAutofit/>
          </a:bodyPr>
          <a:lstStyle/>
          <a:p>
            <a:r>
              <a:rPr lang="en-US" sz="3200" b="1" dirty="0">
                <a:solidFill>
                  <a:srgbClr val="006384"/>
                </a:solidFill>
              </a:rPr>
              <a:t>Project overview: why this work is needed</a:t>
            </a:r>
          </a:p>
          <a:p>
            <a:endParaRPr lang="en-US" sz="2800" b="1" dirty="0">
              <a:solidFill>
                <a:srgbClr val="006384"/>
              </a:solidFill>
            </a:endParaRPr>
          </a:p>
          <a:p>
            <a:pPr marL="285750" lvl="0" indent="-285750" fontAlgn="base">
              <a:buFont typeface="Arial" panose="020B0604020202020204" pitchFamily="34" charset="0"/>
              <a:buChar char="•"/>
            </a:pPr>
            <a:r>
              <a:rPr lang="en-US" dirty="0"/>
              <a:t>Wellington Water on behalf of SWDC is upgrading the water bore, pump and treatment facilities at Soldiers’ Memorial Park on </a:t>
            </a:r>
            <a:r>
              <a:rPr lang="en-US" dirty="0" err="1"/>
              <a:t>Kuratawhiti</a:t>
            </a:r>
            <a:r>
              <a:rPr lang="en-US" dirty="0"/>
              <a:t> Street.</a:t>
            </a:r>
          </a:p>
          <a:p>
            <a:pPr lvl="0" fontAlgn="base"/>
            <a:endParaRPr lang="en-NZ" dirty="0"/>
          </a:p>
          <a:p>
            <a:pPr marL="285750" lvl="0" indent="-285750" fontAlgn="base">
              <a:buFont typeface="Arial" panose="020B0604020202020204" pitchFamily="34" charset="0"/>
              <a:buChar char="•"/>
            </a:pPr>
            <a:r>
              <a:rPr lang="en-US" dirty="0"/>
              <a:t>The current bore and treatment facilities only supply Greytown and supply 100% of Greytown’s water needs.</a:t>
            </a:r>
            <a:endParaRPr lang="en-NZ" dirty="0"/>
          </a:p>
          <a:p>
            <a:pPr fontAlgn="base"/>
            <a:endParaRPr lang="en-NZ" dirty="0"/>
          </a:p>
          <a:p>
            <a:pPr marL="285750" lvl="0" indent="-285750">
              <a:buFont typeface="Arial" panose="020B0604020202020204" pitchFamily="34" charset="0"/>
              <a:buChar char="•"/>
            </a:pPr>
            <a:r>
              <a:rPr lang="en-US" dirty="0"/>
              <a:t>The current bore still meets demand, but:</a:t>
            </a:r>
          </a:p>
          <a:p>
            <a:pPr lvl="1"/>
            <a:r>
              <a:rPr lang="en-US" dirty="0"/>
              <a:t>–     the current pump and treatment facilities are aging and in need of replacement</a:t>
            </a:r>
          </a:p>
          <a:p>
            <a:pPr lvl="1"/>
            <a:r>
              <a:rPr lang="en-US" dirty="0"/>
              <a:t>–     we cannot stop the existing pump and treatment facilities without compromising supply</a:t>
            </a:r>
          </a:p>
          <a:p>
            <a:pPr marL="457200" lvl="1" indent="0">
              <a:buNone/>
            </a:pPr>
            <a:endParaRPr lang="en-NZ" dirty="0"/>
          </a:p>
          <a:p>
            <a:pPr marL="285750" lvl="0" indent="-285750">
              <a:buFont typeface="Arial" panose="020B0604020202020204" pitchFamily="34" charset="0"/>
              <a:buChar char="•"/>
            </a:pPr>
            <a:r>
              <a:rPr lang="en-US" dirty="0"/>
              <a:t>Upgrades will increase the resilience of Greytown’s drinking water supply.</a:t>
            </a:r>
          </a:p>
          <a:p>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5"/>
          <a:stretch>
            <a:fillRect/>
          </a:stretch>
        </p:blipFill>
        <p:spPr>
          <a:xfrm>
            <a:off x="2454563" y="6225076"/>
            <a:ext cx="1496532" cy="403413"/>
          </a:xfrm>
          <a:prstGeom prst="rect">
            <a:avLst/>
          </a:prstGeom>
        </p:spPr>
      </p:pic>
    </p:spTree>
    <p:extLst>
      <p:ext uri="{BB962C8B-B14F-4D97-AF65-F5344CB8AC3E}">
        <p14:creationId xmlns:p14="http://schemas.microsoft.com/office/powerpoint/2010/main" val="72764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45615"/>
            <a:ext cx="11076116" cy="5131217"/>
          </a:xfrm>
          <a:prstGeom prst="rect">
            <a:avLst/>
          </a:prstGeom>
          <a:noFill/>
        </p:spPr>
        <p:txBody>
          <a:bodyPr wrap="square" lIns="0" tIns="0" rIns="0" bIns="0">
            <a:noAutofit/>
          </a:bodyPr>
          <a:lstStyle/>
          <a:p>
            <a:r>
              <a:rPr lang="en-US" sz="3200" b="1" dirty="0">
                <a:solidFill>
                  <a:srgbClr val="006384"/>
                </a:solidFill>
              </a:rPr>
              <a:t>Scope of work</a:t>
            </a:r>
          </a:p>
          <a:p>
            <a:endParaRPr lang="en-US" sz="2800" b="1" dirty="0">
              <a:solidFill>
                <a:srgbClr val="006384"/>
              </a:solidFill>
            </a:endParaRPr>
          </a:p>
          <a:p>
            <a:pPr marL="285750" lvl="0" indent="-285750" fontAlgn="base">
              <a:buFont typeface="Arial" panose="020B0604020202020204" pitchFamily="34" charset="0"/>
              <a:buChar char="•"/>
            </a:pPr>
            <a:r>
              <a:rPr lang="en-US" dirty="0"/>
              <a:t>Work includes:</a:t>
            </a:r>
          </a:p>
          <a:p>
            <a:pPr marL="285750" lvl="0" indent="-285750" fontAlgn="base">
              <a:buFont typeface="Arial" panose="020B0604020202020204" pitchFamily="34" charset="0"/>
              <a:buChar char="•"/>
            </a:pPr>
            <a:endParaRPr lang="en-US" dirty="0"/>
          </a:p>
          <a:p>
            <a:pPr marL="742950" lvl="1" indent="-285750" fontAlgn="base">
              <a:buFont typeface="Arial" panose="020B0604020202020204" pitchFamily="34" charset="0"/>
              <a:buChar char="•"/>
            </a:pPr>
            <a:r>
              <a:rPr lang="en-US" dirty="0"/>
              <a:t>Drilling a new bore (consents to be lodged with Greater Wellington).</a:t>
            </a:r>
          </a:p>
          <a:p>
            <a:pPr marL="285750" lvl="0" indent="-285750" fontAlgn="base">
              <a:buFont typeface="Arial" panose="020B0604020202020204" pitchFamily="34" charset="0"/>
              <a:buChar char="•"/>
            </a:pPr>
            <a:endParaRPr lang="en-US" dirty="0"/>
          </a:p>
          <a:p>
            <a:pPr marL="742950" lvl="1" indent="-285750" fontAlgn="base">
              <a:buFont typeface="Arial" panose="020B0604020202020204" pitchFamily="34" charset="0"/>
              <a:buChar char="•"/>
            </a:pPr>
            <a:r>
              <a:rPr lang="en-US" dirty="0"/>
              <a:t>Installing a new bore pump and above ground water treatment plant to connect to the water supply network and discharge clean water into water race (approved).</a:t>
            </a:r>
          </a:p>
          <a:p>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5"/>
          <a:stretch>
            <a:fillRect/>
          </a:stretch>
        </p:blipFill>
        <p:spPr>
          <a:xfrm>
            <a:off x="2454563" y="6225076"/>
            <a:ext cx="1496532" cy="403413"/>
          </a:xfrm>
          <a:prstGeom prst="rect">
            <a:avLst/>
          </a:prstGeom>
        </p:spPr>
      </p:pic>
    </p:spTree>
    <p:extLst>
      <p:ext uri="{BB962C8B-B14F-4D97-AF65-F5344CB8AC3E}">
        <p14:creationId xmlns:p14="http://schemas.microsoft.com/office/powerpoint/2010/main" val="38543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6" y="444926"/>
            <a:ext cx="1975738" cy="1093293"/>
          </a:xfrm>
          <a:prstGeom prst="rect">
            <a:avLst/>
          </a:prstGeom>
          <a:noFill/>
        </p:spPr>
        <p:txBody>
          <a:bodyPr wrap="square" lIns="0" tIns="0" rIns="0" bIns="0">
            <a:noAutofit/>
          </a:bodyPr>
          <a:lstStyle/>
          <a:p>
            <a:r>
              <a:rPr lang="en-US" sz="3200" b="1" dirty="0">
                <a:solidFill>
                  <a:srgbClr val="006384"/>
                </a:solidFill>
              </a:rPr>
              <a:t>Scope of works map</a:t>
            </a:r>
          </a:p>
          <a:p>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6"/>
          <a:stretch>
            <a:fillRect/>
          </a:stretch>
        </p:blipFill>
        <p:spPr>
          <a:xfrm>
            <a:off x="2454563" y="6225076"/>
            <a:ext cx="1496532" cy="403413"/>
          </a:xfrm>
          <a:prstGeom prst="rect">
            <a:avLst/>
          </a:prstGeom>
        </p:spPr>
      </p:pic>
      <p:pic>
        <p:nvPicPr>
          <p:cNvPr id="2" name="Content Placeholder 3">
            <a:extLst>
              <a:ext uri="{FF2B5EF4-FFF2-40B4-BE49-F238E27FC236}">
                <a16:creationId xmlns:a16="http://schemas.microsoft.com/office/drawing/2014/main" id="{05267F35-3E59-8F23-2003-8AB329F00DC6}"/>
              </a:ext>
            </a:extLst>
          </p:cNvPr>
          <p:cNvPicPr>
            <a:picLocks noGrp="1"/>
          </p:cNvPicPr>
          <p:nvPr>
            <p:ph idx="1"/>
          </p:nvPr>
        </p:nvPicPr>
        <p:blipFill>
          <a:blip r:embed="rId7"/>
          <a:stretch>
            <a:fillRect/>
          </a:stretch>
        </p:blipFill>
        <p:spPr>
          <a:xfrm>
            <a:off x="2841673" y="444926"/>
            <a:ext cx="8829383" cy="5528075"/>
          </a:xfrm>
          <a:prstGeom prst="rect">
            <a:avLst/>
          </a:prstGeom>
        </p:spPr>
      </p:pic>
    </p:spTree>
    <p:extLst>
      <p:ext uri="{BB962C8B-B14F-4D97-AF65-F5344CB8AC3E}">
        <p14:creationId xmlns:p14="http://schemas.microsoft.com/office/powerpoint/2010/main" val="148092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38112"/>
            <a:ext cx="6583157" cy="912630"/>
          </a:xfrm>
          <a:prstGeom prst="rect">
            <a:avLst/>
          </a:prstGeom>
          <a:noFill/>
        </p:spPr>
        <p:txBody>
          <a:bodyPr wrap="square" lIns="0" tIns="0" rIns="0" bIns="0">
            <a:noAutofit/>
          </a:bodyPr>
          <a:lstStyle/>
          <a:p>
            <a:r>
              <a:rPr lang="en-US" sz="3200" b="1" dirty="0">
                <a:solidFill>
                  <a:srgbClr val="006384"/>
                </a:solidFill>
              </a:rPr>
              <a:t>Bore location investigations</a:t>
            </a:r>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6"/>
          <a:stretch>
            <a:fillRect/>
          </a:stretch>
        </p:blipFill>
        <p:spPr>
          <a:xfrm>
            <a:off x="2454563" y="6225076"/>
            <a:ext cx="1496532" cy="403413"/>
          </a:xfrm>
          <a:prstGeom prst="rect">
            <a:avLst/>
          </a:prstGeom>
        </p:spPr>
      </p:pic>
      <p:pic>
        <p:nvPicPr>
          <p:cNvPr id="10" name="Content Placeholder 3">
            <a:extLst>
              <a:ext uri="{FF2B5EF4-FFF2-40B4-BE49-F238E27FC236}">
                <a16:creationId xmlns:a16="http://schemas.microsoft.com/office/drawing/2014/main" id="{C08CC352-F6F0-30D7-77CC-942B2C4709BB}"/>
              </a:ext>
            </a:extLst>
          </p:cNvPr>
          <p:cNvPicPr>
            <a:picLocks noGrp="1"/>
          </p:cNvPicPr>
          <p:nvPr>
            <p:ph idx="1"/>
          </p:nvPr>
        </p:nvPicPr>
        <p:blipFill>
          <a:blip r:embed="rId7">
            <a:extLst>
              <a:ext uri="{28A0092B-C50C-407E-A947-70E740481C1C}">
                <a14:useLocalDpi xmlns:a14="http://schemas.microsoft.com/office/drawing/2010/main" val="0"/>
              </a:ext>
            </a:extLst>
          </a:blip>
          <a:stretch>
            <a:fillRect/>
          </a:stretch>
        </p:blipFill>
        <p:spPr>
          <a:xfrm>
            <a:off x="478825" y="1147419"/>
            <a:ext cx="9346977" cy="4824757"/>
          </a:xfrm>
          <a:prstGeom prst="rect">
            <a:avLst/>
          </a:prstGeom>
        </p:spPr>
      </p:pic>
      <p:sp>
        <p:nvSpPr>
          <p:cNvPr id="3" name="TextBox 2">
            <a:extLst>
              <a:ext uri="{FF2B5EF4-FFF2-40B4-BE49-F238E27FC236}">
                <a16:creationId xmlns:a16="http://schemas.microsoft.com/office/drawing/2014/main" id="{171B3A08-F59E-9891-2EDA-6B7B87C9689E}"/>
              </a:ext>
            </a:extLst>
          </p:cNvPr>
          <p:cNvSpPr txBox="1"/>
          <p:nvPr/>
        </p:nvSpPr>
        <p:spPr>
          <a:xfrm>
            <a:off x="7015089" y="943348"/>
            <a:ext cx="4246881" cy="5078313"/>
          </a:xfrm>
          <a:prstGeom prst="rect">
            <a:avLst/>
          </a:prstGeom>
          <a:solidFill>
            <a:schemeClr val="bg1"/>
          </a:solidFill>
        </p:spPr>
        <p:txBody>
          <a:bodyPr wrap="square">
            <a:spAutoFit/>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Location 1: next to existing bore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Location 2: </a:t>
            </a:r>
            <a:r>
              <a:rPr lang="en-AU" sz="1200" kern="1200" dirty="0">
                <a:solidFill>
                  <a:schemeClr val="tx1"/>
                </a:solidFill>
                <a:effectLst/>
                <a:latin typeface="+mn-lt"/>
                <a:ea typeface="+mn-ea"/>
                <a:cs typeface="+mn-cs"/>
              </a:rPr>
              <a:t>50m from </a:t>
            </a:r>
            <a:r>
              <a:rPr lang="en-US" sz="1200" kern="1200" dirty="0">
                <a:solidFill>
                  <a:schemeClr val="tx1"/>
                </a:solidFill>
                <a:effectLst/>
                <a:latin typeface="+mn-lt"/>
                <a:ea typeface="+mn-ea"/>
                <a:cs typeface="+mn-cs"/>
              </a:rPr>
              <a:t>existing bore</a:t>
            </a:r>
          </a:p>
          <a:p>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Location 3: </a:t>
            </a:r>
            <a:r>
              <a:rPr lang="en-NZ" sz="1200" kern="1200" dirty="0">
                <a:solidFill>
                  <a:schemeClr val="tx1"/>
                </a:solidFill>
                <a:effectLst/>
                <a:latin typeface="+mn-lt"/>
                <a:ea typeface="+mn-ea"/>
                <a:cs typeface="+mn-cs"/>
              </a:rPr>
              <a:t>169m from </a:t>
            </a:r>
            <a:r>
              <a:rPr lang="en-US" sz="1200" kern="1200" dirty="0">
                <a:solidFill>
                  <a:schemeClr val="tx1"/>
                </a:solidFill>
                <a:effectLst/>
                <a:latin typeface="+mn-lt"/>
                <a:ea typeface="+mn-ea"/>
                <a:cs typeface="+mn-cs"/>
              </a:rPr>
              <a:t>existing bore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Location 4: </a:t>
            </a:r>
            <a:r>
              <a:rPr lang="en-NZ" sz="1200" kern="1200" dirty="0">
                <a:solidFill>
                  <a:schemeClr val="tx1"/>
                </a:solidFill>
                <a:effectLst/>
                <a:latin typeface="+mn-lt"/>
                <a:ea typeface="+mn-ea"/>
                <a:cs typeface="+mn-cs"/>
              </a:rPr>
              <a:t>139m from </a:t>
            </a:r>
            <a:r>
              <a:rPr lang="en-US" sz="1200" kern="1200" dirty="0">
                <a:solidFill>
                  <a:schemeClr val="tx1"/>
                </a:solidFill>
                <a:effectLst/>
                <a:latin typeface="+mn-lt"/>
                <a:ea typeface="+mn-ea"/>
                <a:cs typeface="+mn-cs"/>
              </a:rPr>
              <a:t>existing bore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Location 5: </a:t>
            </a:r>
            <a:r>
              <a:rPr lang="en-AU" sz="1200" kern="1200" dirty="0">
                <a:solidFill>
                  <a:schemeClr val="tx1"/>
                </a:solidFill>
                <a:effectLst/>
                <a:latin typeface="+mn-lt"/>
                <a:ea typeface="+mn-ea"/>
                <a:cs typeface="+mn-cs"/>
              </a:rPr>
              <a:t>68m from </a:t>
            </a:r>
            <a:r>
              <a:rPr lang="en-US" sz="1200" kern="1200" dirty="0">
                <a:solidFill>
                  <a:schemeClr val="tx1"/>
                </a:solidFill>
                <a:effectLst/>
                <a:latin typeface="+mn-lt"/>
                <a:ea typeface="+mn-ea"/>
                <a:cs typeface="+mn-cs"/>
              </a:rPr>
              <a:t>existing bore (preferred location)</a:t>
            </a: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endParaRPr lang="en-US" sz="1200" dirty="0"/>
          </a:p>
          <a:p>
            <a:endParaRPr lang="en-US" sz="1200" kern="1200" dirty="0">
              <a:solidFill>
                <a:schemeClr val="tx1"/>
              </a:solidFill>
              <a:effectLst/>
              <a:latin typeface="+mn-lt"/>
              <a:ea typeface="+mn-ea"/>
              <a:cs typeface="+mn-cs"/>
            </a:endParaRPr>
          </a:p>
          <a:p>
            <a:br>
              <a:rPr lang="en-NZ" sz="1200" dirty="0"/>
            </a:br>
            <a:endParaRPr lang="en-US" sz="1200" dirty="0"/>
          </a:p>
        </p:txBody>
      </p:sp>
      <p:sp>
        <p:nvSpPr>
          <p:cNvPr id="4" name="Oval 3">
            <a:extLst>
              <a:ext uri="{FF2B5EF4-FFF2-40B4-BE49-F238E27FC236}">
                <a16:creationId xmlns:a16="http://schemas.microsoft.com/office/drawing/2014/main" id="{99F37B8E-6F42-B618-A40D-05C2BBE6343B}"/>
              </a:ext>
            </a:extLst>
          </p:cNvPr>
          <p:cNvSpPr/>
          <p:nvPr/>
        </p:nvSpPr>
        <p:spPr>
          <a:xfrm>
            <a:off x="7225356" y="1141994"/>
            <a:ext cx="230595" cy="230595"/>
          </a:xfrm>
          <a:prstGeom prst="ellipse">
            <a:avLst/>
          </a:prstGeom>
          <a:solidFill>
            <a:srgbClr val="A7CD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A7CD90"/>
              </a:solidFill>
            </a:endParaRPr>
          </a:p>
        </p:txBody>
      </p:sp>
      <p:sp>
        <p:nvSpPr>
          <p:cNvPr id="11" name="Oval 10">
            <a:extLst>
              <a:ext uri="{FF2B5EF4-FFF2-40B4-BE49-F238E27FC236}">
                <a16:creationId xmlns:a16="http://schemas.microsoft.com/office/drawing/2014/main" id="{0E3FF0D7-5BB7-A027-721B-7EAEE17AF900}"/>
              </a:ext>
            </a:extLst>
          </p:cNvPr>
          <p:cNvSpPr/>
          <p:nvPr/>
        </p:nvSpPr>
        <p:spPr>
          <a:xfrm>
            <a:off x="7225356" y="1523534"/>
            <a:ext cx="230595" cy="230595"/>
          </a:xfrm>
          <a:prstGeom prst="ellipse">
            <a:avLst/>
          </a:prstGeom>
          <a:solidFill>
            <a:srgbClr val="DBE4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A7CD90"/>
              </a:solidFill>
            </a:endParaRPr>
          </a:p>
        </p:txBody>
      </p:sp>
      <p:sp>
        <p:nvSpPr>
          <p:cNvPr id="12" name="Oval 11">
            <a:extLst>
              <a:ext uri="{FF2B5EF4-FFF2-40B4-BE49-F238E27FC236}">
                <a16:creationId xmlns:a16="http://schemas.microsoft.com/office/drawing/2014/main" id="{3499B311-6666-4567-59E8-105481C2D30A}"/>
              </a:ext>
            </a:extLst>
          </p:cNvPr>
          <p:cNvSpPr/>
          <p:nvPr/>
        </p:nvSpPr>
        <p:spPr>
          <a:xfrm>
            <a:off x="7225356" y="1886170"/>
            <a:ext cx="230595" cy="230595"/>
          </a:xfrm>
          <a:prstGeom prst="ellipse">
            <a:avLst/>
          </a:prstGeom>
          <a:solidFill>
            <a:srgbClr val="ECE9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A7CD90"/>
              </a:solidFill>
            </a:endParaRPr>
          </a:p>
        </p:txBody>
      </p:sp>
      <p:sp>
        <p:nvSpPr>
          <p:cNvPr id="13" name="Oval 12">
            <a:extLst>
              <a:ext uri="{FF2B5EF4-FFF2-40B4-BE49-F238E27FC236}">
                <a16:creationId xmlns:a16="http://schemas.microsoft.com/office/drawing/2014/main" id="{221F502D-85F3-47D7-4907-D2D3717C7824}"/>
              </a:ext>
            </a:extLst>
          </p:cNvPr>
          <p:cNvSpPr/>
          <p:nvPr/>
        </p:nvSpPr>
        <p:spPr>
          <a:xfrm>
            <a:off x="7225356" y="2256091"/>
            <a:ext cx="230595" cy="230595"/>
          </a:xfrm>
          <a:prstGeom prst="ellipse">
            <a:avLst/>
          </a:prstGeom>
          <a:solidFill>
            <a:srgbClr val="FCD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A7CD90"/>
              </a:solidFill>
            </a:endParaRPr>
          </a:p>
        </p:txBody>
      </p:sp>
      <p:sp>
        <p:nvSpPr>
          <p:cNvPr id="14" name="Oval 13">
            <a:extLst>
              <a:ext uri="{FF2B5EF4-FFF2-40B4-BE49-F238E27FC236}">
                <a16:creationId xmlns:a16="http://schemas.microsoft.com/office/drawing/2014/main" id="{A0B36AE0-9F69-F354-BAEF-CBF141FF78E6}"/>
              </a:ext>
            </a:extLst>
          </p:cNvPr>
          <p:cNvSpPr/>
          <p:nvPr/>
        </p:nvSpPr>
        <p:spPr>
          <a:xfrm>
            <a:off x="7225356" y="2617986"/>
            <a:ext cx="230595" cy="23059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
        <p:nvSpPr>
          <p:cNvPr id="15" name="TextBox 14">
            <a:extLst>
              <a:ext uri="{FF2B5EF4-FFF2-40B4-BE49-F238E27FC236}">
                <a16:creationId xmlns:a16="http://schemas.microsoft.com/office/drawing/2014/main" id="{FFDE514F-0AF7-B074-69C0-F680343A5BF9}"/>
              </a:ext>
            </a:extLst>
          </p:cNvPr>
          <p:cNvSpPr txBox="1"/>
          <p:nvPr/>
        </p:nvSpPr>
        <p:spPr>
          <a:xfrm>
            <a:off x="3919835" y="3539263"/>
            <a:ext cx="1777582" cy="461665"/>
          </a:xfrm>
          <a:prstGeom prst="rect">
            <a:avLst/>
          </a:prstGeom>
          <a:solidFill>
            <a:srgbClr val="FFC000"/>
          </a:solidFill>
        </p:spPr>
        <p:txBody>
          <a:bodyPr wrap="square">
            <a:spAutoFit/>
          </a:bodyPr>
          <a:lstStyle/>
          <a:p>
            <a:r>
              <a:rPr lang="en-NZ" sz="1200" b="1" i="0" u="none" strike="noStrike" dirty="0">
                <a:solidFill>
                  <a:srgbClr val="000000"/>
                </a:solidFill>
                <a:effectLst/>
                <a:latin typeface="Calibri-Light"/>
              </a:rPr>
              <a:t> </a:t>
            </a:r>
            <a:r>
              <a:rPr lang="en-NZ" sz="1200" b="1" i="0" u="none" strike="noStrike" dirty="0">
                <a:solidFill>
                  <a:srgbClr val="000000"/>
                </a:solidFill>
                <a:effectLst/>
                <a:latin typeface="Calibri" panose="020F0502020204030204" pitchFamily="34" charset="0"/>
              </a:rPr>
              <a:t>Existing Memorial Park bore – remains in service</a:t>
            </a:r>
            <a:endParaRPr lang="en-US" sz="1200" kern="1200" dirty="0">
              <a:solidFill>
                <a:schemeClr val="tx1"/>
              </a:solidFill>
              <a:effectLst/>
              <a:latin typeface="+mn-lt"/>
              <a:ea typeface="+mn-ea"/>
              <a:cs typeface="+mn-cs"/>
            </a:endParaRPr>
          </a:p>
        </p:txBody>
      </p:sp>
      <p:cxnSp>
        <p:nvCxnSpPr>
          <p:cNvPr id="19" name="Straight Arrow Connector 18">
            <a:extLst>
              <a:ext uri="{FF2B5EF4-FFF2-40B4-BE49-F238E27FC236}">
                <a16:creationId xmlns:a16="http://schemas.microsoft.com/office/drawing/2014/main" id="{DA074B6A-3090-DD98-636F-549F3A4D8165}"/>
              </a:ext>
            </a:extLst>
          </p:cNvPr>
          <p:cNvCxnSpPr/>
          <p:nvPr/>
        </p:nvCxnSpPr>
        <p:spPr>
          <a:xfrm flipH="1">
            <a:off x="3391879" y="3759200"/>
            <a:ext cx="859692"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5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45616"/>
            <a:ext cx="11076116" cy="673534"/>
          </a:xfrm>
          <a:prstGeom prst="rect">
            <a:avLst/>
          </a:prstGeom>
          <a:noFill/>
        </p:spPr>
        <p:txBody>
          <a:bodyPr wrap="square" lIns="0" tIns="0" rIns="0" bIns="0">
            <a:noAutofit/>
          </a:bodyPr>
          <a:lstStyle/>
          <a:p>
            <a:r>
              <a:rPr lang="en-US" sz="3200" b="1" dirty="0">
                <a:solidFill>
                  <a:srgbClr val="006384"/>
                </a:solidFill>
              </a:rPr>
              <a:t>Bore location investigations</a:t>
            </a:r>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5"/>
          <a:stretch>
            <a:fillRect/>
          </a:stretch>
        </p:blipFill>
        <p:spPr>
          <a:xfrm>
            <a:off x="2454563" y="6225076"/>
            <a:ext cx="1496532" cy="403413"/>
          </a:xfrm>
          <a:prstGeom prst="rect">
            <a:avLst/>
          </a:prstGeom>
        </p:spPr>
      </p:pic>
      <p:graphicFrame>
        <p:nvGraphicFramePr>
          <p:cNvPr id="2" name="Table 1">
            <a:extLst>
              <a:ext uri="{FF2B5EF4-FFF2-40B4-BE49-F238E27FC236}">
                <a16:creationId xmlns:a16="http://schemas.microsoft.com/office/drawing/2014/main" id="{46EEDA16-4E14-AD29-01EE-D730B629450D}"/>
              </a:ext>
            </a:extLst>
          </p:cNvPr>
          <p:cNvGraphicFramePr>
            <a:graphicFrameLocks noGrp="1"/>
          </p:cNvGraphicFramePr>
          <p:nvPr/>
        </p:nvGraphicFramePr>
        <p:xfrm>
          <a:off x="478825" y="1219150"/>
          <a:ext cx="11010169" cy="4410909"/>
        </p:xfrm>
        <a:graphic>
          <a:graphicData uri="http://schemas.openxmlformats.org/drawingml/2006/table">
            <a:tbl>
              <a:tblPr firstRow="1">
                <a:tableStyleId>{5C22544A-7EE6-4342-B048-85BDC9FD1C3A}</a:tableStyleId>
              </a:tblPr>
              <a:tblGrid>
                <a:gridCol w="2953693">
                  <a:extLst>
                    <a:ext uri="{9D8B030D-6E8A-4147-A177-3AD203B41FA5}">
                      <a16:colId xmlns:a16="http://schemas.microsoft.com/office/drawing/2014/main" val="3720548904"/>
                    </a:ext>
                  </a:extLst>
                </a:gridCol>
                <a:gridCol w="4388709">
                  <a:extLst>
                    <a:ext uri="{9D8B030D-6E8A-4147-A177-3AD203B41FA5}">
                      <a16:colId xmlns:a16="http://schemas.microsoft.com/office/drawing/2014/main" val="3287796617"/>
                    </a:ext>
                  </a:extLst>
                </a:gridCol>
                <a:gridCol w="3667767">
                  <a:extLst>
                    <a:ext uri="{9D8B030D-6E8A-4147-A177-3AD203B41FA5}">
                      <a16:colId xmlns:a16="http://schemas.microsoft.com/office/drawing/2014/main" val="4289300735"/>
                    </a:ext>
                  </a:extLst>
                </a:gridCol>
              </a:tblGrid>
              <a:tr h="490509">
                <a:tc>
                  <a:txBody>
                    <a:bodyPr/>
                    <a:lstStyle/>
                    <a:p>
                      <a:pPr marL="0" marR="71755" fontAlgn="ctr">
                        <a:lnSpc>
                          <a:spcPct val="100000"/>
                        </a:lnSpc>
                        <a:spcBef>
                          <a:spcPts val="1500"/>
                        </a:spcBef>
                        <a:spcAft>
                          <a:spcPts val="1500"/>
                        </a:spcAft>
                      </a:pPr>
                      <a:r>
                        <a:rPr lang="en-AU" sz="1600" dirty="0">
                          <a:effectLst/>
                        </a:rPr>
                        <a:t>Location name </a:t>
                      </a:r>
                      <a:endParaRPr lang="en-NZ"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solidFill>
                  </a:tcPr>
                </a:tc>
                <a:tc>
                  <a:txBody>
                    <a:bodyPr/>
                    <a:lstStyle/>
                    <a:p>
                      <a:pPr marL="0" marR="71755" fontAlgn="ctr">
                        <a:lnSpc>
                          <a:spcPct val="100000"/>
                        </a:lnSpc>
                        <a:spcBef>
                          <a:spcPts val="1500"/>
                        </a:spcBef>
                        <a:spcAft>
                          <a:spcPts val="1500"/>
                        </a:spcAft>
                      </a:pPr>
                      <a:r>
                        <a:rPr lang="en-AU" sz="1600" dirty="0">
                          <a:effectLst/>
                        </a:rPr>
                        <a:t>Rationale   </a:t>
                      </a:r>
                      <a:endParaRPr lang="en-NZ"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solidFill>
                  </a:tcPr>
                </a:tc>
                <a:tc>
                  <a:txBody>
                    <a:bodyPr/>
                    <a:lstStyle/>
                    <a:p>
                      <a:pPr marL="0" marR="71755" fontAlgn="ctr">
                        <a:lnSpc>
                          <a:spcPct val="100000"/>
                        </a:lnSpc>
                        <a:spcBef>
                          <a:spcPts val="1500"/>
                        </a:spcBef>
                        <a:spcAft>
                          <a:spcPts val="1500"/>
                        </a:spcAft>
                      </a:pPr>
                      <a:r>
                        <a:rPr lang="en-AU" sz="1600" b="1" dirty="0">
                          <a:effectLst/>
                          <a:latin typeface="Calibri" panose="020F0502020204030204" pitchFamily="34" charset="0"/>
                          <a:ea typeface="Calibri" panose="020F0502020204030204" pitchFamily="34" charset="0"/>
                          <a:cs typeface="Times New Roman" panose="02020603050405020304" pitchFamily="18" charset="0"/>
                        </a:rPr>
                        <a:t>Comments</a:t>
                      </a:r>
                      <a:endParaRPr lang="en-NZ"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solidFill>
                  </a:tcPr>
                </a:tc>
                <a:extLst>
                  <a:ext uri="{0D108BD9-81ED-4DB2-BD59-A6C34878D82A}">
                    <a16:rowId xmlns:a16="http://schemas.microsoft.com/office/drawing/2014/main" val="431965219"/>
                  </a:ext>
                </a:extLst>
              </a:tr>
              <a:tr h="490509">
                <a:tc>
                  <a:txBody>
                    <a:bodyPr/>
                    <a:lstStyle/>
                    <a:p>
                      <a:pPr marL="0" marR="71755" fontAlgn="ctr">
                        <a:lnSpc>
                          <a:spcPct val="100000"/>
                        </a:lnSpc>
                        <a:spcBef>
                          <a:spcPts val="1500"/>
                        </a:spcBef>
                        <a:spcAft>
                          <a:spcPts val="1500"/>
                        </a:spcAft>
                      </a:pPr>
                      <a:r>
                        <a:rPr lang="en-US" sz="1400" b="1" dirty="0">
                          <a:effectLst/>
                        </a:rPr>
                        <a:t>Location 1: </a:t>
                      </a:r>
                      <a:r>
                        <a:rPr lang="en-US" sz="1400" dirty="0">
                          <a:effectLst/>
                        </a:rPr>
                        <a:t>next to existing bore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AU" sz="1400" dirty="0">
                          <a:effectLst/>
                        </a:rPr>
                        <a:t>Estimate “current” well interference effects on neighbours.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Not recommended due to potential interference effects during drilling and risk of turbidity issues during operation.</a:t>
                      </a:r>
                    </a:p>
                  </a:txBody>
                  <a:tcPr marL="72000" marR="72000" marT="72000" marB="72000">
                    <a:solidFill>
                      <a:srgbClr val="06B0B9">
                        <a:alpha val="31748"/>
                      </a:srgbClr>
                    </a:solidFill>
                  </a:tcPr>
                </a:tc>
                <a:extLst>
                  <a:ext uri="{0D108BD9-81ED-4DB2-BD59-A6C34878D82A}">
                    <a16:rowId xmlns:a16="http://schemas.microsoft.com/office/drawing/2014/main" val="144767317"/>
                  </a:ext>
                </a:extLst>
              </a:tr>
              <a:tr h="714323">
                <a:tc>
                  <a:txBody>
                    <a:bodyPr/>
                    <a:lstStyle/>
                    <a:p>
                      <a:pPr marL="0" marR="71755" fontAlgn="ctr">
                        <a:lnSpc>
                          <a:spcPct val="100000"/>
                        </a:lnSpc>
                        <a:spcBef>
                          <a:spcPts val="1500"/>
                        </a:spcBef>
                        <a:spcAft>
                          <a:spcPts val="1500"/>
                        </a:spcAft>
                      </a:pPr>
                      <a:r>
                        <a:rPr lang="en-US" sz="1400" b="1" dirty="0">
                          <a:effectLst/>
                        </a:rPr>
                        <a:t>Location 2: </a:t>
                      </a:r>
                      <a:r>
                        <a:rPr lang="en-AU" sz="1400" dirty="0">
                          <a:effectLst/>
                        </a:rPr>
                        <a:t>50m from </a:t>
                      </a:r>
                      <a:r>
                        <a:rPr lang="en-US" sz="1400" dirty="0">
                          <a:effectLst/>
                        </a:rPr>
                        <a:t>existing bore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AU" sz="1400" dirty="0">
                          <a:effectLst/>
                        </a:rPr>
                        <a:t>50m away from Memorial Park bore, to reduce interference effects on the new/back up production well.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Not recommended due to impact on the operation of the sports field and the proximity to the notable trees.</a:t>
                      </a:r>
                    </a:p>
                  </a:txBody>
                  <a:tcPr marL="72000" marR="72000" marT="72000" marB="72000">
                    <a:solidFill>
                      <a:srgbClr val="06B0B9">
                        <a:alpha val="31748"/>
                      </a:srgbClr>
                    </a:solidFill>
                  </a:tcPr>
                </a:tc>
                <a:extLst>
                  <a:ext uri="{0D108BD9-81ED-4DB2-BD59-A6C34878D82A}">
                    <a16:rowId xmlns:a16="http://schemas.microsoft.com/office/drawing/2014/main" val="720806284"/>
                  </a:ext>
                </a:extLst>
              </a:tr>
              <a:tr h="568017">
                <a:tc>
                  <a:txBody>
                    <a:bodyPr/>
                    <a:lstStyle/>
                    <a:p>
                      <a:pPr marL="0" marR="71755" fontAlgn="ctr">
                        <a:lnSpc>
                          <a:spcPct val="100000"/>
                        </a:lnSpc>
                        <a:spcBef>
                          <a:spcPts val="1500"/>
                        </a:spcBef>
                        <a:spcAft>
                          <a:spcPts val="1500"/>
                        </a:spcAft>
                      </a:pPr>
                      <a:r>
                        <a:rPr lang="en-US" sz="1400" b="1" dirty="0">
                          <a:effectLst/>
                        </a:rPr>
                        <a:t>Location 3: </a:t>
                      </a:r>
                      <a:r>
                        <a:rPr lang="en-AU" sz="1400" dirty="0">
                          <a:effectLst/>
                        </a:rPr>
                        <a:t>169m from </a:t>
                      </a:r>
                      <a:r>
                        <a:rPr lang="en-US" sz="1400" dirty="0">
                          <a:effectLst/>
                        </a:rPr>
                        <a:t>existing bore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AU" sz="1400" dirty="0">
                          <a:effectLst/>
                        </a:rPr>
                        <a:t>Furthest </a:t>
                      </a:r>
                      <a:r>
                        <a:rPr lang="en-AU" sz="1400">
                          <a:effectLst/>
                        </a:rPr>
                        <a:t>point northwest </a:t>
                      </a:r>
                      <a:r>
                        <a:rPr lang="en-AU" sz="1400" dirty="0">
                          <a:effectLst/>
                        </a:rPr>
                        <a:t>within the park.</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Not recommended due to impact on the operation of the sport field and increased costs (furthest location).</a:t>
                      </a:r>
                    </a:p>
                  </a:txBody>
                  <a:tcPr marL="72000" marR="72000" marT="72000" marB="72000">
                    <a:solidFill>
                      <a:srgbClr val="06B0B9">
                        <a:alpha val="31748"/>
                      </a:srgbClr>
                    </a:solidFill>
                  </a:tcPr>
                </a:tc>
                <a:extLst>
                  <a:ext uri="{0D108BD9-81ED-4DB2-BD59-A6C34878D82A}">
                    <a16:rowId xmlns:a16="http://schemas.microsoft.com/office/drawing/2014/main" val="546087788"/>
                  </a:ext>
                </a:extLst>
              </a:tr>
              <a:tr h="546885">
                <a:tc>
                  <a:txBody>
                    <a:bodyPr/>
                    <a:lstStyle/>
                    <a:p>
                      <a:pPr marL="0" marR="71755" fontAlgn="ctr">
                        <a:lnSpc>
                          <a:spcPct val="100000"/>
                        </a:lnSpc>
                        <a:spcBef>
                          <a:spcPts val="1500"/>
                        </a:spcBef>
                        <a:spcAft>
                          <a:spcPts val="1500"/>
                        </a:spcAft>
                      </a:pPr>
                      <a:r>
                        <a:rPr lang="en-US" sz="1400" b="1" dirty="0">
                          <a:effectLst/>
                        </a:rPr>
                        <a:t>Location 4: </a:t>
                      </a:r>
                      <a:r>
                        <a:rPr lang="en-AU" sz="1400" dirty="0">
                          <a:effectLst/>
                        </a:rPr>
                        <a:t>139m from </a:t>
                      </a:r>
                      <a:r>
                        <a:rPr lang="en-US" sz="1400" dirty="0">
                          <a:effectLst/>
                        </a:rPr>
                        <a:t>existing bore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AU" sz="1400" dirty="0">
                          <a:effectLst/>
                        </a:rPr>
                        <a:t>Northeast of the existing bore, away from wastewater mains.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Not recommended due to impact on the operation of the sports field and from being located in a flood sensitive area.</a:t>
                      </a:r>
                    </a:p>
                  </a:txBody>
                  <a:tcPr marL="72000" marR="72000" marT="72000" marB="72000">
                    <a:solidFill>
                      <a:srgbClr val="06B0B9">
                        <a:alpha val="31748"/>
                      </a:srgbClr>
                    </a:solidFill>
                  </a:tcPr>
                </a:tc>
                <a:extLst>
                  <a:ext uri="{0D108BD9-81ED-4DB2-BD59-A6C34878D82A}">
                    <a16:rowId xmlns:a16="http://schemas.microsoft.com/office/drawing/2014/main" val="1252447100"/>
                  </a:ext>
                </a:extLst>
              </a:tr>
              <a:tr h="714323">
                <a:tc>
                  <a:txBody>
                    <a:bodyPr/>
                    <a:lstStyle/>
                    <a:p>
                      <a:pPr marL="0" marR="71755" fontAlgn="ctr">
                        <a:lnSpc>
                          <a:spcPct val="100000"/>
                        </a:lnSpc>
                        <a:spcBef>
                          <a:spcPts val="1500"/>
                        </a:spcBef>
                        <a:spcAft>
                          <a:spcPts val="1500"/>
                        </a:spcAft>
                      </a:pPr>
                      <a:r>
                        <a:rPr lang="en-US" sz="1400" b="1" dirty="0">
                          <a:effectLst/>
                        </a:rPr>
                        <a:t>Location 5: </a:t>
                      </a:r>
                      <a:r>
                        <a:rPr lang="en-AU" sz="1400" dirty="0">
                          <a:effectLst/>
                        </a:rPr>
                        <a:t>68m from </a:t>
                      </a:r>
                      <a:r>
                        <a:rPr lang="en-US" sz="1400" dirty="0">
                          <a:effectLst/>
                        </a:rPr>
                        <a:t>existing bore </a:t>
                      </a:r>
                      <a:r>
                        <a:rPr lang="en-US" sz="1400" b="1" u="sng" dirty="0">
                          <a:effectLst/>
                        </a:rPr>
                        <a:t>(Recommended option) </a:t>
                      </a:r>
                      <a:endParaRPr lang="en-NZ" sz="14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AU" sz="1400" dirty="0">
                          <a:effectLst/>
                        </a:rPr>
                        <a:t>Preferred location based on consultation with WWL and SWDC staff. </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solidFill>
                      <a:srgbClr val="06B0B9">
                        <a:alpha val="31748"/>
                      </a:srgbClr>
                    </a:solidFill>
                  </a:tcPr>
                </a:tc>
                <a:tc>
                  <a:txBody>
                    <a:bodyPr/>
                    <a:lstStyle/>
                    <a:p>
                      <a:pPr marL="0" marR="71755" fontAlgn="ctr">
                        <a:lnSpc>
                          <a:spcPct val="100000"/>
                        </a:lnSpc>
                        <a:spcBef>
                          <a:spcPts val="1500"/>
                        </a:spcBef>
                        <a:spcAft>
                          <a:spcPts val="1500"/>
                        </a:spcAft>
                      </a:pPr>
                      <a:r>
                        <a:rPr lang="en-NZ" sz="1400" dirty="0">
                          <a:effectLst/>
                          <a:latin typeface="Calibri" panose="020F0502020204030204" pitchFamily="34" charset="0"/>
                          <a:ea typeface="Calibri" panose="020F0502020204030204" pitchFamily="34" charset="0"/>
                          <a:cs typeface="Times New Roman" panose="02020603050405020304" pitchFamily="18" charset="0"/>
                        </a:rPr>
                        <a:t>No impact on the operation of the sports field and is outside of the footprint of the proposed upgrade to the sports pavilion.</a:t>
                      </a:r>
                    </a:p>
                  </a:txBody>
                  <a:tcPr marL="72000" marR="72000" marT="72000" marB="72000">
                    <a:solidFill>
                      <a:srgbClr val="06B0B9">
                        <a:alpha val="31748"/>
                      </a:srgbClr>
                    </a:solidFill>
                  </a:tcPr>
                </a:tc>
                <a:extLst>
                  <a:ext uri="{0D108BD9-81ED-4DB2-BD59-A6C34878D82A}">
                    <a16:rowId xmlns:a16="http://schemas.microsoft.com/office/drawing/2014/main" val="1767300161"/>
                  </a:ext>
                </a:extLst>
              </a:tr>
            </a:tbl>
          </a:graphicData>
        </a:graphic>
      </p:graphicFrame>
    </p:spTree>
    <p:extLst>
      <p:ext uri="{BB962C8B-B14F-4D97-AF65-F5344CB8AC3E}">
        <p14:creationId xmlns:p14="http://schemas.microsoft.com/office/powerpoint/2010/main" val="133256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45615"/>
            <a:ext cx="11076116" cy="704961"/>
          </a:xfrm>
          <a:prstGeom prst="rect">
            <a:avLst/>
          </a:prstGeom>
          <a:noFill/>
        </p:spPr>
        <p:txBody>
          <a:bodyPr wrap="square" lIns="0" tIns="0" rIns="0" bIns="0">
            <a:noAutofit/>
          </a:bodyPr>
          <a:lstStyle/>
          <a:p>
            <a:r>
              <a:rPr lang="en-US" sz="3200" b="1" dirty="0">
                <a:solidFill>
                  <a:srgbClr val="006384"/>
                </a:solidFill>
              </a:rPr>
              <a:t>Proposed Bore Location </a:t>
            </a:r>
          </a:p>
          <a:p>
            <a:endParaRPr lang="en-US" sz="2800" b="1" dirty="0">
              <a:solidFill>
                <a:srgbClr val="006384"/>
              </a:solidFill>
            </a:endParaRPr>
          </a:p>
          <a:p>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6"/>
          <a:stretch>
            <a:fillRect/>
          </a:stretch>
        </p:blipFill>
        <p:spPr>
          <a:xfrm>
            <a:off x="2454563" y="6225076"/>
            <a:ext cx="1496532" cy="403413"/>
          </a:xfrm>
          <a:prstGeom prst="rect">
            <a:avLst/>
          </a:prstGeom>
        </p:spPr>
      </p:pic>
      <p:sp>
        <p:nvSpPr>
          <p:cNvPr id="3" name="TextBox 2">
            <a:extLst>
              <a:ext uri="{FF2B5EF4-FFF2-40B4-BE49-F238E27FC236}">
                <a16:creationId xmlns:a16="http://schemas.microsoft.com/office/drawing/2014/main" id="{5F914B05-030A-29DF-AF3F-19177AE6FF99}"/>
              </a:ext>
            </a:extLst>
          </p:cNvPr>
          <p:cNvSpPr txBox="1"/>
          <p:nvPr/>
        </p:nvSpPr>
        <p:spPr>
          <a:xfrm>
            <a:off x="478825" y="3563631"/>
            <a:ext cx="11076116" cy="2215991"/>
          </a:xfrm>
          <a:prstGeom prst="rect">
            <a:avLst/>
          </a:prstGeom>
          <a:noFill/>
        </p:spPr>
        <p:txBody>
          <a:bodyPr wrap="square" lIns="0" tIns="0" rIns="0" bIns="0">
            <a:spAutoFit/>
          </a:bodyPr>
          <a:lstStyle/>
          <a:p>
            <a:pPr marL="285750" lvl="0" indent="-285750" fontAlgn="base">
              <a:buFont typeface="Arial" panose="020B0604020202020204" pitchFamily="34" charset="0"/>
              <a:buChar char="•"/>
            </a:pPr>
            <a:r>
              <a:rPr lang="en-US" dirty="0"/>
              <a:t>Preferred location is inside the Greytown swimming pool complex area on the grassed area beside the toddler pool. Using approximately 3m x 6m of land.</a:t>
            </a:r>
          </a:p>
          <a:p>
            <a:pPr marL="285750" lvl="0" indent="-285750" fontAlgn="base">
              <a:buFont typeface="Arial" panose="020B0604020202020204" pitchFamily="34" charset="0"/>
              <a:buChar char="•"/>
            </a:pPr>
            <a:r>
              <a:rPr lang="en-US" dirty="0"/>
              <a:t>Bore works would include:</a:t>
            </a:r>
          </a:p>
          <a:p>
            <a:pPr marL="742950" lvl="1" indent="-285750" fontAlgn="base">
              <a:buFont typeface="Arial" panose="020B0604020202020204" pitchFamily="34" charset="0"/>
              <a:buChar char="•"/>
            </a:pPr>
            <a:r>
              <a:rPr lang="en-US" dirty="0"/>
              <a:t>Survey of swimming pool to determine existing condition before works begin</a:t>
            </a:r>
          </a:p>
          <a:p>
            <a:pPr marL="742950" lvl="1" indent="-285750" fontAlgn="base">
              <a:buFont typeface="Arial" panose="020B0604020202020204" pitchFamily="34" charset="0"/>
              <a:buChar char="•"/>
            </a:pPr>
            <a:r>
              <a:rPr lang="en-US" dirty="0"/>
              <a:t>Installation of well inside the pool complex (by drilling method)</a:t>
            </a:r>
          </a:p>
          <a:p>
            <a:pPr marL="742950" lvl="1" indent="-285750" fontAlgn="base">
              <a:buFont typeface="Arial" panose="020B0604020202020204" pitchFamily="34" charset="0"/>
              <a:buChar char="•"/>
            </a:pPr>
            <a:r>
              <a:rPr lang="en-US" dirty="0"/>
              <a:t>Installation of a new bore pump and pipe work</a:t>
            </a:r>
          </a:p>
          <a:p>
            <a:pPr marL="742950" lvl="1" indent="-285750" fontAlgn="base">
              <a:buFont typeface="Arial" panose="020B0604020202020204" pitchFamily="34" charset="0"/>
              <a:buChar char="•"/>
            </a:pPr>
            <a:r>
              <a:rPr lang="en-US" dirty="0"/>
              <a:t>Water Quality Testing/Pump Testing</a:t>
            </a:r>
          </a:p>
          <a:p>
            <a:pPr marL="742950" lvl="1" indent="-285750" fontAlgn="base">
              <a:buFont typeface="Arial" panose="020B0604020202020204" pitchFamily="34" charset="0"/>
              <a:buChar char="•"/>
            </a:pPr>
            <a:r>
              <a:rPr lang="en-US" dirty="0"/>
              <a:t>Installation of cladding/fencing around the bore (isolating it from the pool complex)</a:t>
            </a:r>
          </a:p>
        </p:txBody>
      </p:sp>
      <p:pic>
        <p:nvPicPr>
          <p:cNvPr id="4" name="Picture 3">
            <a:extLst>
              <a:ext uri="{FF2B5EF4-FFF2-40B4-BE49-F238E27FC236}">
                <a16:creationId xmlns:a16="http://schemas.microsoft.com/office/drawing/2014/main" id="{B4E53B5F-01A7-B176-BF73-8DE6340F4133}"/>
              </a:ext>
            </a:extLst>
          </p:cNvPr>
          <p:cNvPicPr>
            <a:picLocks noChangeAspect="1"/>
          </p:cNvPicPr>
          <p:nvPr/>
        </p:nvPicPr>
        <p:blipFill>
          <a:blip r:embed="rId7"/>
          <a:stretch>
            <a:fillRect/>
          </a:stretch>
        </p:blipFill>
        <p:spPr>
          <a:xfrm>
            <a:off x="478825" y="1516001"/>
            <a:ext cx="3600806" cy="1917768"/>
          </a:xfrm>
          <a:prstGeom prst="rect">
            <a:avLst/>
          </a:prstGeom>
        </p:spPr>
      </p:pic>
      <p:pic>
        <p:nvPicPr>
          <p:cNvPr id="10" name="Picture 9">
            <a:extLst>
              <a:ext uri="{FF2B5EF4-FFF2-40B4-BE49-F238E27FC236}">
                <a16:creationId xmlns:a16="http://schemas.microsoft.com/office/drawing/2014/main" id="{A81DB4DA-3502-3E7C-AB01-57B925205366}"/>
              </a:ext>
            </a:extLst>
          </p:cNvPr>
          <p:cNvPicPr>
            <a:picLocks noChangeAspect="1"/>
          </p:cNvPicPr>
          <p:nvPr/>
        </p:nvPicPr>
        <p:blipFill>
          <a:blip r:embed="rId8"/>
          <a:stretch>
            <a:fillRect/>
          </a:stretch>
        </p:blipFill>
        <p:spPr>
          <a:xfrm>
            <a:off x="4238025" y="1516001"/>
            <a:ext cx="2295637" cy="1903328"/>
          </a:xfrm>
          <a:prstGeom prst="rect">
            <a:avLst/>
          </a:prstGeom>
        </p:spPr>
      </p:pic>
    </p:spTree>
    <p:extLst>
      <p:ext uri="{BB962C8B-B14F-4D97-AF65-F5344CB8AC3E}">
        <p14:creationId xmlns:p14="http://schemas.microsoft.com/office/powerpoint/2010/main" val="343515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EE671-D6E5-614E-DE30-0EADA796230B}"/>
              </a:ext>
            </a:extLst>
          </p:cNvPr>
          <p:cNvSpPr txBox="1"/>
          <p:nvPr/>
        </p:nvSpPr>
        <p:spPr>
          <a:xfrm>
            <a:off x="478825" y="545615"/>
            <a:ext cx="11076116" cy="5131217"/>
          </a:xfrm>
          <a:prstGeom prst="rect">
            <a:avLst/>
          </a:prstGeom>
          <a:noFill/>
        </p:spPr>
        <p:txBody>
          <a:bodyPr wrap="square" lIns="0" tIns="0" rIns="0" bIns="0">
            <a:noAutofit/>
          </a:bodyPr>
          <a:lstStyle/>
          <a:p>
            <a:r>
              <a:rPr lang="en-US" sz="3200" b="1" dirty="0">
                <a:solidFill>
                  <a:srgbClr val="006384"/>
                </a:solidFill>
              </a:rPr>
              <a:t>Impacts</a:t>
            </a:r>
          </a:p>
          <a:p>
            <a:endParaRPr lang="en-US" sz="2800" b="1" dirty="0">
              <a:solidFill>
                <a:srgbClr val="006384"/>
              </a:solidFill>
            </a:endParaRPr>
          </a:p>
          <a:p>
            <a:pPr marL="285750" lvl="0" indent="-285750" fontAlgn="base">
              <a:buFont typeface="Arial" panose="020B0604020202020204" pitchFamily="34" charset="0"/>
              <a:buChar char="•"/>
            </a:pPr>
            <a:r>
              <a:rPr lang="en-US" dirty="0"/>
              <a:t>Construction timeframes – Mid 2023 – late 2023</a:t>
            </a:r>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Traffic management on </a:t>
            </a:r>
            <a:r>
              <a:rPr lang="en-US" dirty="0" err="1"/>
              <a:t>Kuratawhiti</a:t>
            </a:r>
            <a:r>
              <a:rPr lang="en-US" dirty="0"/>
              <a:t> Street at times</a:t>
            </a:r>
          </a:p>
          <a:p>
            <a:pPr lvl="0" fontAlgn="base"/>
            <a:endParaRPr lang="en-US" dirty="0"/>
          </a:p>
          <a:p>
            <a:pPr marL="285750" indent="-285750" fontAlgn="base">
              <a:buFont typeface="Arial" panose="020B0604020202020204" pitchFamily="34" charset="0"/>
              <a:buChar char="•"/>
            </a:pPr>
            <a:r>
              <a:rPr lang="en-US" dirty="0"/>
              <a:t>Pool carpark closed during construction with limited vehicle access to clubrooms (park users can continue to park on the Soldiers’ Memorial Park side of Kuratawhiti Street)</a:t>
            </a:r>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Some construction noise</a:t>
            </a:r>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Swimming complex lose approx. 18m</a:t>
            </a:r>
            <a:r>
              <a:rPr lang="en-US" baseline="30000" dirty="0"/>
              <a:t>2</a:t>
            </a:r>
            <a:r>
              <a:rPr lang="en-US" dirty="0"/>
              <a:t> of land</a:t>
            </a:r>
          </a:p>
          <a:p>
            <a:pPr marL="285750" lvl="0" indent="-285750" fontAlgn="base">
              <a:buFont typeface="Arial" panose="020B0604020202020204" pitchFamily="34" charset="0"/>
              <a:buChar char="•"/>
            </a:pPr>
            <a:endParaRPr lang="en-US" dirty="0"/>
          </a:p>
          <a:p>
            <a:pPr marL="285750" lvl="0" indent="-285750" fontAlgn="base">
              <a:buFont typeface="Arial" panose="020B0604020202020204" pitchFamily="34" charset="0"/>
              <a:buChar char="•"/>
            </a:pPr>
            <a:r>
              <a:rPr lang="en-US" dirty="0"/>
              <a:t>WWL and contractors will work with user groups to minimise disruption</a:t>
            </a:r>
          </a:p>
          <a:p>
            <a:pPr lvl="0" fontAlgn="base"/>
            <a:endParaRPr lang="en-US" b="1" dirty="0">
              <a:solidFill>
                <a:srgbClr val="006384"/>
              </a:solidFill>
            </a:endParaRPr>
          </a:p>
          <a:p>
            <a:endParaRPr lang="en-US" sz="2800" b="1" dirty="0">
              <a:solidFill>
                <a:srgbClr val="006384"/>
              </a:solidFill>
            </a:endParaRPr>
          </a:p>
        </p:txBody>
      </p:sp>
      <p:pic>
        <p:nvPicPr>
          <p:cNvPr id="6" name="Picture 6">
            <a:extLst>
              <a:ext uri="{FF2B5EF4-FFF2-40B4-BE49-F238E27FC236}">
                <a16:creationId xmlns:a16="http://schemas.microsoft.com/office/drawing/2014/main" id="{CC27D033-A9CB-3C9F-B08F-F59585C0F5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B5E1950-F15C-AEE3-06FD-BEAB2987B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3797" y="6316733"/>
            <a:ext cx="2061144" cy="188795"/>
          </a:xfrm>
          <a:prstGeom prst="rect">
            <a:avLst/>
          </a:prstGeom>
        </p:spPr>
      </p:pic>
      <p:pic>
        <p:nvPicPr>
          <p:cNvPr id="8" name="Picture 7">
            <a:extLst>
              <a:ext uri="{FF2B5EF4-FFF2-40B4-BE49-F238E27FC236}">
                <a16:creationId xmlns:a16="http://schemas.microsoft.com/office/drawing/2014/main" id="{71A9A32F-EF8C-D226-E133-80C719966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25" y="6246684"/>
            <a:ext cx="1397282" cy="309755"/>
          </a:xfrm>
          <a:prstGeom prst="rect">
            <a:avLst/>
          </a:prstGeom>
        </p:spPr>
      </p:pic>
      <p:pic>
        <p:nvPicPr>
          <p:cNvPr id="9" name="Picture 8">
            <a:extLst>
              <a:ext uri="{FF2B5EF4-FFF2-40B4-BE49-F238E27FC236}">
                <a16:creationId xmlns:a16="http://schemas.microsoft.com/office/drawing/2014/main" id="{B1239A26-293B-032E-71C6-A62F8E5A5613}"/>
              </a:ext>
            </a:extLst>
          </p:cNvPr>
          <p:cNvPicPr>
            <a:picLocks noChangeAspect="1"/>
          </p:cNvPicPr>
          <p:nvPr/>
        </p:nvPicPr>
        <p:blipFill>
          <a:blip r:embed="rId6"/>
          <a:stretch>
            <a:fillRect/>
          </a:stretch>
        </p:blipFill>
        <p:spPr>
          <a:xfrm>
            <a:off x="2454563" y="6225076"/>
            <a:ext cx="1496532" cy="403413"/>
          </a:xfrm>
          <a:prstGeom prst="rect">
            <a:avLst/>
          </a:prstGeom>
        </p:spPr>
      </p:pic>
    </p:spTree>
    <p:extLst>
      <p:ext uri="{BB962C8B-B14F-4D97-AF65-F5344CB8AC3E}">
        <p14:creationId xmlns:p14="http://schemas.microsoft.com/office/powerpoint/2010/main" val="3406224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823</Words>
  <Application>Microsoft Office PowerPoint</Application>
  <PresentationFormat>Widescreen</PresentationFormat>
  <Paragraphs>109</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Calibri-Light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Helene Hall</dc:creator>
  <cp:lastModifiedBy>Rory Milne</cp:lastModifiedBy>
  <cp:revision>160</cp:revision>
  <dcterms:created xsi:type="dcterms:W3CDTF">2023-02-24T01:02:00Z</dcterms:created>
  <dcterms:modified xsi:type="dcterms:W3CDTF">2023-04-18T22:08:24Z</dcterms:modified>
</cp:coreProperties>
</file>