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62"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2B6422-CA54-429B-8321-81C3EA070108}" v="35" dt="2024-03-12T20:10:05.001"/>
    <p1510:client id="{DDF384F7-A7EB-472B-9D50-23CDD418E239}" v="2" dt="2024-03-12T21:15:29.9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FA6CFF-5BE8-4527-8C9A-E6ECBF4879BA}" type="datetimeFigureOut">
              <a:rPr lang="en-NZ" smtClean="0"/>
              <a:t>25/03/2024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4A7CA1-4EB3-4BA7-8D84-4EEA5957152E}" type="slidenum">
              <a:rPr lang="en-NZ" smtClean="0"/>
              <a:t>‹#›</a:t>
            </a:fld>
            <a:endParaRPr lang="en-NZ"/>
          </a:p>
        </p:txBody>
      </p:sp>
    </p:spTree>
    <p:extLst>
      <p:ext uri="{BB962C8B-B14F-4D97-AF65-F5344CB8AC3E}">
        <p14:creationId xmlns:p14="http://schemas.microsoft.com/office/powerpoint/2010/main" val="2410367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94265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2712821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4154939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976347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231974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85747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076230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1630357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1318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a:spLocks noGrp="1"/>
          </p:cNvSpPr>
          <p:nvPr>
            <p:ph type="pic" idx="2"/>
          </p:nvPr>
        </p:nvSpPr>
        <p:spPr>
          <a:xfrm>
            <a:off x="5183188" y="987425"/>
            <a:ext cx="6172200" cy="4873625"/>
          </a:xfrm>
          <a:prstGeom prst="rect">
            <a:avLst/>
          </a:prstGeom>
          <a:noFill/>
          <a:ln>
            <a:noFill/>
          </a:ln>
        </p:spPr>
      </p:sp>
      <p:sp>
        <p:nvSpPr>
          <p:cNvPr id="68" name="Google Shape;6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271708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86153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2601281447"/>
      </p:ext>
    </p:extLst>
  </p:cSld>
  <p:clrMap bg1="lt1" tx1="dk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421670" y="743680"/>
            <a:ext cx="5578867" cy="461624"/>
          </a:xfrm>
          <a:prstGeom prst="rect">
            <a:avLst/>
          </a:prstGeom>
          <a:noFill/>
          <a:ln>
            <a:noFill/>
          </a:ln>
        </p:spPr>
        <p:txBody>
          <a:bodyPr spcFirstLastPara="1" wrap="square" lIns="91425" tIns="45700" rIns="91425" bIns="45700" anchor="t" anchorCtr="0">
            <a:spAutoFit/>
          </a:bodyPr>
          <a:lstStyle/>
          <a:p>
            <a:pPr>
              <a:defRPr/>
            </a:pPr>
            <a:r>
              <a:rPr lang="en-NZ" sz="1200" kern="0" dirty="0">
                <a:solidFill>
                  <a:srgbClr val="000000"/>
                </a:solidFill>
                <a:ea typeface="Arial"/>
                <a:cs typeface="Arial"/>
                <a:sym typeface="Arial"/>
              </a:rPr>
              <a:t>Update – February </a:t>
            </a:r>
            <a:r>
              <a:rPr lang="en-NZ" sz="1200" kern="0" dirty="0">
                <a:solidFill>
                  <a:srgbClr val="000000"/>
                </a:solidFill>
                <a:cs typeface="Arial"/>
                <a:sym typeface="Arial"/>
              </a:rPr>
              <a:t>2024</a:t>
            </a:r>
          </a:p>
          <a:p>
            <a:pPr>
              <a:buSzPts val="1200"/>
              <a:defRPr/>
            </a:pPr>
            <a:endParaRPr lang="en-NZ" sz="1200" kern="0" dirty="0">
              <a:solidFill>
                <a:srgbClr val="000000"/>
              </a:solidFill>
              <a:ea typeface="Arial"/>
              <a:cs typeface="Arial"/>
            </a:endParaRPr>
          </a:p>
        </p:txBody>
      </p:sp>
      <p:sp>
        <p:nvSpPr>
          <p:cNvPr id="89" name="Google Shape;89;p1"/>
          <p:cNvSpPr/>
          <p:nvPr/>
        </p:nvSpPr>
        <p:spPr>
          <a:xfrm>
            <a:off x="2790825" y="935831"/>
            <a:ext cx="918152" cy="916444"/>
          </a:xfrm>
          <a:prstGeom prst="flowChartConnector">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0" name="Google Shape;90;p1"/>
          <p:cNvSpPr txBox="1"/>
          <p:nvPr/>
        </p:nvSpPr>
        <p:spPr>
          <a:xfrm>
            <a:off x="3708977" y="1247243"/>
            <a:ext cx="6768600" cy="369291"/>
          </a:xfrm>
          <a:prstGeom prst="rect">
            <a:avLst/>
          </a:prstGeom>
          <a:noFill/>
          <a:ln>
            <a:noFill/>
          </a:ln>
        </p:spPr>
        <p:txBody>
          <a:bodyPr spcFirstLastPara="1" wrap="square" lIns="91425" tIns="45700" rIns="91425" bIns="45700" anchor="t" anchorCtr="0">
            <a:spAutoFit/>
          </a:bodyPr>
          <a:lstStyle/>
          <a:p>
            <a:pPr>
              <a:buSzPts val="1800"/>
            </a:pPr>
            <a:r>
              <a:rPr lang="en-NZ" sz="1800" b="1" i="0" u="none" strike="noStrike" cap="none">
                <a:solidFill>
                  <a:schemeClr val="dk1"/>
                </a:solidFill>
                <a:latin typeface="Arial"/>
                <a:ea typeface="Arial"/>
                <a:cs typeface="Arial"/>
                <a:sym typeface="Arial"/>
              </a:rPr>
              <a:t>Current status: Non-c</a:t>
            </a:r>
            <a:r>
              <a:rPr lang="en-NZ" sz="1800" b="1">
                <a:solidFill>
                  <a:schemeClr val="dk1"/>
                </a:solidFill>
              </a:rPr>
              <a:t>ompliant</a:t>
            </a:r>
            <a:endParaRPr lang="en-NZ" sz="1800" b="0" i="0" u="none" strike="noStrike" cap="none">
              <a:solidFill>
                <a:schemeClr val="dk1"/>
              </a:solidFill>
              <a:latin typeface="Arial"/>
              <a:ea typeface="Arial"/>
              <a:cs typeface="Arial"/>
            </a:endParaRPr>
          </a:p>
        </p:txBody>
      </p:sp>
      <p:sp>
        <p:nvSpPr>
          <p:cNvPr id="91" name="Google Shape;91;p1"/>
          <p:cNvSpPr txBox="1"/>
          <p:nvPr/>
        </p:nvSpPr>
        <p:spPr>
          <a:xfrm>
            <a:off x="378062" y="1953312"/>
            <a:ext cx="5670804" cy="366250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NZ" sz="1600" b="1" i="0" u="none" strike="noStrike" cap="none" dirty="0">
                <a:solidFill>
                  <a:schemeClr val="dk1"/>
                </a:solidFill>
                <a:latin typeface="Arial"/>
                <a:ea typeface="Arial"/>
                <a:cs typeface="Arial"/>
                <a:sym typeface="Arial"/>
              </a:rPr>
              <a:t>Commentary:</a:t>
            </a:r>
            <a:endParaRPr sz="1600" b="0" i="0" u="none" strike="noStrike" cap="none" dirty="0">
              <a:solidFill>
                <a:schemeClr val="dk1"/>
              </a:solidFill>
              <a:latin typeface="Arial"/>
              <a:ea typeface="Arial"/>
              <a:cs typeface="Arial"/>
              <a:sym typeface="Arial"/>
            </a:endParaRPr>
          </a:p>
          <a:p>
            <a:pPr>
              <a:buSzPts val="1800"/>
            </a:pPr>
            <a:r>
              <a:rPr lang="en-NZ" sz="1400" dirty="0">
                <a:solidFill>
                  <a:schemeClr val="dk1"/>
                </a:solidFill>
              </a:rPr>
              <a:t>The plant remains non-compliant for faecal coliforms (90-day, 80th percentile limit) since 30 September. Improvements to the biological process and mechanical issues in the UV systems are being addressed to return the plant back to compliance as soon as possible.</a:t>
            </a:r>
            <a:endParaRPr lang="en-NZ" sz="1400" dirty="0">
              <a:solidFill>
                <a:schemeClr val="dk1"/>
              </a:solidFill>
              <a:cs typeface="Arial"/>
            </a:endParaRPr>
          </a:p>
          <a:p>
            <a:pPr>
              <a:buSzPts val="1800"/>
            </a:pPr>
            <a:endParaRPr lang="en-NZ" sz="1600" dirty="0">
              <a:solidFill>
                <a:schemeClr val="dk1"/>
              </a:solidFill>
              <a:cs typeface="Arial"/>
            </a:endParaRPr>
          </a:p>
          <a:p>
            <a:pPr>
              <a:buSzPts val="1800"/>
            </a:pPr>
            <a:endParaRPr lang="en-NZ" sz="1600" b="1" dirty="0">
              <a:solidFill>
                <a:schemeClr val="dk1"/>
              </a:solidFill>
            </a:endParaRPr>
          </a:p>
          <a:p>
            <a:pPr>
              <a:buSzPts val="1800"/>
            </a:pPr>
            <a:r>
              <a:rPr lang="en-NZ" sz="1600" b="1" dirty="0">
                <a:solidFill>
                  <a:schemeClr val="dk1"/>
                </a:solidFill>
              </a:rPr>
              <a:t>Discharges:</a:t>
            </a:r>
            <a:endParaRPr lang="en-NZ" sz="1600" b="1" dirty="0">
              <a:solidFill>
                <a:schemeClr val="dk1"/>
              </a:solidFill>
              <a:cs typeface="Arial"/>
            </a:endParaRPr>
          </a:p>
          <a:p>
            <a:r>
              <a:rPr lang="en-NZ" sz="1400" dirty="0">
                <a:solidFill>
                  <a:schemeClr val="dk1"/>
                </a:solidFill>
              </a:rPr>
              <a:t>No discharges in February.</a:t>
            </a:r>
            <a:endParaRPr lang="en-NZ" sz="1400" dirty="0">
              <a:solidFill>
                <a:schemeClr val="dk1"/>
              </a:solidFill>
              <a:cs typeface="Arial"/>
            </a:endParaRPr>
          </a:p>
          <a:p>
            <a:endParaRPr lang="en-NZ" sz="1600" b="1" dirty="0">
              <a:solidFill>
                <a:schemeClr val="dk1"/>
              </a:solidFill>
              <a:cs typeface="Arial"/>
            </a:endParaRPr>
          </a:p>
          <a:p>
            <a:endParaRPr lang="en-NZ" sz="1600" b="1" dirty="0">
              <a:solidFill>
                <a:schemeClr val="dk1"/>
              </a:solidFill>
            </a:endParaRPr>
          </a:p>
          <a:p>
            <a:r>
              <a:rPr lang="en-NZ" sz="1600" b="1" dirty="0">
                <a:solidFill>
                  <a:schemeClr val="dk1"/>
                </a:solidFill>
              </a:rPr>
              <a:t>Odour complaints:</a:t>
            </a:r>
            <a:endParaRPr lang="en-NZ" sz="1600" b="1" dirty="0">
              <a:solidFill>
                <a:schemeClr val="dk1"/>
              </a:solidFill>
              <a:cs typeface="Arial"/>
            </a:endParaRPr>
          </a:p>
          <a:p>
            <a:pPr>
              <a:buSzPts val="1800"/>
            </a:pPr>
            <a:r>
              <a:rPr lang="en-NZ" sz="1400" dirty="0">
                <a:solidFill>
                  <a:schemeClr val="dk1"/>
                </a:solidFill>
                <a:cs typeface="Arial"/>
              </a:rPr>
              <a:t>The plant received 41 odour complaints in February. </a:t>
            </a:r>
          </a:p>
          <a:p>
            <a:pPr>
              <a:buSzPts val="1800"/>
            </a:pPr>
            <a:endParaRPr lang="en-NZ" sz="1800" dirty="0">
              <a:solidFill>
                <a:schemeClr val="dk1"/>
              </a:solidFill>
            </a:endParaRPr>
          </a:p>
          <a:p>
            <a:pPr>
              <a:buSzPts val="1800"/>
            </a:pPr>
            <a:endParaRPr lang="en-NZ" sz="1800" dirty="0">
              <a:solidFill>
                <a:schemeClr val="dk1"/>
              </a:solidFill>
            </a:endParaRPr>
          </a:p>
        </p:txBody>
      </p:sp>
      <p:sp>
        <p:nvSpPr>
          <p:cNvPr id="92" name="Google Shape;92;p1"/>
          <p:cNvSpPr txBox="1"/>
          <p:nvPr/>
        </p:nvSpPr>
        <p:spPr>
          <a:xfrm>
            <a:off x="6444359" y="1955678"/>
            <a:ext cx="5181600" cy="501671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NZ" sz="1800" b="1" i="0" u="none" strike="noStrike" cap="none" dirty="0">
                <a:solidFill>
                  <a:schemeClr val="dk1"/>
                </a:solidFill>
                <a:latin typeface="Arial"/>
                <a:ea typeface="Arial"/>
                <a:cs typeface="Arial"/>
                <a:sym typeface="Arial"/>
              </a:rPr>
              <a:t>Items of significance:</a:t>
            </a:r>
            <a:endParaRPr lang="en-US" sz="1800" b="0" i="0" u="none" strike="noStrike" cap="none" dirty="0">
              <a:solidFill>
                <a:schemeClr val="dk1"/>
              </a:solidFill>
              <a:latin typeface="Arial"/>
              <a:ea typeface="Arial"/>
              <a:cs typeface="Arial"/>
              <a:sym typeface="Arial"/>
            </a:endParaRPr>
          </a:p>
          <a:p>
            <a:pPr>
              <a:buSzPts val="1800"/>
              <a:buFont typeface="Arial"/>
            </a:pPr>
            <a:endParaRPr lang="en-NZ" sz="1600" i="0" u="none" strike="noStrike" cap="none" dirty="0">
              <a:solidFill>
                <a:schemeClr val="dk1"/>
              </a:solidFill>
              <a:latin typeface="Arial"/>
              <a:ea typeface="Arial"/>
              <a:cs typeface="Arial"/>
            </a:endParaRPr>
          </a:p>
          <a:p>
            <a:pPr>
              <a:buSzPts val="1800"/>
            </a:pPr>
            <a:r>
              <a:rPr lang="en-NZ" sz="1600" b="1" dirty="0">
                <a:solidFill>
                  <a:schemeClr val="dk1"/>
                </a:solidFill>
              </a:rPr>
              <a:t>Odour Treatment prioritisation</a:t>
            </a:r>
          </a:p>
          <a:p>
            <a:pPr>
              <a:buSzPts val="1800"/>
            </a:pPr>
            <a:r>
              <a:rPr lang="en-NZ" sz="1400" dirty="0">
                <a:solidFill>
                  <a:schemeClr val="dk1"/>
                </a:solidFill>
              </a:rPr>
              <a:t>Hutt City Council has requested the project team urgently revise plans to support fast track delivery for the odour improvement works needed at the plant. Cost estimates and Project Management Plans are currently being prepared for the proposed renewals and upgrades.</a:t>
            </a:r>
            <a:br>
              <a:rPr lang="en-NZ" sz="1400" dirty="0">
                <a:solidFill>
                  <a:schemeClr val="dk1"/>
                </a:solidFill>
              </a:rPr>
            </a:br>
            <a:endParaRPr lang="en-NZ" sz="1600" b="1" dirty="0">
              <a:solidFill>
                <a:schemeClr val="dk1"/>
              </a:solidFill>
            </a:endParaRPr>
          </a:p>
          <a:p>
            <a:pPr>
              <a:buSzPts val="1800"/>
            </a:pPr>
            <a:endParaRPr lang="en-NZ" sz="1600" b="1" dirty="0">
              <a:solidFill>
                <a:schemeClr val="dk1"/>
              </a:solidFill>
            </a:endParaRPr>
          </a:p>
          <a:p>
            <a:pPr>
              <a:buSzPts val="1800"/>
            </a:pPr>
            <a:r>
              <a:rPr lang="en-NZ" sz="1600" b="1" dirty="0">
                <a:solidFill>
                  <a:schemeClr val="dk1"/>
                </a:solidFill>
              </a:rPr>
              <a:t>Community Liaison Group (CLG) Meeting</a:t>
            </a:r>
          </a:p>
          <a:p>
            <a:pPr>
              <a:buSzPts val="1800"/>
            </a:pPr>
            <a:r>
              <a:rPr lang="en-NZ" sz="1400" dirty="0">
                <a:solidFill>
                  <a:schemeClr val="dk1"/>
                </a:solidFill>
              </a:rPr>
              <a:t>The annual CGL is scheduled for 21 March and will cover plant performance and consent compliance for the last financial year.  It will also incorporate current performance and an update on the odour management project.</a:t>
            </a:r>
          </a:p>
          <a:p>
            <a:pPr>
              <a:buSzPts val="1800"/>
            </a:pPr>
            <a:endParaRPr lang="en-NZ" sz="1600" b="1" dirty="0">
              <a:solidFill>
                <a:schemeClr val="dk1"/>
              </a:solidFill>
            </a:endParaRPr>
          </a:p>
          <a:p>
            <a:pPr>
              <a:buSzPts val="1800"/>
            </a:pPr>
            <a:endParaRPr lang="en-NZ" sz="1600" b="1" dirty="0">
              <a:solidFill>
                <a:schemeClr val="dk1"/>
              </a:solidFill>
            </a:endParaRPr>
          </a:p>
          <a:p>
            <a:pPr>
              <a:buSzPts val="1800"/>
            </a:pPr>
            <a:endParaRPr lang="en-NZ" sz="1600" dirty="0">
              <a:solidFill>
                <a:schemeClr val="dk1"/>
              </a:solidFill>
              <a:cs typeface="Arial"/>
            </a:endParaRPr>
          </a:p>
          <a:p>
            <a:pPr>
              <a:buSzPts val="1800"/>
            </a:pPr>
            <a:endParaRPr lang="en-NZ" sz="1600" dirty="0">
              <a:solidFill>
                <a:schemeClr val="dk1"/>
              </a:solidFill>
              <a:cs typeface="Arial"/>
            </a:endParaRPr>
          </a:p>
          <a:p>
            <a:pPr>
              <a:buSzPts val="1800"/>
            </a:pPr>
            <a:endParaRPr lang="en-NZ" sz="1600" dirty="0">
              <a:solidFill>
                <a:schemeClr val="dk1"/>
              </a:solidFill>
              <a:cs typeface="Arial"/>
            </a:endParaRPr>
          </a:p>
          <a:p>
            <a:pPr>
              <a:buSzPts val="1800"/>
            </a:pPr>
            <a:endParaRPr lang="en-NZ" sz="1600" dirty="0">
              <a:solidFill>
                <a:schemeClr val="dk1"/>
              </a:solidFill>
              <a:cs typeface="Arial"/>
            </a:endParaRPr>
          </a:p>
        </p:txBody>
      </p:sp>
      <p:cxnSp>
        <p:nvCxnSpPr>
          <p:cNvPr id="93" name="Google Shape;93;p1"/>
          <p:cNvCxnSpPr/>
          <p:nvPr/>
        </p:nvCxnSpPr>
        <p:spPr>
          <a:xfrm>
            <a:off x="6172200" y="2228850"/>
            <a:ext cx="0" cy="4341019"/>
          </a:xfrm>
          <a:prstGeom prst="straightConnector1">
            <a:avLst/>
          </a:prstGeom>
          <a:noFill/>
          <a:ln w="28575" cap="flat" cmpd="sng">
            <a:solidFill>
              <a:srgbClr val="D8D8D8"/>
            </a:solidFill>
            <a:prstDash val="solid"/>
            <a:miter lim="800000"/>
            <a:headEnd type="none" w="sm" len="sm"/>
            <a:tailEnd type="none" w="sm" len="sm"/>
          </a:ln>
        </p:spPr>
      </p:cxnSp>
      <p:sp>
        <p:nvSpPr>
          <p:cNvPr id="94" name="Google Shape;94;p1"/>
          <p:cNvSpPr txBox="1"/>
          <p:nvPr/>
        </p:nvSpPr>
        <p:spPr>
          <a:xfrm>
            <a:off x="522950" y="149400"/>
            <a:ext cx="11325300" cy="5694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500"/>
              <a:buFont typeface="Arial"/>
              <a:buNone/>
            </a:pPr>
            <a:r>
              <a:rPr lang="en-NZ" sz="2500" b="1" i="0" u="none" strike="noStrike" cap="none">
                <a:solidFill>
                  <a:srgbClr val="6FA8DC"/>
                </a:solidFill>
                <a:latin typeface="Calibri"/>
                <a:ea typeface="Calibri"/>
                <a:cs typeface="Calibri"/>
                <a:sym typeface="Calibri"/>
              </a:rPr>
              <a:t>Seaview Wastewater Treatment Plant performance</a:t>
            </a:r>
            <a:endParaRPr sz="2500" b="1" i="0" u="none" strike="noStrike" cap="none">
              <a:solidFill>
                <a:srgbClr val="6FA8DC"/>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421670" y="743680"/>
            <a:ext cx="5578867" cy="461624"/>
          </a:xfrm>
          <a:prstGeom prst="rect">
            <a:avLst/>
          </a:prstGeom>
          <a:noFill/>
          <a:ln>
            <a:noFill/>
          </a:ln>
        </p:spPr>
        <p:txBody>
          <a:bodyPr spcFirstLastPara="1" wrap="square" lIns="91425" tIns="45700" rIns="91425" bIns="45700" anchor="t" anchorCtr="0">
            <a:spAutoFit/>
          </a:bodyPr>
          <a:lstStyle/>
          <a:p>
            <a:pPr>
              <a:defRPr/>
            </a:pPr>
            <a:r>
              <a:rPr lang="en-NZ" sz="1200" kern="0" dirty="0">
                <a:solidFill>
                  <a:srgbClr val="000000"/>
                </a:solidFill>
                <a:ea typeface="Arial"/>
                <a:cs typeface="Arial"/>
                <a:sym typeface="Arial"/>
              </a:rPr>
              <a:t>Update – February </a:t>
            </a:r>
            <a:r>
              <a:rPr lang="en-NZ" sz="1200" kern="0" dirty="0">
                <a:solidFill>
                  <a:srgbClr val="000000"/>
                </a:solidFill>
                <a:cs typeface="Arial"/>
                <a:sym typeface="Arial"/>
              </a:rPr>
              <a:t>2024</a:t>
            </a:r>
            <a:endParaRPr lang="en-NZ" sz="1200" kern="0" dirty="0">
              <a:solidFill>
                <a:srgbClr val="000000"/>
              </a:solidFill>
              <a:cs typeface="Arial"/>
            </a:endParaRPr>
          </a:p>
          <a:p>
            <a:pPr>
              <a:buSzPts val="1200"/>
              <a:defRPr/>
            </a:pPr>
            <a:endParaRPr lang="en-NZ" sz="1200" kern="0" dirty="0">
              <a:solidFill>
                <a:srgbClr val="000000"/>
              </a:solidFill>
              <a:ea typeface="Arial"/>
              <a:cs typeface="Arial"/>
            </a:endParaRPr>
          </a:p>
        </p:txBody>
      </p:sp>
      <p:sp>
        <p:nvSpPr>
          <p:cNvPr id="91" name="Google Shape;91;p1"/>
          <p:cNvSpPr txBox="1"/>
          <p:nvPr/>
        </p:nvSpPr>
        <p:spPr>
          <a:xfrm>
            <a:off x="421670" y="1628706"/>
            <a:ext cx="5662243" cy="461660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dk1"/>
                </a:solidFill>
                <a:latin typeface="Arial"/>
                <a:ea typeface="Arial"/>
                <a:cs typeface="Arial"/>
                <a:sym typeface="Arial"/>
              </a:rPr>
              <a:t>What has been completed:</a:t>
            </a:r>
            <a:endParaRPr sz="1400" b="0" i="0" u="none" strike="noStrike" cap="none">
              <a:solidFill>
                <a:schemeClr val="dk1"/>
              </a:solidFill>
              <a:latin typeface="Arial"/>
              <a:ea typeface="Arial"/>
              <a:cs typeface="Arial"/>
              <a:sym typeface="Arial"/>
            </a:endParaRPr>
          </a:p>
          <a:p>
            <a:pPr>
              <a:buSzPts val="1800"/>
            </a:pPr>
            <a:endParaRPr lang="en-NZ" sz="1800">
              <a:solidFill>
                <a:schemeClr val="dk1"/>
              </a:solidFill>
            </a:endParaRPr>
          </a:p>
          <a:p>
            <a:pPr>
              <a:buSzPts val="1800"/>
            </a:pPr>
            <a:r>
              <a:rPr lang="en-NZ">
                <a:solidFill>
                  <a:schemeClr val="dk1"/>
                </a:solidFill>
              </a:rPr>
              <a:t>T</a:t>
            </a:r>
            <a:r>
              <a:rPr lang="en-NZ" sz="1600">
                <a:solidFill>
                  <a:schemeClr val="dk1"/>
                </a:solidFill>
              </a:rPr>
              <a:t>he odour control system assessment report has been completed with several recommendations made.  </a:t>
            </a:r>
          </a:p>
          <a:p>
            <a:pPr>
              <a:buSzPts val="1800"/>
            </a:pPr>
            <a:endParaRPr lang="en-NZ" sz="1600">
              <a:solidFill>
                <a:schemeClr val="dk1"/>
              </a:solidFill>
            </a:endParaRPr>
          </a:p>
          <a:p>
            <a:pPr>
              <a:buSzPts val="1800"/>
            </a:pPr>
            <a:r>
              <a:rPr lang="en-NZ" sz="1600">
                <a:solidFill>
                  <a:schemeClr val="dk1"/>
                </a:solidFill>
                <a:cs typeface="Arial"/>
              </a:rPr>
              <a:t>Replacement of Biofilter material is complete.</a:t>
            </a:r>
          </a:p>
          <a:p>
            <a:pPr>
              <a:buSzPts val="1800"/>
            </a:pPr>
            <a:endParaRPr lang="en-NZ" sz="1600">
              <a:solidFill>
                <a:schemeClr val="dk1"/>
              </a:solidFill>
              <a:cs typeface="Arial"/>
            </a:endParaRPr>
          </a:p>
          <a:p>
            <a:pPr>
              <a:buSzPts val="1800"/>
            </a:pPr>
            <a:r>
              <a:rPr lang="en-NZ" sz="1600">
                <a:solidFill>
                  <a:schemeClr val="dk1"/>
                </a:solidFill>
                <a:cs typeface="Arial"/>
              </a:rPr>
              <a:t>Leak repair and cleaning of foul air ducting has been undertaken.</a:t>
            </a:r>
            <a:endParaRPr lang="en-NZ" sz="1600">
              <a:solidFill>
                <a:schemeClr val="dk1"/>
              </a:solidFill>
            </a:endParaRPr>
          </a:p>
          <a:p>
            <a:pPr>
              <a:buSzPts val="1800"/>
            </a:pPr>
            <a:endParaRPr lang="en-NZ" sz="1600">
              <a:solidFill>
                <a:schemeClr val="dk1"/>
              </a:solidFill>
            </a:endParaRPr>
          </a:p>
          <a:p>
            <a:pPr>
              <a:buSzPts val="1800"/>
            </a:pPr>
            <a:r>
              <a:rPr lang="en-NZ" sz="1600">
                <a:solidFill>
                  <a:schemeClr val="dk1"/>
                </a:solidFill>
              </a:rPr>
              <a:t>A project brief for the renewal of the odour control system of the site has also been completed, incorporating the recommended actions from the investigation reports. </a:t>
            </a:r>
          </a:p>
          <a:p>
            <a:pPr>
              <a:buSzPts val="1800"/>
            </a:pPr>
            <a:endParaRPr lang="en-NZ" sz="1600">
              <a:solidFill>
                <a:schemeClr val="dk1"/>
              </a:solidFill>
            </a:endParaRPr>
          </a:p>
          <a:p>
            <a:pPr>
              <a:buSzPts val="1800"/>
            </a:pPr>
            <a:r>
              <a:rPr lang="en-NZ" sz="1600">
                <a:solidFill>
                  <a:schemeClr val="dk1"/>
                </a:solidFill>
              </a:rPr>
              <a:t>The project has been assigned to Wellington Water’s Major Projects Team to manage.</a:t>
            </a:r>
            <a:endParaRPr lang="en-NZ" sz="1600">
              <a:solidFill>
                <a:schemeClr val="dk1"/>
              </a:solidFill>
              <a:cs typeface="Arial"/>
            </a:endParaRPr>
          </a:p>
          <a:p>
            <a:pPr>
              <a:buSzPts val="1800"/>
            </a:pPr>
            <a:endParaRPr lang="en-NZ" sz="1600">
              <a:solidFill>
                <a:schemeClr val="dk1"/>
              </a:solidFill>
            </a:endParaRPr>
          </a:p>
          <a:p>
            <a:pPr>
              <a:buSzPts val="1800"/>
            </a:pPr>
            <a:r>
              <a:rPr lang="en-NZ" sz="1600">
                <a:solidFill>
                  <a:schemeClr val="dk1"/>
                </a:solidFill>
              </a:rPr>
              <a:t>   </a:t>
            </a:r>
            <a:endParaRPr lang="en-NZ" sz="1600">
              <a:solidFill>
                <a:schemeClr val="dk1"/>
              </a:solidFill>
              <a:cs typeface="Arial"/>
            </a:endParaRPr>
          </a:p>
        </p:txBody>
      </p:sp>
      <p:sp>
        <p:nvSpPr>
          <p:cNvPr id="92" name="Google Shape;92;p1"/>
          <p:cNvSpPr txBox="1"/>
          <p:nvPr/>
        </p:nvSpPr>
        <p:spPr>
          <a:xfrm>
            <a:off x="6495087" y="1628706"/>
            <a:ext cx="5181600" cy="43396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dk1"/>
                </a:solidFill>
                <a:latin typeface="Arial"/>
                <a:ea typeface="Arial"/>
                <a:cs typeface="Arial"/>
                <a:sym typeface="Arial"/>
              </a:rPr>
              <a:t>What is currently in progress:</a:t>
            </a:r>
            <a:endParaRPr lang="en-US" sz="1800" b="0" i="0" u="none" strike="noStrike" cap="none">
              <a:solidFill>
                <a:schemeClr val="dk1"/>
              </a:solidFill>
              <a:latin typeface="Arial"/>
              <a:ea typeface="Arial"/>
              <a:cs typeface="Arial"/>
              <a:sym typeface="Arial"/>
            </a:endParaRPr>
          </a:p>
          <a:p>
            <a:pPr lvl="0">
              <a:buSzPts val="1800"/>
            </a:pPr>
            <a:endParaRPr lang="en-NZ" sz="1800" b="0" i="0" u="none" strike="noStrike" cap="none">
              <a:solidFill>
                <a:schemeClr val="dk1"/>
              </a:solidFill>
              <a:latin typeface="Arial"/>
              <a:ea typeface="Arial"/>
              <a:cs typeface="Arial"/>
              <a:sym typeface="Arial"/>
            </a:endParaRPr>
          </a:p>
          <a:p>
            <a:pPr>
              <a:buSzPts val="1800"/>
              <a:tabLst>
                <a:tab pos="2779713" algn="l"/>
              </a:tabLst>
            </a:pPr>
            <a:r>
              <a:rPr lang="en-NZ" sz="1600">
                <a:solidFill>
                  <a:schemeClr val="dk1"/>
                </a:solidFill>
                <a:cs typeface="Arial"/>
              </a:rPr>
              <a:t>A further report into the effectiveness of the media replacement has been commissioned. </a:t>
            </a:r>
          </a:p>
          <a:p>
            <a:pPr>
              <a:buSzPts val="1800"/>
              <a:tabLst>
                <a:tab pos="2779713" algn="l"/>
              </a:tabLst>
            </a:pPr>
            <a:endParaRPr lang="en-NZ" sz="1600">
              <a:solidFill>
                <a:schemeClr val="dk1"/>
              </a:solidFill>
              <a:cs typeface="Arial"/>
            </a:endParaRPr>
          </a:p>
          <a:p>
            <a:pPr>
              <a:buSzPts val="1800"/>
              <a:tabLst>
                <a:tab pos="2779713" algn="l"/>
              </a:tabLst>
            </a:pPr>
            <a:r>
              <a:rPr lang="en-NZ" sz="1600">
                <a:solidFill>
                  <a:schemeClr val="dk1"/>
                </a:solidFill>
                <a:cs typeface="Arial"/>
              </a:rPr>
              <a:t>Replacement of air distribution structures of the biofilter is being planned for the winter months of 2024.</a:t>
            </a:r>
            <a:endParaRPr lang="en-NZ">
              <a:solidFill>
                <a:schemeClr val="dk1"/>
              </a:solidFill>
              <a:cs typeface="Arial"/>
            </a:endParaRPr>
          </a:p>
          <a:p>
            <a:pPr>
              <a:buSzPts val="1800"/>
            </a:pPr>
            <a:endParaRPr lang="en-NZ" sz="1600">
              <a:solidFill>
                <a:schemeClr val="dk1"/>
              </a:solidFill>
              <a:cs typeface="Arial"/>
            </a:endParaRPr>
          </a:p>
          <a:p>
            <a:pPr>
              <a:buSzPts val="1800"/>
            </a:pPr>
            <a:r>
              <a:rPr lang="en-NZ" sz="1600">
                <a:solidFill>
                  <a:schemeClr val="dk1"/>
                </a:solidFill>
              </a:rPr>
              <a:t>Project planning is underway with a Project Management Plan (PMP) expected in March outlining timeframes for the upgrades.</a:t>
            </a:r>
            <a:endParaRPr lang="en-NZ">
              <a:solidFill>
                <a:schemeClr val="dk1"/>
              </a:solidFill>
            </a:endParaRPr>
          </a:p>
          <a:p>
            <a:pPr>
              <a:buSzPts val="1800"/>
            </a:pPr>
            <a:endParaRPr lang="en-NZ" sz="1600">
              <a:solidFill>
                <a:schemeClr val="dk1"/>
              </a:solidFill>
              <a:cs typeface="Arial"/>
            </a:endParaRPr>
          </a:p>
          <a:p>
            <a:pPr>
              <a:buSzPts val="1800"/>
            </a:pPr>
            <a:r>
              <a:rPr lang="en-NZ" sz="1600">
                <a:solidFill>
                  <a:schemeClr val="dk1"/>
                </a:solidFill>
                <a:cs typeface="Arial"/>
              </a:rPr>
              <a:t>The odour scouting programme within and around the plant began in December and continues and is acquiring valuable data to assist with future odour treatment modelling.</a:t>
            </a:r>
            <a:endParaRPr lang="en-NZ" sz="1600">
              <a:solidFill>
                <a:schemeClr val="dk1"/>
              </a:solidFill>
              <a:highlight>
                <a:srgbClr val="FFFF00"/>
              </a:highlight>
              <a:cs typeface="Arial"/>
            </a:endParaRPr>
          </a:p>
          <a:p>
            <a:pPr>
              <a:buSzPts val="1800"/>
            </a:pPr>
            <a:endParaRPr lang="en-NZ" sz="1600">
              <a:solidFill>
                <a:schemeClr val="dk1"/>
              </a:solidFill>
              <a:highlight>
                <a:srgbClr val="FFFF00"/>
              </a:highlight>
              <a:cs typeface="Arial"/>
            </a:endParaRPr>
          </a:p>
        </p:txBody>
      </p:sp>
      <p:cxnSp>
        <p:nvCxnSpPr>
          <p:cNvPr id="93" name="Google Shape;93;p1"/>
          <p:cNvCxnSpPr>
            <a:cxnSpLocks/>
          </p:cNvCxnSpPr>
          <p:nvPr/>
        </p:nvCxnSpPr>
        <p:spPr>
          <a:xfrm>
            <a:off x="6172200" y="1628706"/>
            <a:ext cx="0" cy="4941163"/>
          </a:xfrm>
          <a:prstGeom prst="straightConnector1">
            <a:avLst/>
          </a:prstGeom>
          <a:noFill/>
          <a:ln w="28575" cap="flat" cmpd="sng">
            <a:solidFill>
              <a:srgbClr val="D8D8D8"/>
            </a:solidFill>
            <a:prstDash val="solid"/>
            <a:miter lim="800000"/>
            <a:headEnd type="none" w="sm" len="sm"/>
            <a:tailEnd type="none" w="sm" len="sm"/>
          </a:ln>
        </p:spPr>
      </p:cxnSp>
      <p:sp>
        <p:nvSpPr>
          <p:cNvPr id="94" name="Google Shape;94;p1"/>
          <p:cNvSpPr txBox="1"/>
          <p:nvPr/>
        </p:nvSpPr>
        <p:spPr>
          <a:xfrm>
            <a:off x="522950" y="149400"/>
            <a:ext cx="11325300" cy="5694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500"/>
              <a:buFont typeface="Arial"/>
              <a:buNone/>
            </a:pPr>
            <a:r>
              <a:rPr lang="en-NZ" sz="2500" b="1" i="0" u="none" strike="noStrike" cap="none">
                <a:solidFill>
                  <a:srgbClr val="6FA8DC"/>
                </a:solidFill>
                <a:latin typeface="Calibri"/>
                <a:ea typeface="Calibri"/>
                <a:cs typeface="Calibri"/>
                <a:sym typeface="Calibri"/>
              </a:rPr>
              <a:t>Seaview Wastewater Treatment Plant performance – Odour Treatment </a:t>
            </a:r>
            <a:endParaRPr sz="2500" b="1" i="0" u="none" strike="noStrike" cap="none">
              <a:solidFill>
                <a:srgbClr val="6FA8DC"/>
              </a:solidFill>
              <a:latin typeface="Calibri"/>
              <a:ea typeface="Calibri"/>
              <a:cs typeface="Calibri"/>
              <a:sym typeface="Calibri"/>
            </a:endParaRPr>
          </a:p>
        </p:txBody>
      </p:sp>
    </p:spTree>
    <p:extLst>
      <p:ext uri="{BB962C8B-B14F-4D97-AF65-F5344CB8AC3E}">
        <p14:creationId xmlns:p14="http://schemas.microsoft.com/office/powerpoint/2010/main" val="1984178782"/>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f4658f2-0c65-455e-a15e-691abb3d5335">
      <UserInfo>
        <DisplayName>Blair Johnson</DisplayName>
        <AccountId>15</AccountId>
        <AccountType/>
      </UserInfo>
      <UserInfo>
        <DisplayName>Sophie Holland</DisplayName>
        <AccountId>35</AccountId>
        <AccountType/>
      </UserInfo>
    </SharedWithUsers>
    <Archived xmlns="5edc364f-43f2-48ff-bf2b-7e2abb2a7bd4" xsi:nil="true"/>
    <TaxCatchAll xmlns="1f4658f2-0c65-455e-a15e-691abb3d5335" xsi:nil="true"/>
    <MigratedSourceSystemLocation xmlns="5edc364f-43f2-48ff-bf2b-7e2abb2a7bd4" xsi:nil="true"/>
    <SharedDocumentAccessGuid xmlns="5edc364f-43f2-48ff-bf2b-7e2abb2a7bd4" xsi:nil="true"/>
    <lcf76f155ced4ddcb4097134ff3c332f xmlns="5edc364f-43f2-48ff-bf2b-7e2abb2a7bd4">
      <Terms xmlns="http://schemas.microsoft.com/office/infopath/2007/PartnerControls"/>
    </lcf76f155ced4ddcb4097134ff3c332f>
    <JSONPreview xmlns="5edc364f-43f2-48ff-bf2b-7e2abb2a7bd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4C605F225BFAC4E887DAF8AC75620F7" ma:contentTypeVersion="24" ma:contentTypeDescription="Create a new document." ma:contentTypeScope="" ma:versionID="9f2fee1df98bafaa6e62560b44f6cd11">
  <xsd:schema xmlns:xsd="http://www.w3.org/2001/XMLSchema" xmlns:xs="http://www.w3.org/2001/XMLSchema" xmlns:p="http://schemas.microsoft.com/office/2006/metadata/properties" xmlns:ns2="5edc364f-43f2-48ff-bf2b-7e2abb2a7bd4" xmlns:ns3="1f4658f2-0c65-455e-a15e-691abb3d5335" targetNamespace="http://schemas.microsoft.com/office/2006/metadata/properties" ma:root="true" ma:fieldsID="ea8ae7ef831cd7b83ea8d77298065720" ns2:_="" ns3:_="">
    <xsd:import namespace="5edc364f-43f2-48ff-bf2b-7e2abb2a7bd4"/>
    <xsd:import namespace="1f4658f2-0c65-455e-a15e-691abb3d5335"/>
    <xsd:element name="properties">
      <xsd:complexType>
        <xsd:sequence>
          <xsd:element name="documentManagement">
            <xsd:complexType>
              <xsd:all>
                <xsd:element ref="ns2:SharedDocumentAccessGuid" minOccurs="0"/>
                <xsd:element ref="ns2:Archived" minOccurs="0"/>
                <xsd:element ref="ns2:MigratedSourceSystemLocation" minOccurs="0"/>
                <xsd:element ref="ns2:JSONPreview" minOccurs="0"/>
                <xsd:element ref="ns3:SharedWithUsers" minOccurs="0"/>
                <xsd:element ref="ns3:SharedWithDetails" minOccurs="0"/>
                <xsd:element ref="ns3:LastSharedByUser" minOccurs="0"/>
                <xsd:element ref="ns3:LastSharedByTime" minOccurs="0"/>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dc364f-43f2-48ff-bf2b-7e2abb2a7bd4" elementFormDefault="qualified">
    <xsd:import namespace="http://schemas.microsoft.com/office/2006/documentManagement/types"/>
    <xsd:import namespace="http://schemas.microsoft.com/office/infopath/2007/PartnerControls"/>
    <xsd:element name="SharedDocumentAccessGuid" ma:index="8" nillable="true" ma:displayName="SharedDocumentAccessGuid" ma:hidden="true" ma:internalName="SharedDocumentAccessGuid">
      <xsd:simpleType>
        <xsd:restriction base="dms:Text"/>
      </xsd:simpleType>
    </xsd:element>
    <xsd:element name="Archived" ma:index="9" nillable="true" ma:displayName="Archived" ma:internalName="Archived">
      <xsd:simpleType>
        <xsd:restriction base="dms:Boolean"/>
      </xsd:simpleType>
    </xsd:element>
    <xsd:element name="MigratedSourceSystemLocation" ma:index="10" nillable="true" ma:displayName="MigratedSourceSystemLocation" ma:hidden="true" ma:internalName="MigratedSourceSystemLocation">
      <xsd:simpleType>
        <xsd:restriction base="dms:Text"/>
      </xsd:simpleType>
    </xsd:element>
    <xsd:element name="JSONPreview" ma:index="11" nillable="true" ma:displayName="JSONPreview" ma:hidden="true" ma:internalName="JSONPreview">
      <xsd:simpleType>
        <xsd:restriction base="dms:Note"/>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element name="MediaServiceLocation" ma:index="20" nillable="true" ma:displayName="MediaServiceLocation" ma:description="" ma:internalName="MediaServiceLocation" ma:readOnly="true">
      <xsd:simpleType>
        <xsd:restriction base="dms:Text"/>
      </xsd:simpleType>
    </xsd:element>
    <xsd:element name="MediaServiceOCR" ma:index="21" nillable="true" ma:displayName="MediaServiceOCR" ma:internalName="MediaServiceOCR" ma:readOnly="true">
      <xsd:simpleType>
        <xsd:restriction base="dms:Note">
          <xsd:maxLength value="255"/>
        </xsd:restriction>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element name="MediaLengthInSeconds" ma:index="26" nillable="true" ma:displayName="Length (seconds)" ma:internalName="MediaLengthInSeconds" ma:readOnly="true">
      <xsd:simpleType>
        <xsd:restriction base="dms:Unknown"/>
      </xsd:simpleType>
    </xsd:element>
    <xsd:element name="lcf76f155ced4ddcb4097134ff3c332f" ma:index="28" nillable="true" ma:taxonomy="true" ma:internalName="lcf76f155ced4ddcb4097134ff3c332f" ma:taxonomyFieldName="MediaServiceImageTags" ma:displayName="Image Tags" ma:readOnly="false" ma:fieldId="{5cf76f15-5ced-4ddc-b409-7134ff3c332f}" ma:taxonomyMulti="true" ma:sspId="4e7efca8-74ba-4301-a3d0-386aaaa77b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f4658f2-0c65-455e-a15e-691abb3d5335"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element name="LastSharedByTime" ma:index="15" nillable="true" ma:displayName="Last Shared By Time" ma:description="" ma:internalName="LastSharedByTime" ma:readOnly="true">
      <xsd:simpleType>
        <xsd:restriction base="dms:DateTime"/>
      </xsd:simpleType>
    </xsd:element>
    <xsd:element name="TaxCatchAll" ma:index="29" nillable="true" ma:displayName="Taxonomy Catch All Column" ma:hidden="true" ma:list="{720e9507-c2b3-45e5-9cfc-08a1a062a232}" ma:internalName="TaxCatchAll" ma:showField="CatchAllData" ma:web="1f4658f2-0c65-455e-a15e-691abb3d53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FF2836-9CF5-4176-8ACE-515E080C6367}">
  <ds:schemaRefs>
    <ds:schemaRef ds:uri="http://schemas.microsoft.com/office/2006/metadata/properties"/>
    <ds:schemaRef ds:uri="15ffb055-6eb4-45a1-bc20-bf2ac0d420da"/>
    <ds:schemaRef ds:uri="4f9c820c-e7e2-444d-97ee-45f2b3485c1d"/>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555a188d-ee8e-4618-88a9-f987d773efe9"/>
    <ds:schemaRef ds:uri="c91a514c-9034-4fa3-897a-8352025b26ed"/>
    <ds:schemaRef ds:uri="76f29de6-52c7-4ef8-b7a7-08677cd57767"/>
    <ds:schemaRef ds:uri="http://purl.org/dc/elements/1.1/"/>
    <ds:schemaRef ds:uri="725c79e5-42ce-4aa0-ac78-b6418001f0d2"/>
    <ds:schemaRef ds:uri="http://www.w3.org/XML/1998/namespace"/>
    <ds:schemaRef ds:uri="http://purl.org/dc/dcmitype/"/>
    <ds:schemaRef ds:uri="1f4658f2-0c65-455e-a15e-691abb3d5335"/>
    <ds:schemaRef ds:uri="5edc364f-43f2-48ff-bf2b-7e2abb2a7bd4"/>
  </ds:schemaRefs>
</ds:datastoreItem>
</file>

<file path=customXml/itemProps2.xml><?xml version="1.0" encoding="utf-8"?>
<ds:datastoreItem xmlns:ds="http://schemas.openxmlformats.org/officeDocument/2006/customXml" ds:itemID="{9681D242-8A82-4B53-A51D-15604DCA96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dc364f-43f2-48ff-bf2b-7e2abb2a7bd4"/>
    <ds:schemaRef ds:uri="1f4658f2-0c65-455e-a15e-691abb3d53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34DEA91-6A6A-43B0-81F5-053D8CF532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353</Words>
  <Application>Microsoft Office PowerPoint</Application>
  <PresentationFormat>Widescreen</PresentationFormat>
  <Paragraphs>48</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Shuttleworth</dc:creator>
  <cp:lastModifiedBy>Alice Taylor</cp:lastModifiedBy>
  <cp:revision>34</cp:revision>
  <dcterms:created xsi:type="dcterms:W3CDTF">2023-08-03T21:50:00Z</dcterms:created>
  <dcterms:modified xsi:type="dcterms:W3CDTF">2024-03-25T04:09:29Z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0x01010014C605F225BFAC4E887DAF8AC75620F7</vt:lpwstr>
  </property>
</Properties>
</file>